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6" r:id="rId2"/>
    <p:sldId id="267" r:id="rId3"/>
    <p:sldId id="257" r:id="rId4"/>
    <p:sldId id="259" r:id="rId5"/>
    <p:sldId id="273" r:id="rId6"/>
    <p:sldId id="277" r:id="rId7"/>
    <p:sldId id="278" r:id="rId8"/>
    <p:sldId id="280" r:id="rId9"/>
    <p:sldId id="260" r:id="rId10"/>
    <p:sldId id="270" r:id="rId11"/>
    <p:sldId id="281" r:id="rId12"/>
    <p:sldId id="282" r:id="rId13"/>
    <p:sldId id="274" r:id="rId14"/>
    <p:sldId id="261" r:id="rId15"/>
    <p:sldId id="265" r:id="rId16"/>
    <p:sldId id="269" r:id="rId17"/>
    <p:sldId id="262" r:id="rId18"/>
    <p:sldId id="263" r:id="rId19"/>
    <p:sldId id="275" r:id="rId20"/>
    <p:sldId id="272" r:id="rId21"/>
  </p:sldIdLst>
  <p:sldSz cx="12188825"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7" autoAdjust="0"/>
    <p:restoredTop sz="80987" autoAdjust="0"/>
  </p:normalViewPr>
  <p:slideViewPr>
    <p:cSldViewPr>
      <p:cViewPr varScale="1">
        <p:scale>
          <a:sx n="71" d="100"/>
          <a:sy n="71" d="100"/>
        </p:scale>
        <p:origin x="1182" y="66"/>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E5B8D-CC79-4079-A2C5-495E6E540A82}"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2790B3-4780-46E7-B423-CFCEC925CA6D}" type="slidenum">
              <a:rPr lang="en-US" smtClean="0"/>
              <a:t>‹#›</a:t>
            </a:fld>
            <a:endParaRPr lang="en-US"/>
          </a:p>
        </p:txBody>
      </p:sp>
    </p:spTree>
    <p:extLst>
      <p:ext uri="{BB962C8B-B14F-4D97-AF65-F5344CB8AC3E}">
        <p14:creationId xmlns:p14="http://schemas.microsoft.com/office/powerpoint/2010/main" val="56353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2790B3-4780-46E7-B423-CFCEC925CA6D}" type="slidenum">
              <a:rPr lang="en-US" smtClean="0"/>
              <a:t>7</a:t>
            </a:fld>
            <a:endParaRPr lang="en-US"/>
          </a:p>
        </p:txBody>
      </p:sp>
    </p:spTree>
    <p:extLst>
      <p:ext uri="{BB962C8B-B14F-4D97-AF65-F5344CB8AC3E}">
        <p14:creationId xmlns:p14="http://schemas.microsoft.com/office/powerpoint/2010/main" val="1027621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Many public key systems use a third party to </a:t>
            </a:r>
            <a:r>
              <a:rPr lang="en-US" sz="1200" b="1" i="0" kern="1200" dirty="0" smtClean="0">
                <a:solidFill>
                  <a:schemeClr val="tx1"/>
                </a:solidFill>
                <a:effectLst/>
                <a:latin typeface="+mn-lt"/>
                <a:ea typeface="+mn-ea"/>
                <a:cs typeface="+mn-cs"/>
              </a:rPr>
              <a:t>certify the reliability of public keys</a:t>
            </a:r>
            <a:r>
              <a:rPr lang="en-US" sz="1200" b="0" i="0" kern="1200" dirty="0" smtClean="0">
                <a:solidFill>
                  <a:schemeClr val="tx1"/>
                </a:solidFill>
                <a:effectLst/>
                <a:latin typeface="+mn-lt"/>
                <a:ea typeface="+mn-ea"/>
                <a:cs typeface="+mn-cs"/>
              </a:rPr>
              <a:t>. For instance, if you were to encrypt sensitive corporate data to send to your attorney's computer, you'd want to be sure that the computer you were sending it to was really tied to his law firm. The third party, called a certification authority, digitally signs their public key, turning it into a digital certificate, so that you can be sure it's safe to use. However, if the certification authority gets compromised, the criminal that did it could issue false certificates and fool people into sending data to the wrong place. This has already happened.</a:t>
            </a:r>
          </a:p>
          <a:p>
            <a:endParaRPr lang="en-US" dirty="0" smtClean="0"/>
          </a:p>
          <a:p>
            <a:r>
              <a:rPr lang="en-US" sz="1200" b="1" i="0" kern="1200" dirty="0" smtClean="0">
                <a:solidFill>
                  <a:schemeClr val="tx1"/>
                </a:solidFill>
                <a:effectLst/>
                <a:latin typeface="+mn-lt"/>
                <a:ea typeface="+mn-ea"/>
                <a:cs typeface="+mn-cs"/>
              </a:rPr>
              <a:t>Provides for message authentication:</a:t>
            </a:r>
            <a:r>
              <a:rPr lang="en-US" sz="1200" b="0" i="0" kern="1200" dirty="0" smtClean="0">
                <a:solidFill>
                  <a:schemeClr val="tx1"/>
                </a:solidFill>
                <a:effectLst/>
                <a:latin typeface="+mn-lt"/>
                <a:ea typeface="+mn-ea"/>
                <a:cs typeface="+mn-cs"/>
              </a:rPr>
              <a:t> Public key encryption allows the use of digital signatures which enables the recipient of a message to verify that the message is truly from a particular sender.</a:t>
            </a:r>
          </a:p>
          <a:p>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2790B3-4780-46E7-B423-CFCEC925CA6D}" type="slidenum">
              <a:rPr lang="en-US" smtClean="0"/>
              <a:t>8</a:t>
            </a:fld>
            <a:endParaRPr lang="en-US"/>
          </a:p>
        </p:txBody>
      </p:sp>
    </p:spTree>
    <p:extLst>
      <p:ext uri="{BB962C8B-B14F-4D97-AF65-F5344CB8AC3E}">
        <p14:creationId xmlns:p14="http://schemas.microsoft.com/office/powerpoint/2010/main" val="2141120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162" y="2130426"/>
            <a:ext cx="10360501"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lvl1pPr>
              <a:defRPr/>
            </a:lvl1pPr>
          </a:lstStyle>
          <a:p>
            <a:pPr>
              <a:defRPr/>
            </a:pPr>
            <a:fld id="{0915BD3A-6ED5-4489-B94F-94EBD23BBD81}" type="datetimeFigureOut">
              <a:rPr lang="en-GB"/>
              <a:pPr>
                <a:defRPr/>
              </a:pPr>
              <a:t>25/09/2016</a:t>
            </a:fld>
            <a:endParaRPr lang="en-GB"/>
          </a:p>
        </p:txBody>
      </p:sp>
      <p:sp>
        <p:nvSpPr>
          <p:cNvPr id="5" name="عنصر نائب للتذييل 4"/>
          <p:cNvSpPr>
            <a:spLocks noGrp="1"/>
          </p:cNvSpPr>
          <p:nvPr>
            <p:ph type="ftr" sz="quarter" idx="11"/>
          </p:nvPr>
        </p:nvSpPr>
        <p:spPr/>
        <p:txBody>
          <a:bodyPr/>
          <a:lstStyle>
            <a:lvl1pPr>
              <a:defRPr/>
            </a:lvl1pPr>
          </a:lstStyle>
          <a:p>
            <a:pPr>
              <a:defRPr/>
            </a:pPr>
            <a:endParaRPr lang="en-GB"/>
          </a:p>
        </p:txBody>
      </p:sp>
      <p:sp>
        <p:nvSpPr>
          <p:cNvPr id="6" name="عنصر نائب لرقم الشريحة 5"/>
          <p:cNvSpPr>
            <a:spLocks noGrp="1"/>
          </p:cNvSpPr>
          <p:nvPr>
            <p:ph type="sldNum" sz="quarter" idx="12"/>
          </p:nvPr>
        </p:nvSpPr>
        <p:spPr/>
        <p:txBody>
          <a:bodyPr/>
          <a:lstStyle>
            <a:lvl1pPr>
              <a:defRPr/>
            </a:lvl1pPr>
          </a:lstStyle>
          <a:p>
            <a:pPr>
              <a:defRPr/>
            </a:pPr>
            <a:fld id="{7AA50F0C-2902-4259-9D91-0F4F767512E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lvl1pPr>
              <a:defRPr/>
            </a:lvl1pPr>
          </a:lstStyle>
          <a:p>
            <a:pPr>
              <a:defRPr/>
            </a:pPr>
            <a:fld id="{0BB68681-1FFF-425F-A773-8DE697778B4B}" type="datetimeFigureOut">
              <a:rPr lang="en-GB"/>
              <a:pPr>
                <a:defRPr/>
              </a:pPr>
              <a:t>25/09/2016</a:t>
            </a:fld>
            <a:endParaRPr lang="en-GB"/>
          </a:p>
        </p:txBody>
      </p:sp>
      <p:sp>
        <p:nvSpPr>
          <p:cNvPr id="5" name="عنصر نائب للتذييل 4"/>
          <p:cNvSpPr>
            <a:spLocks noGrp="1"/>
          </p:cNvSpPr>
          <p:nvPr>
            <p:ph type="ftr" sz="quarter" idx="11"/>
          </p:nvPr>
        </p:nvSpPr>
        <p:spPr/>
        <p:txBody>
          <a:bodyPr/>
          <a:lstStyle>
            <a:lvl1pPr>
              <a:defRPr/>
            </a:lvl1pPr>
          </a:lstStyle>
          <a:p>
            <a:pPr>
              <a:defRPr/>
            </a:pPr>
            <a:endParaRPr lang="en-GB"/>
          </a:p>
        </p:txBody>
      </p:sp>
      <p:sp>
        <p:nvSpPr>
          <p:cNvPr id="6" name="عنصر نائب لرقم الشريحة 5"/>
          <p:cNvSpPr>
            <a:spLocks noGrp="1"/>
          </p:cNvSpPr>
          <p:nvPr>
            <p:ph type="sldNum" sz="quarter" idx="12"/>
          </p:nvPr>
        </p:nvSpPr>
        <p:spPr/>
        <p:txBody>
          <a:bodyPr/>
          <a:lstStyle>
            <a:lvl1pPr>
              <a:defRPr/>
            </a:lvl1pPr>
          </a:lstStyle>
          <a:p>
            <a:pPr>
              <a:defRPr/>
            </a:pPr>
            <a:fld id="{D3FBADA4-1FAC-4671-9987-9E575268E1D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6898" y="274639"/>
            <a:ext cx="2742486" cy="5851525"/>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609441" y="274639"/>
            <a:ext cx="802431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lvl1pPr>
              <a:defRPr/>
            </a:lvl1pPr>
          </a:lstStyle>
          <a:p>
            <a:pPr>
              <a:defRPr/>
            </a:pPr>
            <a:fld id="{248EF6CF-50CE-4729-B6E7-3FA96A99F80E}" type="datetimeFigureOut">
              <a:rPr lang="en-GB"/>
              <a:pPr>
                <a:defRPr/>
              </a:pPr>
              <a:t>25/09/2016</a:t>
            </a:fld>
            <a:endParaRPr lang="en-GB"/>
          </a:p>
        </p:txBody>
      </p:sp>
      <p:sp>
        <p:nvSpPr>
          <p:cNvPr id="5" name="عنصر نائب للتذييل 4"/>
          <p:cNvSpPr>
            <a:spLocks noGrp="1"/>
          </p:cNvSpPr>
          <p:nvPr>
            <p:ph type="ftr" sz="quarter" idx="11"/>
          </p:nvPr>
        </p:nvSpPr>
        <p:spPr/>
        <p:txBody>
          <a:bodyPr/>
          <a:lstStyle>
            <a:lvl1pPr>
              <a:defRPr/>
            </a:lvl1pPr>
          </a:lstStyle>
          <a:p>
            <a:pPr>
              <a:defRPr/>
            </a:pPr>
            <a:endParaRPr lang="en-GB"/>
          </a:p>
        </p:txBody>
      </p:sp>
      <p:sp>
        <p:nvSpPr>
          <p:cNvPr id="6" name="عنصر نائب لرقم الشريحة 5"/>
          <p:cNvSpPr>
            <a:spLocks noGrp="1"/>
          </p:cNvSpPr>
          <p:nvPr>
            <p:ph type="sldNum" sz="quarter" idx="12"/>
          </p:nvPr>
        </p:nvSpPr>
        <p:spPr/>
        <p:txBody>
          <a:bodyPr/>
          <a:lstStyle>
            <a:lvl1pPr>
              <a:defRPr/>
            </a:lvl1pPr>
          </a:lstStyle>
          <a:p>
            <a:pPr>
              <a:defRPr/>
            </a:pPr>
            <a:fld id="{39C3C056-705D-4F6D-BBD7-A8EBDBD7F6F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lvl1pPr>
              <a:defRPr/>
            </a:lvl1pPr>
          </a:lstStyle>
          <a:p>
            <a:pPr>
              <a:defRPr/>
            </a:pPr>
            <a:fld id="{7533120B-BAE4-4FC5-9CFE-11B7746C8A49}" type="datetimeFigureOut">
              <a:rPr lang="en-GB"/>
              <a:pPr>
                <a:defRPr/>
              </a:pPr>
              <a:t>25/09/2016</a:t>
            </a:fld>
            <a:endParaRPr lang="en-GB"/>
          </a:p>
        </p:txBody>
      </p:sp>
      <p:sp>
        <p:nvSpPr>
          <p:cNvPr id="5" name="عنصر نائب للتذييل 4"/>
          <p:cNvSpPr>
            <a:spLocks noGrp="1"/>
          </p:cNvSpPr>
          <p:nvPr>
            <p:ph type="ftr" sz="quarter" idx="11"/>
          </p:nvPr>
        </p:nvSpPr>
        <p:spPr/>
        <p:txBody>
          <a:bodyPr/>
          <a:lstStyle>
            <a:lvl1pPr>
              <a:defRPr/>
            </a:lvl1pPr>
          </a:lstStyle>
          <a:p>
            <a:pPr>
              <a:defRPr/>
            </a:pPr>
            <a:endParaRPr lang="en-GB"/>
          </a:p>
        </p:txBody>
      </p:sp>
      <p:sp>
        <p:nvSpPr>
          <p:cNvPr id="6" name="عنصر نائب لرقم الشريحة 5"/>
          <p:cNvSpPr>
            <a:spLocks noGrp="1"/>
          </p:cNvSpPr>
          <p:nvPr>
            <p:ph type="sldNum" sz="quarter" idx="12"/>
          </p:nvPr>
        </p:nvSpPr>
        <p:spPr/>
        <p:txBody>
          <a:bodyPr/>
          <a:lstStyle>
            <a:lvl1pPr>
              <a:defRPr/>
            </a:lvl1pPr>
          </a:lstStyle>
          <a:p>
            <a:pPr>
              <a:defRPr/>
            </a:pPr>
            <a:fld id="{B6779A48-8907-4BDF-A73E-8EE251FB627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833" y="4406901"/>
            <a:ext cx="10360501"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AC6D7130-11EC-4BC2-AFEF-E8876E74F71D}" type="datetimeFigureOut">
              <a:rPr lang="en-GB"/>
              <a:pPr>
                <a:defRPr/>
              </a:pPr>
              <a:t>25/09/2016</a:t>
            </a:fld>
            <a:endParaRPr lang="en-GB"/>
          </a:p>
        </p:txBody>
      </p:sp>
      <p:sp>
        <p:nvSpPr>
          <p:cNvPr id="5" name="عنصر نائب للتذييل 4"/>
          <p:cNvSpPr>
            <a:spLocks noGrp="1"/>
          </p:cNvSpPr>
          <p:nvPr>
            <p:ph type="ftr" sz="quarter" idx="11"/>
          </p:nvPr>
        </p:nvSpPr>
        <p:spPr/>
        <p:txBody>
          <a:bodyPr/>
          <a:lstStyle>
            <a:lvl1pPr>
              <a:defRPr/>
            </a:lvl1pPr>
          </a:lstStyle>
          <a:p>
            <a:pPr>
              <a:defRPr/>
            </a:pPr>
            <a:endParaRPr lang="en-GB"/>
          </a:p>
        </p:txBody>
      </p:sp>
      <p:sp>
        <p:nvSpPr>
          <p:cNvPr id="6" name="عنصر نائب لرقم الشريحة 5"/>
          <p:cNvSpPr>
            <a:spLocks noGrp="1"/>
          </p:cNvSpPr>
          <p:nvPr>
            <p:ph type="sldNum" sz="quarter" idx="12"/>
          </p:nvPr>
        </p:nvSpPr>
        <p:spPr/>
        <p:txBody>
          <a:bodyPr/>
          <a:lstStyle>
            <a:lvl1pPr>
              <a:defRPr/>
            </a:lvl1pPr>
          </a:lstStyle>
          <a:p>
            <a:pPr>
              <a:defRPr/>
            </a:pPr>
            <a:fld id="{998D6BD5-7846-4849-8FBC-C087A16D705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3"/>
          <p:cNvSpPr>
            <a:spLocks noGrp="1"/>
          </p:cNvSpPr>
          <p:nvPr>
            <p:ph type="dt" sz="half" idx="10"/>
          </p:nvPr>
        </p:nvSpPr>
        <p:spPr/>
        <p:txBody>
          <a:bodyPr/>
          <a:lstStyle>
            <a:lvl1pPr>
              <a:defRPr/>
            </a:lvl1pPr>
          </a:lstStyle>
          <a:p>
            <a:pPr>
              <a:defRPr/>
            </a:pPr>
            <a:fld id="{505A08EB-A08E-4EB6-B820-E3F22BB19ED0}" type="datetimeFigureOut">
              <a:rPr lang="en-GB"/>
              <a:pPr>
                <a:defRPr/>
              </a:pPr>
              <a:t>25/09/2016</a:t>
            </a:fld>
            <a:endParaRPr lang="en-GB"/>
          </a:p>
        </p:txBody>
      </p:sp>
      <p:sp>
        <p:nvSpPr>
          <p:cNvPr id="6" name="عنصر نائب للتذييل 4"/>
          <p:cNvSpPr>
            <a:spLocks noGrp="1"/>
          </p:cNvSpPr>
          <p:nvPr>
            <p:ph type="ftr" sz="quarter" idx="11"/>
          </p:nvPr>
        </p:nvSpPr>
        <p:spPr/>
        <p:txBody>
          <a:bodyPr/>
          <a:lstStyle>
            <a:lvl1pPr>
              <a:defRPr/>
            </a:lvl1pPr>
          </a:lstStyle>
          <a:p>
            <a:pPr>
              <a:defRPr/>
            </a:pPr>
            <a:endParaRPr lang="en-GB"/>
          </a:p>
        </p:txBody>
      </p:sp>
      <p:sp>
        <p:nvSpPr>
          <p:cNvPr id="7" name="عنصر نائب لرقم الشريحة 5"/>
          <p:cNvSpPr>
            <a:spLocks noGrp="1"/>
          </p:cNvSpPr>
          <p:nvPr>
            <p:ph type="sldNum" sz="quarter" idx="12"/>
          </p:nvPr>
        </p:nvSpPr>
        <p:spPr/>
        <p:txBody>
          <a:bodyPr/>
          <a:lstStyle>
            <a:lvl1pPr>
              <a:defRPr/>
            </a:lvl1pPr>
          </a:lstStyle>
          <a:p>
            <a:pPr>
              <a:defRPr/>
            </a:pPr>
            <a:fld id="{45C7DD82-F3D8-4BFD-9046-CBA3DD5EF2F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3"/>
          <p:cNvSpPr>
            <a:spLocks noGrp="1"/>
          </p:cNvSpPr>
          <p:nvPr>
            <p:ph type="dt" sz="half" idx="10"/>
          </p:nvPr>
        </p:nvSpPr>
        <p:spPr/>
        <p:txBody>
          <a:bodyPr/>
          <a:lstStyle>
            <a:lvl1pPr>
              <a:defRPr/>
            </a:lvl1pPr>
          </a:lstStyle>
          <a:p>
            <a:pPr>
              <a:defRPr/>
            </a:pPr>
            <a:fld id="{C80230D4-5E61-4F71-A056-48761112AED2}" type="datetimeFigureOut">
              <a:rPr lang="en-GB"/>
              <a:pPr>
                <a:defRPr/>
              </a:pPr>
              <a:t>25/09/2016</a:t>
            </a:fld>
            <a:endParaRPr lang="en-GB"/>
          </a:p>
        </p:txBody>
      </p:sp>
      <p:sp>
        <p:nvSpPr>
          <p:cNvPr id="8" name="عنصر نائب للتذييل 4"/>
          <p:cNvSpPr>
            <a:spLocks noGrp="1"/>
          </p:cNvSpPr>
          <p:nvPr>
            <p:ph type="ftr" sz="quarter" idx="11"/>
          </p:nvPr>
        </p:nvSpPr>
        <p:spPr/>
        <p:txBody>
          <a:bodyPr/>
          <a:lstStyle>
            <a:lvl1pPr>
              <a:defRPr/>
            </a:lvl1pPr>
          </a:lstStyle>
          <a:p>
            <a:pPr>
              <a:defRPr/>
            </a:pPr>
            <a:endParaRPr lang="en-GB"/>
          </a:p>
        </p:txBody>
      </p:sp>
      <p:sp>
        <p:nvSpPr>
          <p:cNvPr id="9" name="عنصر نائب لرقم الشريحة 5"/>
          <p:cNvSpPr>
            <a:spLocks noGrp="1"/>
          </p:cNvSpPr>
          <p:nvPr>
            <p:ph type="sldNum" sz="quarter" idx="12"/>
          </p:nvPr>
        </p:nvSpPr>
        <p:spPr/>
        <p:txBody>
          <a:bodyPr/>
          <a:lstStyle>
            <a:lvl1pPr>
              <a:defRPr/>
            </a:lvl1pPr>
          </a:lstStyle>
          <a:p>
            <a:pPr>
              <a:defRPr/>
            </a:pPr>
            <a:fld id="{5224FC9C-D82B-47D9-A86D-BEC7E11FD7D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3"/>
          <p:cNvSpPr>
            <a:spLocks noGrp="1"/>
          </p:cNvSpPr>
          <p:nvPr>
            <p:ph type="dt" sz="half" idx="10"/>
          </p:nvPr>
        </p:nvSpPr>
        <p:spPr/>
        <p:txBody>
          <a:bodyPr/>
          <a:lstStyle>
            <a:lvl1pPr>
              <a:defRPr/>
            </a:lvl1pPr>
          </a:lstStyle>
          <a:p>
            <a:pPr>
              <a:defRPr/>
            </a:pPr>
            <a:fld id="{124E05B7-0075-4535-BE92-E5AFE571D899}" type="datetimeFigureOut">
              <a:rPr lang="en-GB"/>
              <a:pPr>
                <a:defRPr/>
              </a:pPr>
              <a:t>25/09/2016</a:t>
            </a:fld>
            <a:endParaRPr lang="en-GB"/>
          </a:p>
        </p:txBody>
      </p:sp>
      <p:sp>
        <p:nvSpPr>
          <p:cNvPr id="4" name="عنصر نائب للتذييل 4"/>
          <p:cNvSpPr>
            <a:spLocks noGrp="1"/>
          </p:cNvSpPr>
          <p:nvPr>
            <p:ph type="ftr" sz="quarter" idx="11"/>
          </p:nvPr>
        </p:nvSpPr>
        <p:spPr/>
        <p:txBody>
          <a:bodyPr/>
          <a:lstStyle>
            <a:lvl1pPr>
              <a:defRPr/>
            </a:lvl1pPr>
          </a:lstStyle>
          <a:p>
            <a:pPr>
              <a:defRPr/>
            </a:pPr>
            <a:endParaRPr lang="en-GB"/>
          </a:p>
        </p:txBody>
      </p:sp>
      <p:sp>
        <p:nvSpPr>
          <p:cNvPr id="5" name="عنصر نائب لرقم الشريحة 5"/>
          <p:cNvSpPr>
            <a:spLocks noGrp="1"/>
          </p:cNvSpPr>
          <p:nvPr>
            <p:ph type="sldNum" sz="quarter" idx="12"/>
          </p:nvPr>
        </p:nvSpPr>
        <p:spPr/>
        <p:txBody>
          <a:bodyPr/>
          <a:lstStyle>
            <a:lvl1pPr>
              <a:defRPr/>
            </a:lvl1pPr>
          </a:lstStyle>
          <a:p>
            <a:pPr>
              <a:defRPr/>
            </a:pPr>
            <a:fld id="{F67879AD-F905-4746-9098-07F84E49BA3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765F042B-17B0-4BA8-B9B0-6C53B74EA980}" type="datetimeFigureOut">
              <a:rPr lang="en-GB"/>
              <a:pPr>
                <a:defRPr/>
              </a:pPr>
              <a:t>25/09/2016</a:t>
            </a:fld>
            <a:endParaRPr lang="en-GB"/>
          </a:p>
        </p:txBody>
      </p:sp>
      <p:sp>
        <p:nvSpPr>
          <p:cNvPr id="3" name="عنصر نائب للتذييل 4"/>
          <p:cNvSpPr>
            <a:spLocks noGrp="1"/>
          </p:cNvSpPr>
          <p:nvPr>
            <p:ph type="ftr" sz="quarter" idx="11"/>
          </p:nvPr>
        </p:nvSpPr>
        <p:spPr/>
        <p:txBody>
          <a:bodyPr/>
          <a:lstStyle>
            <a:lvl1pPr>
              <a:defRPr/>
            </a:lvl1pPr>
          </a:lstStyle>
          <a:p>
            <a:pPr>
              <a:defRPr/>
            </a:pPr>
            <a:endParaRPr lang="en-GB"/>
          </a:p>
        </p:txBody>
      </p:sp>
      <p:sp>
        <p:nvSpPr>
          <p:cNvPr id="4" name="عنصر نائب لرقم الشريحة 5"/>
          <p:cNvSpPr>
            <a:spLocks noGrp="1"/>
          </p:cNvSpPr>
          <p:nvPr>
            <p:ph type="sldNum" sz="quarter" idx="12"/>
          </p:nvPr>
        </p:nvSpPr>
        <p:spPr/>
        <p:txBody>
          <a:bodyPr/>
          <a:lstStyle>
            <a:lvl1pPr>
              <a:defRPr/>
            </a:lvl1pPr>
          </a:lstStyle>
          <a:p>
            <a:pPr>
              <a:defRPr/>
            </a:pPr>
            <a:fld id="{1DF22258-F5AD-4B8E-A5FF-72768380C2A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442" y="273050"/>
            <a:ext cx="4010039" cy="1162050"/>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59D2030B-E3CB-4FD7-AF80-F39361867286}" type="datetimeFigureOut">
              <a:rPr lang="en-GB"/>
              <a:pPr>
                <a:defRPr/>
              </a:pPr>
              <a:t>25/09/2016</a:t>
            </a:fld>
            <a:endParaRPr lang="en-GB"/>
          </a:p>
        </p:txBody>
      </p:sp>
      <p:sp>
        <p:nvSpPr>
          <p:cNvPr id="6" name="عنصر نائب للتذييل 4"/>
          <p:cNvSpPr>
            <a:spLocks noGrp="1"/>
          </p:cNvSpPr>
          <p:nvPr>
            <p:ph type="ftr" sz="quarter" idx="11"/>
          </p:nvPr>
        </p:nvSpPr>
        <p:spPr/>
        <p:txBody>
          <a:bodyPr/>
          <a:lstStyle>
            <a:lvl1pPr>
              <a:defRPr/>
            </a:lvl1pPr>
          </a:lstStyle>
          <a:p>
            <a:pPr>
              <a:defRPr/>
            </a:pPr>
            <a:endParaRPr lang="en-GB"/>
          </a:p>
        </p:txBody>
      </p:sp>
      <p:sp>
        <p:nvSpPr>
          <p:cNvPr id="7" name="عنصر نائب لرقم الشريحة 5"/>
          <p:cNvSpPr>
            <a:spLocks noGrp="1"/>
          </p:cNvSpPr>
          <p:nvPr>
            <p:ph type="sldNum" sz="quarter" idx="12"/>
          </p:nvPr>
        </p:nvSpPr>
        <p:spPr/>
        <p:txBody>
          <a:bodyPr/>
          <a:lstStyle>
            <a:lvl1pPr>
              <a:defRPr/>
            </a:lvl1pPr>
          </a:lstStyle>
          <a:p>
            <a:pPr>
              <a:defRPr/>
            </a:pPr>
            <a:fld id="{BDF4C7C0-9CDA-40A8-89D0-348BCE80B70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095" y="4800600"/>
            <a:ext cx="7313295" cy="566738"/>
          </a:xfrm>
        </p:spPr>
        <p:txBody>
          <a:bodyPr anchor="b"/>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2389095" y="612775"/>
            <a:ext cx="7313295"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عنصر نائب للنص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2DF478DE-E40A-4A6E-9B05-472D8E499133}" type="datetimeFigureOut">
              <a:rPr lang="en-GB"/>
              <a:pPr>
                <a:defRPr/>
              </a:pPr>
              <a:t>25/09/2016</a:t>
            </a:fld>
            <a:endParaRPr lang="en-GB"/>
          </a:p>
        </p:txBody>
      </p:sp>
      <p:sp>
        <p:nvSpPr>
          <p:cNvPr id="6" name="عنصر نائب للتذييل 4"/>
          <p:cNvSpPr>
            <a:spLocks noGrp="1"/>
          </p:cNvSpPr>
          <p:nvPr>
            <p:ph type="ftr" sz="quarter" idx="11"/>
          </p:nvPr>
        </p:nvSpPr>
        <p:spPr/>
        <p:txBody>
          <a:bodyPr/>
          <a:lstStyle>
            <a:lvl1pPr>
              <a:defRPr/>
            </a:lvl1pPr>
          </a:lstStyle>
          <a:p>
            <a:pPr>
              <a:defRPr/>
            </a:pPr>
            <a:endParaRPr lang="en-GB"/>
          </a:p>
        </p:txBody>
      </p:sp>
      <p:sp>
        <p:nvSpPr>
          <p:cNvPr id="7" name="عنصر نائب لرقم الشريحة 5"/>
          <p:cNvSpPr>
            <a:spLocks noGrp="1"/>
          </p:cNvSpPr>
          <p:nvPr>
            <p:ph type="sldNum" sz="quarter" idx="12"/>
          </p:nvPr>
        </p:nvSpPr>
        <p:spPr/>
        <p:txBody>
          <a:bodyPr/>
          <a:lstStyle>
            <a:lvl1pPr>
              <a:defRPr/>
            </a:lvl1pPr>
          </a:lstStyle>
          <a:p>
            <a:pPr>
              <a:defRPr/>
            </a:pPr>
            <a:fld id="{0F3E19EC-6322-4ED8-A5F3-6B9BB98D080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609441" y="274638"/>
            <a:ext cx="1096994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GB" smtClean="0"/>
          </a:p>
        </p:txBody>
      </p:sp>
      <p:sp>
        <p:nvSpPr>
          <p:cNvPr id="1027" name="عنصر نائب للنص 2"/>
          <p:cNvSpPr>
            <a:spLocks noGrp="1"/>
          </p:cNvSpPr>
          <p:nvPr>
            <p:ph type="body" idx="1"/>
          </p:nvPr>
        </p:nvSpPr>
        <p:spPr bwMode="auto">
          <a:xfrm>
            <a:off x="609441" y="1600201"/>
            <a:ext cx="1096994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GB" smtClean="0"/>
          </a:p>
        </p:txBody>
      </p:sp>
      <p:sp>
        <p:nvSpPr>
          <p:cNvPr id="4" name="عنصر نائب للتاريخ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D8FEB11-4B8A-423A-A460-3252ED157F9C}" type="datetimeFigureOut">
              <a:rPr lang="en-GB"/>
              <a:pPr>
                <a:defRPr/>
              </a:pPr>
              <a:t>25/09/2016</a:t>
            </a:fld>
            <a:endParaRPr lang="en-GB"/>
          </a:p>
        </p:txBody>
      </p:sp>
      <p:sp>
        <p:nvSpPr>
          <p:cNvPr id="5" name="عنصر نائب للتذييل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عنصر نائب لرقم الشريحة 5"/>
          <p:cNvSpPr>
            <a:spLocks noGrp="1"/>
          </p:cNvSpPr>
          <p:nvPr>
            <p:ph type="sldNum" sz="quarter" idx="4"/>
          </p:nvPr>
        </p:nvSpPr>
        <p:spPr>
          <a:xfrm>
            <a:off x="8735325" y="6356351"/>
            <a:ext cx="2844059"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91A3F40-84BF-452F-9212-566C6490B00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cs typeface="Arial" pitchFamily="34" charset="0"/>
        </a:defRPr>
      </a:lvl2pPr>
      <a:lvl3pPr algn="ctr" rtl="0" eaLnBrk="0" fontAlgn="base" hangingPunct="0">
        <a:spcBef>
          <a:spcPct val="0"/>
        </a:spcBef>
        <a:spcAft>
          <a:spcPct val="0"/>
        </a:spcAft>
        <a:defRPr sz="4400">
          <a:solidFill>
            <a:schemeClr val="tx1"/>
          </a:solidFill>
          <a:latin typeface="Calibri" pitchFamily="34" charset="0"/>
          <a:cs typeface="Arial" pitchFamily="34" charset="0"/>
        </a:defRPr>
      </a:lvl3pPr>
      <a:lvl4pPr algn="ctr" rtl="0" eaLnBrk="0" fontAlgn="base" hangingPunct="0">
        <a:spcBef>
          <a:spcPct val="0"/>
        </a:spcBef>
        <a:spcAft>
          <a:spcPct val="0"/>
        </a:spcAft>
        <a:defRPr sz="4400">
          <a:solidFill>
            <a:schemeClr val="tx1"/>
          </a:solidFill>
          <a:latin typeface="Calibri" pitchFamily="34" charset="0"/>
          <a:cs typeface="Arial" pitchFamily="34" charset="0"/>
        </a:defRPr>
      </a:lvl4pPr>
      <a:lvl5pPr algn="ctr" rtl="0" eaLnBrk="0" fontAlgn="base" hangingPunct="0">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ow%20asymmetric%20encryption%20works.mp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75422" y="5514975"/>
            <a:ext cx="8060283" cy="361950"/>
          </a:xfrm>
        </p:spPr>
        <p:txBody>
          <a:bodyPr/>
          <a:lstStyle/>
          <a:p>
            <a:pPr eaLnBrk="1" hangingPunct="1">
              <a:defRPr/>
            </a:pPr>
            <a:r>
              <a:rPr lang="en-US" sz="4000" b="1" dirty="0" smtClean="0">
                <a:cs typeface="+mj-cs"/>
              </a:rPr>
              <a:t/>
            </a:r>
            <a:br>
              <a:rPr lang="en-US" sz="4000" b="1" dirty="0" smtClean="0">
                <a:cs typeface="+mj-cs"/>
              </a:rPr>
            </a:br>
            <a:r>
              <a:rPr lang="en-US" sz="4000" b="1" dirty="0" smtClean="0">
                <a:cs typeface="+mj-cs"/>
              </a:rPr>
              <a:t> Chapter 4: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Chapter 7: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endParaRPr lang="ar-KW" sz="4000" b="1" dirty="0">
              <a:cs typeface="+mj-cs"/>
            </a:endParaRPr>
          </a:p>
        </p:txBody>
      </p:sp>
      <p:sp>
        <p:nvSpPr>
          <p:cNvPr id="3" name="عنوان فرعي 2"/>
          <p:cNvSpPr>
            <a:spLocks noGrp="1"/>
          </p:cNvSpPr>
          <p:nvPr>
            <p:ph type="subTitle" idx="1"/>
          </p:nvPr>
        </p:nvSpPr>
        <p:spPr>
          <a:xfrm>
            <a:off x="526913" y="5949951"/>
            <a:ext cx="11661912" cy="1008063"/>
          </a:xfrm>
        </p:spPr>
        <p:txBody>
          <a:bodyPr/>
          <a:lstStyle/>
          <a:p>
            <a:pPr eaLnBrk="1" hangingPunct="1">
              <a:buFont typeface="Arial" pitchFamily="34" charset="0"/>
              <a:buNone/>
              <a:defRPr/>
            </a:pPr>
            <a:r>
              <a:rPr lang="en-US" sz="2800" b="1" dirty="0" smtClean="0">
                <a:solidFill>
                  <a:srgbClr val="0000CC"/>
                </a:solidFill>
                <a:cs typeface="+mj-cs"/>
              </a:rPr>
              <a:t>MODERN CRYPTOGRAPHY ALGORITHEM(ASYMMETRIC ENCRYPTION</a:t>
            </a:r>
            <a:endParaRPr lang="ar-KW" sz="2800" b="1" dirty="0">
              <a:solidFill>
                <a:srgbClr val="0000CC"/>
              </a:solidFill>
              <a:cs typeface="+mj-cs"/>
            </a:endParaRPr>
          </a:p>
        </p:txBody>
      </p:sp>
      <p:pic>
        <p:nvPicPr>
          <p:cNvPr id="2052" name="Picture 3"/>
          <p:cNvPicPr>
            <a:picLocks noChangeAspect="1" noChangeArrowheads="1"/>
          </p:cNvPicPr>
          <p:nvPr/>
        </p:nvPicPr>
        <p:blipFill>
          <a:blip r:embed="rId2" cstate="print"/>
          <a:srcRect/>
          <a:stretch>
            <a:fillRect/>
          </a:stretch>
        </p:blipFill>
        <p:spPr bwMode="auto">
          <a:xfrm>
            <a:off x="791427" y="44450"/>
            <a:ext cx="10605971" cy="5475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ChangeArrowheads="1"/>
          </p:cNvSpPr>
          <p:nvPr/>
        </p:nvSpPr>
        <p:spPr bwMode="auto">
          <a:xfrm>
            <a:off x="1053852" y="188640"/>
            <a:ext cx="3289362" cy="461665"/>
          </a:xfrm>
          <a:prstGeom prst="rect">
            <a:avLst/>
          </a:prstGeom>
          <a:noFill/>
          <a:ln w="9525">
            <a:solidFill>
              <a:schemeClr val="tx1"/>
            </a:solidFill>
            <a:miter lim="800000"/>
            <a:headEnd/>
            <a:tailEnd/>
          </a:ln>
        </p:spPr>
        <p:txBody>
          <a:bodyPr wrap="none">
            <a:spAutoFit/>
          </a:bodyPr>
          <a:lstStyle/>
          <a:p>
            <a:r>
              <a:rPr lang="en-US" sz="2400" b="1">
                <a:latin typeface="Times New Roman" pitchFamily="18" charset="0"/>
                <a:cs typeface="Times New Roman" pitchFamily="18" charset="0"/>
              </a:rPr>
              <a:t>7.3 RSA ALGORITHM</a:t>
            </a:r>
          </a:p>
        </p:txBody>
      </p:sp>
      <p:sp>
        <p:nvSpPr>
          <p:cNvPr id="2" name="مربع نص 1"/>
          <p:cNvSpPr txBox="1"/>
          <p:nvPr/>
        </p:nvSpPr>
        <p:spPr>
          <a:xfrm>
            <a:off x="1468570" y="900442"/>
            <a:ext cx="9162346" cy="477054"/>
          </a:xfrm>
          <a:prstGeom prst="rect">
            <a:avLst/>
          </a:prstGeom>
          <a:noFill/>
        </p:spPr>
        <p:txBody>
          <a:bodyPr wrap="square" rtlCol="1">
            <a:spAutoFit/>
          </a:bodyPr>
          <a:lstStyle/>
          <a:p>
            <a:pPr>
              <a:defRPr/>
            </a:pPr>
            <a:r>
              <a:rPr lang="en-US" sz="2500" b="1" u="sng" dirty="0">
                <a:solidFill>
                  <a:srgbClr val="0000CC"/>
                </a:solidFill>
                <a:latin typeface="Arial" panose="020B0604020202020204" pitchFamily="34" charset="0"/>
                <a:cs typeface="Arial" panose="020B0604020202020204" pitchFamily="34" charset="0"/>
              </a:rPr>
              <a:t>RSA </a:t>
            </a:r>
            <a:r>
              <a:rPr lang="en-US" sz="2500" b="1" u="sng" dirty="0" smtClean="0">
                <a:solidFill>
                  <a:srgbClr val="0000CC"/>
                </a:solidFill>
                <a:latin typeface="Arial" panose="020B0604020202020204" pitchFamily="34" charset="0"/>
                <a:cs typeface="Arial" panose="020B0604020202020204" pitchFamily="34" charset="0"/>
              </a:rPr>
              <a:t>method (Keys generation):</a:t>
            </a:r>
            <a:endParaRPr lang="ar-KW" sz="2500" b="1" u="sng" dirty="0">
              <a:solidFill>
                <a:srgbClr val="0000CC"/>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0244" name="مربع نص 4"/>
              <p:cNvSpPr txBox="1">
                <a:spLocks noChangeArrowheads="1"/>
              </p:cNvSpPr>
              <p:nvPr/>
            </p:nvSpPr>
            <p:spPr bwMode="auto">
              <a:xfrm>
                <a:off x="1557909" y="1299487"/>
                <a:ext cx="9577064" cy="4524315"/>
              </a:xfrm>
              <a:prstGeom prst="rect">
                <a:avLst/>
              </a:prstGeom>
              <a:noFill/>
              <a:ln w="9525">
                <a:noFill/>
                <a:miter lim="800000"/>
                <a:headEnd/>
                <a:tailEnd/>
              </a:ln>
            </p:spPr>
            <p:txBody>
              <a:bodyPr wrap="square">
                <a:spAutoFit/>
              </a:bodyPr>
              <a:lstStyle/>
              <a:p>
                <a:pPr marL="457200" indent="-457200">
                  <a:lnSpc>
                    <a:spcPct val="150000"/>
                  </a:lnSpc>
                  <a:buFont typeface="+mj-lt"/>
                  <a:buAutoNum type="arabicPeriod"/>
                </a:pPr>
                <a:r>
                  <a:rPr lang="en-US" sz="2400" b="1" dirty="0">
                    <a:latin typeface="Arial" charset="0"/>
                    <a:cs typeface="Arial" charset="0"/>
                  </a:rPr>
                  <a:t>Public encryption key pair = {e, n}</a:t>
                </a:r>
              </a:p>
              <a:p>
                <a:pPr marL="914400" indent="-457200">
                  <a:lnSpc>
                    <a:spcPct val="150000"/>
                  </a:lnSpc>
                  <a:buFont typeface="+mj-lt"/>
                  <a:buAutoNum type="alphaLcParenR"/>
                </a:pPr>
                <a:r>
                  <a:rPr lang="en-US" sz="2400" dirty="0" smtClean="0">
                    <a:latin typeface="Arial" charset="0"/>
                    <a:cs typeface="Arial" charset="0"/>
                  </a:rPr>
                  <a:t>Selects </a:t>
                </a:r>
                <a:r>
                  <a:rPr lang="en-US" sz="2400" dirty="0">
                    <a:latin typeface="Arial" charset="0"/>
                    <a:cs typeface="Arial" charset="0"/>
                  </a:rPr>
                  <a:t>randomly two prime numbers </a:t>
                </a:r>
                <a:r>
                  <a:rPr lang="en-US" sz="2400" i="1" dirty="0">
                    <a:latin typeface="Cambria Math" panose="02040503050406030204" pitchFamily="18" charset="0"/>
                    <a:ea typeface="Cambria Math" panose="02040503050406030204" pitchFamily="18" charset="0"/>
                  </a:rPr>
                  <a:t>p</a:t>
                </a:r>
                <a:r>
                  <a:rPr lang="en-US" sz="2400" i="1" dirty="0">
                    <a:latin typeface="Arial" charset="0"/>
                    <a:cs typeface="Arial" charset="0"/>
                  </a:rPr>
                  <a:t> </a:t>
                </a:r>
                <a:r>
                  <a:rPr lang="en-US" sz="2400" dirty="0">
                    <a:latin typeface="Arial" charset="0"/>
                    <a:cs typeface="Arial" charset="0"/>
                  </a:rPr>
                  <a:t>and </a:t>
                </a:r>
                <a:r>
                  <a:rPr lang="en-US" sz="2400" i="1" dirty="0">
                    <a:latin typeface="Cambria Math" panose="02040503050406030204" pitchFamily="18" charset="0"/>
                    <a:ea typeface="Cambria Math" panose="02040503050406030204" pitchFamily="18" charset="0"/>
                  </a:rPr>
                  <a:t>q</a:t>
                </a:r>
                <a:r>
                  <a:rPr lang="en-US" sz="2400" i="1" dirty="0"/>
                  <a:t> </a:t>
                </a:r>
              </a:p>
              <a:p>
                <a:pPr marL="914400" indent="-457200">
                  <a:lnSpc>
                    <a:spcPct val="150000"/>
                  </a:lnSpc>
                  <a:buFont typeface="+mj-lt"/>
                  <a:buAutoNum type="alphaLcParenR"/>
                </a:pPr>
                <a:r>
                  <a:rPr lang="en-US" sz="2400" dirty="0" smtClean="0">
                    <a:latin typeface="Arial" panose="020B0604020202020204" pitchFamily="34" charset="0"/>
                    <a:cs typeface="Arial" panose="020B0604020202020204" pitchFamily="34" charset="0"/>
                  </a:rPr>
                  <a:t>Compute </a:t>
                </a:r>
                <a:r>
                  <a:rPr lang="en-US" sz="2400" dirty="0">
                    <a:latin typeface="Arial" panose="020B0604020202020204" pitchFamily="34" charset="0"/>
                    <a:cs typeface="Arial" panose="020B0604020202020204" pitchFamily="34" charset="0"/>
                  </a:rPr>
                  <a:t>the public-key modulus </a:t>
                </a:r>
                <a14:m>
                  <m:oMath xmlns:m="http://schemas.openxmlformats.org/officeDocument/2006/math">
                    <m:r>
                      <a:rPr lang="en-US" sz="2400" i="1">
                        <a:latin typeface="Cambria Math" panose="02040503050406030204" pitchFamily="18" charset="0"/>
                      </a:rPr>
                      <m:t>𝑛</m:t>
                    </m:r>
                    <m:r>
                      <a:rPr lang="en-US" sz="2400" i="1">
                        <a:latin typeface="Cambria Math" panose="02040503050406030204" pitchFamily="18" charset="0"/>
                      </a:rPr>
                      <m:t>=</m:t>
                    </m:r>
                    <m:r>
                      <a:rPr lang="en-US" sz="2400" i="1">
                        <a:latin typeface="Cambria Math" panose="02040503050406030204" pitchFamily="18" charset="0"/>
                      </a:rPr>
                      <m:t>𝑝</m:t>
                    </m:r>
                    <m:r>
                      <a:rPr lang="en-US" sz="2400" i="1">
                        <a:latin typeface="Cambria Math" panose="02040503050406030204" pitchFamily="18" charset="0"/>
                      </a:rPr>
                      <m:t>×</m:t>
                    </m:r>
                    <m:r>
                      <a:rPr lang="en-US" sz="2400" i="1">
                        <a:latin typeface="Cambria Math" panose="02040503050406030204" pitchFamily="18" charset="0"/>
                      </a:rPr>
                      <m:t>𝑞</m:t>
                    </m:r>
                  </m:oMath>
                </a14:m>
                <a:r>
                  <a:rPr lang="en-US" sz="2400" dirty="0"/>
                  <a:t> </a:t>
                </a:r>
                <a:endParaRPr lang="en-US" sz="2400" dirty="0" smtClean="0">
                  <a:latin typeface="Arial" charset="0"/>
                  <a:cs typeface="Arial" charset="0"/>
                </a:endParaRPr>
              </a:p>
              <a:p>
                <a:pPr marL="914400" lvl="0" indent="-457200">
                  <a:lnSpc>
                    <a:spcPct val="150000"/>
                  </a:lnSpc>
                  <a:buFont typeface="+mj-lt"/>
                  <a:buAutoNum type="alphaLcParenR"/>
                </a:pPr>
                <a:r>
                  <a:rPr lang="en-US" sz="2400" dirty="0">
                    <a:latin typeface="Arial" panose="020B0604020202020204" pitchFamily="34" charset="0"/>
                    <a:cs typeface="Arial" panose="020B0604020202020204" pitchFamily="34" charset="0"/>
                  </a:rPr>
                  <a:t>Compute Euler's Totient Function </a:t>
                </a:r>
                <a:r>
                  <a:rPr lang="en-US" sz="2400" i="1" dirty="0" smtClean="0">
                    <a:sym typeface="Symbol" panose="05050102010706020507" pitchFamily="18" charset="2"/>
                  </a:rPr>
                  <a:t></a:t>
                </a:r>
                <a14:m>
                  <m:oMath xmlns:m="http://schemas.openxmlformats.org/officeDocument/2006/math">
                    <m:d>
                      <m:dPr>
                        <m:ctrlPr>
                          <a:rPr lang="en-US" sz="2400" i="1">
                            <a:latin typeface="Cambria Math" panose="02040503050406030204" pitchFamily="18" charset="0"/>
                          </a:rPr>
                        </m:ctrlPr>
                      </m:dPr>
                      <m:e>
                        <m:r>
                          <a:rPr lang="en-US" sz="2400" i="1">
                            <a:latin typeface="Cambria Math" panose="02040503050406030204" pitchFamily="18" charset="0"/>
                          </a:rPr>
                          <m:t>𝑛</m:t>
                        </m:r>
                      </m:e>
                    </m:d>
                    <m:r>
                      <a:rPr lang="en-US" sz="2400" i="1">
                        <a:latin typeface="Cambria Math" panose="02040503050406030204" pitchFamily="18" charset="0"/>
                      </a:rPr>
                      <m:t>=</m:t>
                    </m:r>
                    <m:d>
                      <m:dPr>
                        <m:ctrlPr>
                          <a:rPr lang="en-US" sz="2400" i="1">
                            <a:latin typeface="Cambria Math" panose="02040503050406030204" pitchFamily="18" charset="0"/>
                          </a:rPr>
                        </m:ctrlPr>
                      </m:dPr>
                      <m:e>
                        <m:r>
                          <a:rPr lang="en-US" sz="2400" i="1">
                            <a:latin typeface="Cambria Math" panose="02040503050406030204" pitchFamily="18" charset="0"/>
                          </a:rPr>
                          <m:t>𝑝</m:t>
                        </m:r>
                        <m:r>
                          <a:rPr lang="en-US" sz="2400" i="1">
                            <a:latin typeface="Cambria Math" panose="02040503050406030204" pitchFamily="18" charset="0"/>
                          </a:rPr>
                          <m:t>−</m:t>
                        </m:r>
                        <m:r>
                          <a:rPr lang="en-US" sz="2400" i="1">
                            <a:latin typeface="Cambria Math" panose="02040503050406030204" pitchFamily="18" charset="0"/>
                          </a:rPr>
                          <m:t>1</m:t>
                        </m:r>
                      </m:e>
                    </m:d>
                    <m:r>
                      <a:rPr lang="en-US" sz="2400" i="1">
                        <a:latin typeface="Cambria Math" panose="02040503050406030204" pitchFamily="18" charset="0"/>
                      </a:rPr>
                      <m:t>×</m:t>
                    </m:r>
                    <m:d>
                      <m:dPr>
                        <m:ctrlPr>
                          <a:rPr lang="en-US" sz="2400" i="1">
                            <a:latin typeface="Cambria Math" panose="02040503050406030204" pitchFamily="18" charset="0"/>
                          </a:rPr>
                        </m:ctrlPr>
                      </m:dPr>
                      <m:e>
                        <m:r>
                          <a:rPr lang="en-US" sz="2400" i="1">
                            <a:latin typeface="Cambria Math" panose="02040503050406030204" pitchFamily="18" charset="0"/>
                          </a:rPr>
                          <m:t>𝑞</m:t>
                        </m:r>
                        <m:r>
                          <a:rPr lang="en-US" sz="2400" i="1">
                            <a:latin typeface="Cambria Math" panose="02040503050406030204" pitchFamily="18" charset="0"/>
                          </a:rPr>
                          <m:t>−</m:t>
                        </m:r>
                        <m:r>
                          <a:rPr lang="en-US" sz="2400" i="1">
                            <a:latin typeface="Cambria Math" panose="02040503050406030204" pitchFamily="18" charset="0"/>
                          </a:rPr>
                          <m:t>1</m:t>
                        </m:r>
                      </m:e>
                    </m:d>
                  </m:oMath>
                </a14:m>
                <a:endParaRPr lang="en-US" sz="2400" dirty="0"/>
              </a:p>
              <a:p>
                <a:pPr marL="914400" indent="-457200" algn="just">
                  <a:lnSpc>
                    <a:spcPct val="150000"/>
                  </a:lnSpc>
                  <a:buFont typeface="+mj-lt"/>
                  <a:buAutoNum type="alphaLcParenR"/>
                </a:pPr>
                <a:r>
                  <a:rPr lang="en-US" sz="2400" dirty="0">
                    <a:latin typeface="Arial" panose="020B0604020202020204" pitchFamily="34" charset="0"/>
                    <a:cs typeface="Arial" panose="020B0604020202020204" pitchFamily="34" charset="0"/>
                  </a:rPr>
                  <a:t>S</a:t>
                </a:r>
                <a:r>
                  <a:rPr lang="en-US" sz="2400" dirty="0" smtClean="0">
                    <a:latin typeface="Arial" panose="020B0604020202020204" pitchFamily="34" charset="0"/>
                    <a:cs typeface="Arial" panose="020B0604020202020204" pitchFamily="34" charset="0"/>
                  </a:rPr>
                  <a:t>elects </a:t>
                </a:r>
                <a:r>
                  <a:rPr lang="en-US" sz="2400" dirty="0">
                    <a:latin typeface="Arial" panose="020B0604020202020204" pitchFamily="34" charset="0"/>
                    <a:cs typeface="Arial" panose="020B0604020202020204" pitchFamily="34" charset="0"/>
                  </a:rPr>
                  <a:t>public-key exponent </a:t>
                </a:r>
                <a:r>
                  <a:rPr lang="en-US" sz="2400" i="1" dirty="0">
                    <a:latin typeface="Cambria Math" panose="02040503050406030204" pitchFamily="18" charset="0"/>
                    <a:ea typeface="Cambria Math" panose="02040503050406030204" pitchFamily="18" charset="0"/>
                  </a:rPr>
                  <a:t>e</a:t>
                </a:r>
                <a:r>
                  <a:rPr lang="en-US" sz="2400" dirty="0">
                    <a:latin typeface="Arial" panose="020B0604020202020204" pitchFamily="34" charset="0"/>
                    <a:cs typeface="Arial" panose="020B0604020202020204" pitchFamily="34" charset="0"/>
                  </a:rPr>
                  <a:t> based on the </a:t>
                </a:r>
                <a:r>
                  <a:rPr lang="en-US" sz="2400" dirty="0" smtClean="0">
                    <a:latin typeface="Arial" panose="020B0604020202020204" pitchFamily="34" charset="0"/>
                    <a:cs typeface="Arial" panose="020B0604020202020204" pitchFamily="34" charset="0"/>
                  </a:rPr>
                  <a:t>following:</a:t>
                </a:r>
              </a:p>
              <a:p>
                <a:pPr marL="1263650" lvl="1" indent="-342900" algn="just">
                  <a:lnSpc>
                    <a:spcPct val="150000"/>
                  </a:lnSpc>
                  <a:buFont typeface="Wingdings" panose="05000000000000000000" pitchFamily="2" charset="2"/>
                  <a:buChar char="ü"/>
                </a:pPr>
                <a:r>
                  <a:rPr lang="en-US" sz="2400" dirty="0" smtClean="0">
                    <a:latin typeface="Arial" panose="020B0604020202020204" pitchFamily="34" charset="0"/>
                    <a:cs typeface="Arial" panose="020B0604020202020204" pitchFamily="34" charset="0"/>
                  </a:rPr>
                  <a:t> </a:t>
                </a:r>
                <a:r>
                  <a:rPr lang="en-US" sz="2400" i="1" dirty="0">
                    <a:latin typeface="Cambria Math" panose="02040503050406030204" pitchFamily="18" charset="0"/>
                    <a:ea typeface="Cambria Math" panose="02040503050406030204" pitchFamily="18" charset="0"/>
                  </a:rPr>
                  <a:t>e</a:t>
                </a:r>
                <a:r>
                  <a:rPr lang="en-US" sz="2400" dirty="0">
                    <a:latin typeface="Arial" panose="020B0604020202020204" pitchFamily="34" charset="0"/>
                    <a:cs typeface="Arial" panose="020B0604020202020204" pitchFamily="34" charset="0"/>
                  </a:rPr>
                  <a:t> is prime and integer </a:t>
                </a:r>
                <a:endParaRPr lang="en-US" sz="2400" dirty="0" smtClean="0">
                  <a:latin typeface="Arial" panose="020B0604020202020204" pitchFamily="34" charset="0"/>
                  <a:cs typeface="Arial" panose="020B0604020202020204" pitchFamily="34" charset="0"/>
                </a:endParaRPr>
              </a:p>
              <a:p>
                <a:pPr marL="1263650" lvl="1" indent="-342900" algn="just">
                  <a:lnSpc>
                    <a:spcPct val="150000"/>
                  </a:lnSpc>
                  <a:buFont typeface="Wingdings" panose="05000000000000000000" pitchFamily="2" charset="2"/>
                  <a:buChar char="ü"/>
                </a:pPr>
                <a14:m>
                  <m:oMath xmlns:m="http://schemas.openxmlformats.org/officeDocument/2006/math">
                    <m:r>
                      <a:rPr lang="en-US" sz="2400" i="1">
                        <a:latin typeface="Cambria Math" panose="02040503050406030204" pitchFamily="18" charset="0"/>
                      </a:rPr>
                      <m:t>1</m:t>
                    </m:r>
                    <m:r>
                      <a:rPr lang="en-US" sz="2400" i="1">
                        <a:latin typeface="Cambria Math" panose="02040503050406030204" pitchFamily="18" charset="0"/>
                      </a:rPr>
                      <m:t>&lt;</m:t>
                    </m:r>
                    <m:r>
                      <a:rPr lang="en-US" sz="2400" i="1">
                        <a:latin typeface="Cambria Math" panose="02040503050406030204" pitchFamily="18" charset="0"/>
                      </a:rPr>
                      <m:t>𝑒</m:t>
                    </m:r>
                    <m:r>
                      <a:rPr lang="en-US" sz="2400" i="1">
                        <a:latin typeface="Cambria Math" panose="02040503050406030204" pitchFamily="18" charset="0"/>
                      </a:rPr>
                      <m:t>&lt;</m:t>
                    </m:r>
                    <m:r>
                      <m:rPr>
                        <m:nor/>
                      </m:rPr>
                      <a:rPr lang="en-US" sz="2400" i="1" dirty="0">
                        <a:sym typeface="Symbol" panose="05050102010706020507" pitchFamily="18" charset="2"/>
                      </a:rPr>
                      <m:t></m:t>
                    </m:r>
                    <m:d>
                      <m:dPr>
                        <m:ctrlPr>
                          <a:rPr lang="en-US" sz="2400" i="1">
                            <a:latin typeface="Cambria Math" panose="02040503050406030204" pitchFamily="18" charset="0"/>
                          </a:rPr>
                        </m:ctrlPr>
                      </m:dPr>
                      <m:e>
                        <m:r>
                          <a:rPr lang="en-US" sz="2400" i="1">
                            <a:latin typeface="Cambria Math" panose="02040503050406030204" pitchFamily="18" charset="0"/>
                          </a:rPr>
                          <m:t>𝑛</m:t>
                        </m:r>
                      </m:e>
                    </m:d>
                  </m:oMath>
                </a14:m>
                <a:endParaRPr lang="en-US" sz="2400" dirty="0" smtClean="0"/>
              </a:p>
              <a:p>
                <a:pPr marL="1263650" lvl="1" indent="-342900" algn="just">
                  <a:lnSpc>
                    <a:spcPct val="150000"/>
                  </a:lnSpc>
                  <a:buFont typeface="Wingdings" panose="05000000000000000000" pitchFamily="2" charset="2"/>
                  <a:buChar char="ü"/>
                </a:pPr>
                <a:r>
                  <a:rPr lang="en-US" sz="2400" i="1" dirty="0"/>
                  <a:t>e</a:t>
                </a:r>
                <a:r>
                  <a:rPr lang="en-US" sz="2400" dirty="0"/>
                  <a:t> and </a:t>
                </a:r>
                <a:r>
                  <a:rPr lang="en-US" sz="2400" i="1" dirty="0" smtClean="0">
                    <a:sym typeface="Symbol" panose="05050102010706020507" pitchFamily="18" charset="2"/>
                  </a:rPr>
                  <a:t></a:t>
                </a:r>
                <a14:m>
                  <m:oMath xmlns:m="http://schemas.openxmlformats.org/officeDocument/2006/math">
                    <m:d>
                      <m:dPr>
                        <m:ctrlPr>
                          <a:rPr lang="en-US" sz="2400" i="1">
                            <a:latin typeface="Cambria Math" panose="02040503050406030204" pitchFamily="18" charset="0"/>
                          </a:rPr>
                        </m:ctrlPr>
                      </m:dPr>
                      <m:e>
                        <m:r>
                          <a:rPr lang="en-US" sz="2400" i="1">
                            <a:latin typeface="Cambria Math" panose="02040503050406030204" pitchFamily="18" charset="0"/>
                          </a:rPr>
                          <m:t>𝑛</m:t>
                        </m:r>
                      </m:e>
                    </m:d>
                  </m:oMath>
                </a14:m>
                <a:r>
                  <a:rPr lang="en-US" sz="2400" dirty="0"/>
                  <a:t> must be co-prime</a:t>
                </a:r>
                <a:endParaRPr lang="ar-KW" sz="2400" dirty="0">
                  <a:latin typeface="Arial" charset="0"/>
                </a:endParaRPr>
              </a:p>
            </p:txBody>
          </p:sp>
        </mc:Choice>
        <mc:Fallback xmlns="">
          <p:sp>
            <p:nvSpPr>
              <p:cNvPr id="10244" name="مربع نص 4"/>
              <p:cNvSpPr txBox="1">
                <a:spLocks noRot="1" noChangeAspect="1" noMove="1" noResize="1" noEditPoints="1" noAdjustHandles="1" noChangeArrowheads="1" noChangeShapeType="1" noTextEdit="1"/>
              </p:cNvSpPr>
              <p:nvPr/>
            </p:nvSpPr>
            <p:spPr bwMode="auto">
              <a:xfrm>
                <a:off x="1557909" y="1299487"/>
                <a:ext cx="9577064" cy="4524315"/>
              </a:xfrm>
              <a:prstGeom prst="rect">
                <a:avLst/>
              </a:prstGeom>
              <a:blipFill rotWithShape="0">
                <a:blip r:embed="rId2"/>
                <a:stretch>
                  <a:fillRect l="-891" b="-943"/>
                </a:stretch>
              </a:blipFill>
              <a:ln w="9525">
                <a:noFill/>
                <a:miter lim="800000"/>
                <a:headEnd/>
                <a:tailEnd/>
              </a:ln>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ChangeArrowheads="1"/>
          </p:cNvSpPr>
          <p:nvPr/>
        </p:nvSpPr>
        <p:spPr bwMode="auto">
          <a:xfrm>
            <a:off x="1053852" y="188640"/>
            <a:ext cx="3289362" cy="461665"/>
          </a:xfrm>
          <a:prstGeom prst="rect">
            <a:avLst/>
          </a:prstGeom>
          <a:noFill/>
          <a:ln w="9525">
            <a:solidFill>
              <a:schemeClr val="tx1"/>
            </a:solidFill>
            <a:miter lim="800000"/>
            <a:headEnd/>
            <a:tailEnd/>
          </a:ln>
        </p:spPr>
        <p:txBody>
          <a:bodyPr wrap="none">
            <a:spAutoFit/>
          </a:bodyPr>
          <a:lstStyle/>
          <a:p>
            <a:r>
              <a:rPr lang="en-US" sz="2400" b="1">
                <a:latin typeface="Times New Roman" pitchFamily="18" charset="0"/>
                <a:cs typeface="Times New Roman" pitchFamily="18" charset="0"/>
              </a:rPr>
              <a:t>7.3 RSA ALGORITHM</a:t>
            </a:r>
          </a:p>
        </p:txBody>
      </p:sp>
      <p:sp>
        <p:nvSpPr>
          <p:cNvPr id="2" name="مربع نص 1"/>
          <p:cNvSpPr txBox="1"/>
          <p:nvPr/>
        </p:nvSpPr>
        <p:spPr>
          <a:xfrm>
            <a:off x="1468570" y="900442"/>
            <a:ext cx="9162346" cy="477054"/>
          </a:xfrm>
          <a:prstGeom prst="rect">
            <a:avLst/>
          </a:prstGeom>
          <a:noFill/>
        </p:spPr>
        <p:txBody>
          <a:bodyPr wrap="square" rtlCol="1">
            <a:spAutoFit/>
          </a:bodyPr>
          <a:lstStyle/>
          <a:p>
            <a:pPr>
              <a:defRPr/>
            </a:pPr>
            <a:r>
              <a:rPr lang="en-US" sz="2500" b="1" u="sng" dirty="0">
                <a:solidFill>
                  <a:srgbClr val="0000CC"/>
                </a:solidFill>
                <a:latin typeface="Arial" panose="020B0604020202020204" pitchFamily="34" charset="0"/>
                <a:cs typeface="Arial" panose="020B0604020202020204" pitchFamily="34" charset="0"/>
              </a:rPr>
              <a:t>RSA </a:t>
            </a:r>
            <a:r>
              <a:rPr lang="en-US" sz="2500" b="1" u="sng" dirty="0" smtClean="0">
                <a:solidFill>
                  <a:srgbClr val="0000CC"/>
                </a:solidFill>
                <a:latin typeface="Arial" panose="020B0604020202020204" pitchFamily="34" charset="0"/>
                <a:cs typeface="Arial" panose="020B0604020202020204" pitchFamily="34" charset="0"/>
              </a:rPr>
              <a:t>method (Keys generation):</a:t>
            </a:r>
            <a:endParaRPr lang="ar-KW" sz="2500" b="1" u="sng" dirty="0">
              <a:solidFill>
                <a:srgbClr val="0000CC"/>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0244" name="مربع نص 4"/>
              <p:cNvSpPr txBox="1">
                <a:spLocks noChangeArrowheads="1"/>
              </p:cNvSpPr>
              <p:nvPr/>
            </p:nvSpPr>
            <p:spPr bwMode="auto">
              <a:xfrm>
                <a:off x="1557909" y="1299487"/>
                <a:ext cx="9577064" cy="4041619"/>
              </a:xfrm>
              <a:prstGeom prst="rect">
                <a:avLst/>
              </a:prstGeom>
              <a:noFill/>
              <a:ln w="9525">
                <a:noFill/>
                <a:miter lim="800000"/>
                <a:headEnd/>
                <a:tailEnd/>
              </a:ln>
            </p:spPr>
            <p:txBody>
              <a:bodyPr wrap="square">
                <a:spAutoFit/>
              </a:bodyPr>
              <a:lstStyle/>
              <a:p>
                <a:pPr marL="457200" indent="-457200">
                  <a:lnSpc>
                    <a:spcPct val="150000"/>
                  </a:lnSpc>
                  <a:buFont typeface="+mj-lt"/>
                  <a:buAutoNum type="arabicPeriod" startAt="2"/>
                </a:pPr>
                <a:r>
                  <a:rPr lang="en-US" sz="2400" b="1" dirty="0" smtClean="0">
                    <a:latin typeface="Arial" charset="0"/>
                    <a:cs typeface="Arial" charset="0"/>
                  </a:rPr>
                  <a:t>Private decryption key pair = {d, n}</a:t>
                </a:r>
              </a:p>
              <a:p>
                <a:pPr marL="800100" indent="-342900">
                  <a:lnSpc>
                    <a:spcPct val="150000"/>
                  </a:lnSpc>
                  <a:buFont typeface="Arial" panose="020B0604020202020204" pitchFamily="34" charset="0"/>
                  <a:buChar char="•"/>
                </a:pPr>
                <a:r>
                  <a:rPr lang="en-US" sz="2400" dirty="0">
                    <a:latin typeface="Arial" panose="020B0604020202020204" pitchFamily="34" charset="0"/>
                    <a:cs typeface="Arial" panose="020B0604020202020204" pitchFamily="34" charset="0"/>
                  </a:rPr>
                  <a:t>Compute private-key exponent </a:t>
                </a:r>
                <a:r>
                  <a:rPr lang="en-US" sz="2400" i="1" dirty="0">
                    <a:latin typeface="Cambria Math" panose="02040503050406030204" pitchFamily="18" charset="0"/>
                    <a:ea typeface="Cambria Math" panose="02040503050406030204" pitchFamily="18" charset="0"/>
                  </a:rPr>
                  <a:t>d</a:t>
                </a:r>
                <a:r>
                  <a:rPr lang="en-US" sz="2400" dirty="0">
                    <a:latin typeface="Arial" panose="020B0604020202020204" pitchFamily="34" charset="0"/>
                    <a:cs typeface="Arial" panose="020B0604020202020204" pitchFamily="34" charset="0"/>
                  </a:rPr>
                  <a:t> using modular arithmetic (Extended Euclidean Algorithm</a:t>
                </a:r>
                <a:r>
                  <a:rPr lang="en-US" sz="2400" dirty="0" smtClean="0">
                    <a:latin typeface="Arial" panose="020B0604020202020204" pitchFamily="34" charset="0"/>
                    <a:cs typeface="Arial" panose="020B0604020202020204" pitchFamily="34" charset="0"/>
                  </a:rPr>
                  <a:t>):</a:t>
                </a:r>
              </a:p>
              <a:p>
                <a:pPr marL="914400" lvl="1">
                  <a:lnSpc>
                    <a:spcPct val="150000"/>
                  </a:lnSpc>
                </a:pPr>
                <a14:m>
                  <m:oMath xmlns:m="http://schemas.openxmlformats.org/officeDocument/2006/math">
                    <m:r>
                      <a:rPr lang="en-US" sz="2400" i="1">
                        <a:latin typeface="Cambria Math" panose="02040503050406030204" pitchFamily="18" charset="0"/>
                      </a:rPr>
                      <m:t>𝑒</m:t>
                    </m:r>
                    <m:r>
                      <a:rPr lang="en-US" sz="2400" i="1">
                        <a:latin typeface="Cambria Math" panose="02040503050406030204" pitchFamily="18" charset="0"/>
                      </a:rPr>
                      <m:t>×</m:t>
                    </m:r>
                    <m:r>
                      <a:rPr lang="en-US" sz="2400" i="1">
                        <a:latin typeface="Cambria Math" panose="02040503050406030204" pitchFamily="18" charset="0"/>
                      </a:rPr>
                      <m:t>𝑑</m:t>
                    </m:r>
                    <m:r>
                      <a:rPr lang="en-US" sz="2400" i="1">
                        <a:latin typeface="Cambria Math" panose="02040503050406030204" pitchFamily="18" charset="0"/>
                      </a:rPr>
                      <m:t>=</m:t>
                    </m:r>
                    <m:r>
                      <a:rPr lang="en-US" sz="2400" i="1">
                        <a:latin typeface="Cambria Math" panose="02040503050406030204" pitchFamily="18" charset="0"/>
                      </a:rPr>
                      <m:t>1</m:t>
                    </m:r>
                    <m:r>
                      <a:rPr lang="en-US" sz="2400" i="1">
                        <a:latin typeface="Cambria Math" panose="02040503050406030204" pitchFamily="18" charset="0"/>
                      </a:rPr>
                      <m:t>  </m:t>
                    </m:r>
                    <m:d>
                      <m:dPr>
                        <m:ctrlPr>
                          <a:rPr lang="en-US" sz="2400" i="1">
                            <a:latin typeface="Cambria Math" panose="02040503050406030204" pitchFamily="18" charset="0"/>
                          </a:rPr>
                        </m:ctrlPr>
                      </m:dPr>
                      <m:e>
                        <m:r>
                          <a:rPr lang="en-US" sz="2400" i="1">
                            <a:latin typeface="Cambria Math" panose="02040503050406030204" pitchFamily="18" charset="0"/>
                          </a:rPr>
                          <m:t>𝑚𝑜𝑑</m:t>
                        </m:r>
                        <m:r>
                          <m:rPr>
                            <m:nor/>
                          </m:rPr>
                          <a:rPr lang="en-US" sz="2400" i="1" dirty="0">
                            <a:sym typeface="Symbol" panose="05050102010706020507" pitchFamily="18" charset="2"/>
                          </a:rPr>
                          <m:t></m:t>
                        </m:r>
                        <m:d>
                          <m:dPr>
                            <m:ctrlPr>
                              <a:rPr lang="en-US" sz="2400" i="1">
                                <a:latin typeface="Cambria Math" panose="02040503050406030204" pitchFamily="18" charset="0"/>
                              </a:rPr>
                            </m:ctrlPr>
                          </m:dPr>
                          <m:e>
                            <m:r>
                              <a:rPr lang="en-US" sz="2400" i="1">
                                <a:latin typeface="Cambria Math" panose="02040503050406030204" pitchFamily="18" charset="0"/>
                              </a:rPr>
                              <m:t>𝑛</m:t>
                            </m:r>
                          </m:e>
                        </m:d>
                      </m:e>
                    </m:d>
                  </m:oMath>
                </a14:m>
                <a:r>
                  <a:rPr lang="en-US" sz="2400" dirty="0"/>
                  <a:t> , </a:t>
                </a:r>
                <a14:m>
                  <m:oMath xmlns:m="http://schemas.openxmlformats.org/officeDocument/2006/math">
                    <m:r>
                      <a:rPr lang="en-US" sz="2400" i="1">
                        <a:latin typeface="Cambria Math" panose="02040503050406030204" pitchFamily="18" charset="0"/>
                      </a:rPr>
                      <m:t>𝑤</m:t>
                    </m:r>
                    <m:r>
                      <a:rPr lang="en-US" sz="2400" i="1">
                        <a:latin typeface="Cambria Math" panose="02040503050406030204" pitchFamily="18" charset="0"/>
                      </a:rPr>
                      <m:t>h</m:t>
                    </m:r>
                    <m:r>
                      <a:rPr lang="en-US" sz="2400" i="1">
                        <a:latin typeface="Cambria Math" panose="02040503050406030204" pitchFamily="18" charset="0"/>
                      </a:rPr>
                      <m:t>𝑒𝑟𝑒</m:t>
                    </m:r>
                    <m:r>
                      <a:rPr lang="en-US" sz="2400" i="1">
                        <a:latin typeface="Cambria Math" panose="02040503050406030204" pitchFamily="18" charset="0"/>
                      </a:rPr>
                      <m:t> </m:t>
                    </m:r>
                    <m:r>
                      <a:rPr lang="en-US" sz="2400" i="1">
                        <a:latin typeface="Cambria Math" panose="02040503050406030204" pitchFamily="18" charset="0"/>
                      </a:rPr>
                      <m:t>𝑑</m:t>
                    </m:r>
                    <m:r>
                      <a:rPr lang="en-US" sz="2400" i="1">
                        <a:latin typeface="Cambria Math" panose="02040503050406030204" pitchFamily="18" charset="0"/>
                      </a:rPr>
                      <m:t>&lt;</m:t>
                    </m:r>
                    <m:r>
                      <m:rPr>
                        <m:nor/>
                      </m:rPr>
                      <a:rPr lang="en-US" sz="2400" i="1" dirty="0">
                        <a:sym typeface="Symbol" panose="05050102010706020507" pitchFamily="18" charset="2"/>
                      </a:rPr>
                      <m:t></m:t>
                    </m:r>
                    <m:d>
                      <m:dPr>
                        <m:ctrlPr>
                          <a:rPr lang="en-US" sz="2400" i="1">
                            <a:latin typeface="Cambria Math" panose="02040503050406030204" pitchFamily="18" charset="0"/>
                          </a:rPr>
                        </m:ctrlPr>
                      </m:dPr>
                      <m:e>
                        <m:r>
                          <a:rPr lang="en-US" sz="2400" i="1">
                            <a:latin typeface="Cambria Math" panose="02040503050406030204" pitchFamily="18" charset="0"/>
                          </a:rPr>
                          <m:t>𝑛</m:t>
                        </m:r>
                      </m:e>
                    </m:d>
                  </m:oMath>
                </a14:m>
                <a:endParaRPr lang="en-US" sz="2400" dirty="0" smtClean="0"/>
              </a:p>
              <a:p>
                <a:pPr marL="511175" lvl="1">
                  <a:lnSpc>
                    <a:spcPct val="150000"/>
                  </a:lnSpc>
                </a:pPr>
                <a:endParaRPr lang="en-US" sz="2400" dirty="0" smtClean="0"/>
              </a:p>
              <a:p>
                <a:pPr marL="854075" lvl="1" indent="-342900">
                  <a:lnSpc>
                    <a:spcPct val="150000"/>
                  </a:lnSpc>
                  <a:buFont typeface="Arial" panose="020B0604020202020204" pitchFamily="34" charset="0"/>
                  <a:buChar char="•"/>
                </a:pPr>
                <a:r>
                  <a:rPr lang="en-US" sz="2400" dirty="0" smtClean="0"/>
                  <a:t>Make </a:t>
                </a:r>
                <a:r>
                  <a:rPr lang="en-US" sz="2400" dirty="0"/>
                  <a:t>sure the value of </a:t>
                </a:r>
                <a:r>
                  <a:rPr lang="en-US" sz="2400" i="1" dirty="0">
                    <a:latin typeface="Cambria Math" panose="02040503050406030204" pitchFamily="18" charset="0"/>
                    <a:ea typeface="Cambria Math" panose="02040503050406030204" pitchFamily="18" charset="0"/>
                  </a:rPr>
                  <a:t>d</a:t>
                </a:r>
                <a:r>
                  <a:rPr lang="en-US" sz="2400" dirty="0"/>
                  <a:t> is an </a:t>
                </a:r>
                <a:r>
                  <a:rPr lang="en-US" sz="2400" dirty="0" smtClean="0"/>
                  <a:t>integer.</a:t>
                </a:r>
              </a:p>
              <a:p>
                <a:pPr marL="511175" lvl="1">
                  <a:lnSpc>
                    <a:spcPct val="150000"/>
                  </a:lnSpc>
                </a:pPr>
                <a:endParaRPr lang="en-US" sz="2400" dirty="0"/>
              </a:p>
            </p:txBody>
          </p:sp>
        </mc:Choice>
        <mc:Fallback xmlns="">
          <p:sp>
            <p:nvSpPr>
              <p:cNvPr id="10244" name="مربع نص 4"/>
              <p:cNvSpPr txBox="1">
                <a:spLocks noRot="1" noChangeAspect="1" noMove="1" noResize="1" noEditPoints="1" noAdjustHandles="1" noChangeArrowheads="1" noChangeShapeType="1" noTextEdit="1"/>
              </p:cNvSpPr>
              <p:nvPr/>
            </p:nvSpPr>
            <p:spPr bwMode="auto">
              <a:xfrm>
                <a:off x="1557909" y="1299487"/>
                <a:ext cx="9577064" cy="4041619"/>
              </a:xfrm>
              <a:prstGeom prst="rect">
                <a:avLst/>
              </a:prstGeom>
              <a:blipFill rotWithShape="0">
                <a:blip r:embed="rId2"/>
                <a:stretch>
                  <a:fillRect l="-891"/>
                </a:stretch>
              </a:blipFill>
              <a:ln w="9525">
                <a:noFill/>
                <a:miter lim="800000"/>
                <a:headEnd/>
                <a:tailEnd/>
              </a:ln>
            </p:spPr>
            <p:txBody>
              <a:bodyPr/>
              <a:lstStyle/>
              <a:p>
                <a:r>
                  <a:rPr lang="en-US">
                    <a:noFill/>
                  </a:rPr>
                  <a:t> </a:t>
                </a:r>
              </a:p>
            </p:txBody>
          </p:sp>
        </mc:Fallback>
      </mc:AlternateContent>
      <p:sp>
        <p:nvSpPr>
          <p:cNvPr id="3" name="Rounded Rectangle 2"/>
          <p:cNvSpPr/>
          <p:nvPr/>
        </p:nvSpPr>
        <p:spPr>
          <a:xfrm>
            <a:off x="2313993" y="5013176"/>
            <a:ext cx="8064896" cy="100811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500" dirty="0" smtClean="0">
                <a:solidFill>
                  <a:schemeClr val="tx1"/>
                </a:solidFill>
                <a:latin typeface="Arial" panose="020B0604020202020204" pitchFamily="34" charset="0"/>
                <a:cs typeface="Arial" panose="020B0604020202020204" pitchFamily="34" charset="0"/>
              </a:rPr>
              <a:t>Keys generation must be done twice from sender and receiver sides if they need to exchange messages. </a:t>
            </a:r>
            <a:endParaRPr lang="en-US" sz="25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960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ChangeArrowheads="1"/>
          </p:cNvSpPr>
          <p:nvPr/>
        </p:nvSpPr>
        <p:spPr bwMode="auto">
          <a:xfrm>
            <a:off x="1053852" y="188640"/>
            <a:ext cx="3289362" cy="461665"/>
          </a:xfrm>
          <a:prstGeom prst="rect">
            <a:avLst/>
          </a:prstGeom>
          <a:noFill/>
          <a:ln w="9525">
            <a:solidFill>
              <a:schemeClr val="tx1"/>
            </a:solidFill>
            <a:miter lim="800000"/>
            <a:headEnd/>
            <a:tailEnd/>
          </a:ln>
        </p:spPr>
        <p:txBody>
          <a:bodyPr wrap="none">
            <a:spAutoFit/>
          </a:bodyPr>
          <a:lstStyle/>
          <a:p>
            <a:r>
              <a:rPr lang="en-US" sz="2400" b="1">
                <a:latin typeface="Times New Roman" pitchFamily="18" charset="0"/>
                <a:cs typeface="Times New Roman" pitchFamily="18" charset="0"/>
              </a:rPr>
              <a:t>7.3 RSA ALGORITHM</a:t>
            </a:r>
          </a:p>
        </p:txBody>
      </p:sp>
      <p:sp>
        <p:nvSpPr>
          <p:cNvPr id="2" name="مربع نص 1"/>
          <p:cNvSpPr txBox="1"/>
          <p:nvPr/>
        </p:nvSpPr>
        <p:spPr>
          <a:xfrm>
            <a:off x="1468570" y="900442"/>
            <a:ext cx="9162346" cy="477054"/>
          </a:xfrm>
          <a:prstGeom prst="rect">
            <a:avLst/>
          </a:prstGeom>
          <a:noFill/>
        </p:spPr>
        <p:txBody>
          <a:bodyPr wrap="square" rtlCol="1">
            <a:spAutoFit/>
          </a:bodyPr>
          <a:lstStyle/>
          <a:p>
            <a:pPr>
              <a:defRPr/>
            </a:pPr>
            <a:r>
              <a:rPr lang="en-US" sz="2500" b="1" u="sng" dirty="0">
                <a:solidFill>
                  <a:srgbClr val="0000CC"/>
                </a:solidFill>
                <a:latin typeface="Arial" panose="020B0604020202020204" pitchFamily="34" charset="0"/>
                <a:cs typeface="Arial" panose="020B0604020202020204" pitchFamily="34" charset="0"/>
              </a:rPr>
              <a:t>RSA method (</a:t>
            </a:r>
            <a:r>
              <a:rPr lang="en-US" sz="2500" b="1" u="sng" dirty="0" smtClean="0">
                <a:solidFill>
                  <a:srgbClr val="0000CC"/>
                </a:solidFill>
                <a:latin typeface="Arial" panose="020B0604020202020204" pitchFamily="34" charset="0"/>
                <a:cs typeface="Arial" panose="020B0604020202020204" pitchFamily="34" charset="0"/>
              </a:rPr>
              <a:t>Encrypting/Decryption):</a:t>
            </a:r>
            <a:endParaRPr lang="ar-KW" sz="2500" b="1" u="sng" dirty="0">
              <a:solidFill>
                <a:srgbClr val="0000CC"/>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0244" name="مربع نص 4"/>
              <p:cNvSpPr txBox="1">
                <a:spLocks noChangeArrowheads="1"/>
              </p:cNvSpPr>
              <p:nvPr/>
            </p:nvSpPr>
            <p:spPr bwMode="auto">
              <a:xfrm>
                <a:off x="1557909" y="1299487"/>
                <a:ext cx="9577064" cy="3981859"/>
              </a:xfrm>
              <a:prstGeom prst="rect">
                <a:avLst/>
              </a:prstGeom>
              <a:noFill/>
              <a:ln w="9525">
                <a:noFill/>
                <a:miter lim="800000"/>
                <a:headEnd/>
                <a:tailEnd/>
              </a:ln>
            </p:spPr>
            <p:txBody>
              <a:bodyPr wrap="square">
                <a:spAutoFit/>
              </a:bodyPr>
              <a:lstStyle/>
              <a:p>
                <a:pPr>
                  <a:lnSpc>
                    <a:spcPct val="150000"/>
                  </a:lnSpc>
                </a:pPr>
                <a:r>
                  <a:rPr lang="en-US" sz="2400" b="1" dirty="0" smtClean="0">
                    <a:latin typeface="Arial" charset="0"/>
                    <a:cs typeface="Arial" charset="0"/>
                  </a:rPr>
                  <a:t>Message encryption</a:t>
                </a:r>
              </a:p>
              <a:p>
                <a:r>
                  <a:rPr lang="en-US" sz="2400" dirty="0" smtClean="0">
                    <a:latin typeface="Arial" charset="0"/>
                    <a:cs typeface="Arial" charset="0"/>
                  </a:rPr>
                  <a:t>To encrypt </a:t>
                </a:r>
                <a:r>
                  <a:rPr lang="en-US" sz="2400" dirty="0">
                    <a:latin typeface="Arial" charset="0"/>
                    <a:cs typeface="Arial" charset="0"/>
                  </a:rPr>
                  <a:t>a message </a:t>
                </a:r>
                <a:r>
                  <a:rPr lang="en-US" sz="2400" i="1" dirty="0" smtClean="0">
                    <a:latin typeface="Cambria Math" panose="02040503050406030204" pitchFamily="18" charset="0"/>
                    <a:ea typeface="Cambria Math" panose="02040503050406030204" pitchFamily="18" charset="0"/>
                  </a:rPr>
                  <a:t>m</a:t>
                </a:r>
                <a:r>
                  <a:rPr lang="en-US" sz="2400" dirty="0" smtClean="0">
                    <a:latin typeface="Arial" charset="0"/>
                    <a:cs typeface="Arial" charset="0"/>
                  </a:rPr>
                  <a:t> , we need to compute </a:t>
                </a:r>
                <a:r>
                  <a:rPr lang="en-US" sz="2400" dirty="0" err="1">
                    <a:latin typeface="Arial" charset="0"/>
                    <a:cs typeface="Arial" charset="0"/>
                  </a:rPr>
                  <a:t>ciphertext</a:t>
                </a:r>
                <a:r>
                  <a:rPr lang="en-US" sz="2400" dirty="0">
                    <a:latin typeface="Arial" charset="0"/>
                    <a:cs typeface="Arial" charset="0"/>
                  </a:rPr>
                  <a:t> </a:t>
                </a:r>
                <a:r>
                  <a:rPr lang="en-US" sz="2400" i="1" dirty="0">
                    <a:latin typeface="Cambria Math" panose="02040503050406030204" pitchFamily="18" charset="0"/>
                    <a:ea typeface="Cambria Math" panose="02040503050406030204" pitchFamily="18" charset="0"/>
                  </a:rPr>
                  <a:t>c </a:t>
                </a:r>
                <a:r>
                  <a:rPr lang="en-US" sz="2400" dirty="0">
                    <a:latin typeface="Arial" charset="0"/>
                    <a:cs typeface="Arial" charset="0"/>
                  </a:rPr>
                  <a:t>using the following formula</a:t>
                </a:r>
                <a:r>
                  <a:rPr lang="en-US" sz="2400" dirty="0" smtClean="0">
                    <a:latin typeface="Arial" charset="0"/>
                    <a:cs typeface="Arial" charset="0"/>
                  </a:rPr>
                  <a:t>:</a:t>
                </a:r>
                <a:endParaRPr lang="en-US" sz="2400" dirty="0" smtClean="0">
                  <a:latin typeface="Arial" panose="020B0604020202020204" pitchFamily="34" charset="0"/>
                  <a:cs typeface="Arial" panose="020B0604020202020204" pitchFamily="34" charset="0"/>
                </a:endParaRPr>
              </a:p>
              <a:p>
                <a:pPr marL="511175" lvl="1" algn="ctr">
                  <a:lnSpc>
                    <a:spcPct val="150000"/>
                  </a:lnSpc>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b="0" i="1" smtClean="0">
                              <a:latin typeface="Cambria Math" panose="02040503050406030204" pitchFamily="18" charset="0"/>
                            </a:rPr>
                            <m:t>      </m:t>
                          </m:r>
                          <m:r>
                            <a:rPr lang="en-US" sz="2800" i="1">
                              <a:latin typeface="Cambria Math" panose="02040503050406030204" pitchFamily="18" charset="0"/>
                            </a:rPr>
                            <m:t>𝑐</m:t>
                          </m:r>
                          <m:r>
                            <a:rPr lang="en-US" sz="2800" i="1">
                              <a:latin typeface="Cambria Math" panose="02040503050406030204" pitchFamily="18" charset="0"/>
                            </a:rPr>
                            <m:t>=</m:t>
                          </m:r>
                          <m:r>
                            <a:rPr lang="en-US" sz="2800" i="1">
                              <a:latin typeface="Cambria Math" panose="02040503050406030204" pitchFamily="18" charset="0"/>
                            </a:rPr>
                            <m:t>𝑚</m:t>
                          </m:r>
                        </m:e>
                        <m:sup>
                          <m:r>
                            <a:rPr lang="en-US" sz="2800" i="1">
                              <a:latin typeface="Cambria Math" panose="02040503050406030204" pitchFamily="18" charset="0"/>
                            </a:rPr>
                            <m:t>𝑒</m:t>
                          </m:r>
                        </m:sup>
                      </m:sSup>
                      <m:r>
                        <a:rPr lang="en-US" sz="2800" i="1">
                          <a:latin typeface="Cambria Math" panose="02040503050406030204" pitchFamily="18" charset="0"/>
                        </a:rPr>
                        <m:t> </m:t>
                      </m:r>
                      <m:r>
                        <a:rPr lang="en-US" sz="2800" i="1">
                          <a:latin typeface="Cambria Math" panose="02040503050406030204" pitchFamily="18" charset="0"/>
                        </a:rPr>
                        <m:t>𝑚𝑜𝑑</m:t>
                      </m:r>
                      <m:r>
                        <a:rPr lang="en-US" sz="2800" i="1">
                          <a:latin typeface="Cambria Math" panose="02040503050406030204" pitchFamily="18" charset="0"/>
                        </a:rPr>
                        <m:t> </m:t>
                      </m:r>
                      <m:r>
                        <a:rPr lang="en-US" sz="2800" i="1">
                          <a:latin typeface="Cambria Math" panose="02040503050406030204" pitchFamily="18" charset="0"/>
                        </a:rPr>
                        <m:t>𝑛</m:t>
                      </m:r>
                    </m:oMath>
                  </m:oMathPara>
                </a14:m>
                <a:endParaRPr lang="en-US" sz="2800" dirty="0"/>
              </a:p>
              <a:p>
                <a:pPr marL="0" lvl="1">
                  <a:lnSpc>
                    <a:spcPct val="150000"/>
                  </a:lnSpc>
                </a:pPr>
                <a:r>
                  <a:rPr lang="en-US" sz="2400" b="1" dirty="0">
                    <a:latin typeface="Arial" charset="0"/>
                    <a:cs typeface="Arial" charset="0"/>
                  </a:rPr>
                  <a:t>Message </a:t>
                </a:r>
                <a:r>
                  <a:rPr lang="en-US" sz="2400" b="1" dirty="0" smtClean="0">
                    <a:latin typeface="Arial" charset="0"/>
                    <a:cs typeface="Arial" charset="0"/>
                  </a:rPr>
                  <a:t>decryption</a:t>
                </a:r>
                <a:endParaRPr lang="en-US" sz="2400" b="1" dirty="0">
                  <a:latin typeface="Arial" charset="0"/>
                  <a:cs typeface="Arial" charset="0"/>
                </a:endParaRPr>
              </a:p>
              <a:p>
                <a:pPr marL="0" lvl="1"/>
                <a:r>
                  <a:rPr lang="en-US" sz="2400" dirty="0">
                    <a:latin typeface="Arial" charset="0"/>
                    <a:cs typeface="Arial" charset="0"/>
                  </a:rPr>
                  <a:t>To </a:t>
                </a:r>
                <a:r>
                  <a:rPr lang="en-US" sz="2400" dirty="0" smtClean="0">
                    <a:latin typeface="Arial" charset="0"/>
                    <a:cs typeface="Arial" charset="0"/>
                  </a:rPr>
                  <a:t>decrypt </a:t>
                </a:r>
                <a:r>
                  <a:rPr lang="en-US" sz="2400" dirty="0">
                    <a:latin typeface="Arial" charset="0"/>
                    <a:cs typeface="Arial" charset="0"/>
                  </a:rPr>
                  <a:t>a </a:t>
                </a:r>
                <a:r>
                  <a:rPr lang="en-US" sz="2400" dirty="0" err="1" smtClean="0">
                    <a:latin typeface="Arial" charset="0"/>
                    <a:cs typeface="Arial" charset="0"/>
                  </a:rPr>
                  <a:t>ciphertext</a:t>
                </a:r>
                <a:r>
                  <a:rPr lang="en-US" sz="2400" dirty="0" smtClean="0">
                    <a:latin typeface="Arial" charset="0"/>
                    <a:cs typeface="Arial" charset="0"/>
                  </a:rPr>
                  <a:t> </a:t>
                </a:r>
                <a:r>
                  <a:rPr lang="en-US" sz="2400" i="1" dirty="0" smtClean="0">
                    <a:latin typeface="Cambria Math" panose="02040503050406030204" pitchFamily="18" charset="0"/>
                    <a:ea typeface="Cambria Math" panose="02040503050406030204" pitchFamily="18" charset="0"/>
                  </a:rPr>
                  <a:t>c</a:t>
                </a:r>
                <a:r>
                  <a:rPr lang="en-US" sz="2400" dirty="0" smtClean="0">
                    <a:latin typeface="Arial" charset="0"/>
                    <a:cs typeface="Arial" charset="0"/>
                  </a:rPr>
                  <a:t> </a:t>
                </a:r>
                <a:r>
                  <a:rPr lang="en-US" sz="2400" dirty="0">
                    <a:latin typeface="Arial" charset="0"/>
                    <a:cs typeface="Arial" charset="0"/>
                  </a:rPr>
                  <a:t>, we need to compute </a:t>
                </a:r>
                <a:r>
                  <a:rPr lang="en-US" sz="2400" dirty="0" smtClean="0">
                    <a:latin typeface="Arial" charset="0"/>
                    <a:cs typeface="Arial" charset="0"/>
                  </a:rPr>
                  <a:t>plaintext </a:t>
                </a:r>
                <a:r>
                  <a:rPr lang="en-US" sz="2400" i="1" dirty="0" smtClean="0">
                    <a:latin typeface="Cambria Math" panose="02040503050406030204" pitchFamily="18" charset="0"/>
                    <a:ea typeface="Cambria Math" panose="02040503050406030204" pitchFamily="18" charset="0"/>
                  </a:rPr>
                  <a:t>m </a:t>
                </a:r>
                <a:r>
                  <a:rPr lang="en-US" sz="2400" dirty="0">
                    <a:latin typeface="Arial" charset="0"/>
                    <a:cs typeface="Arial" charset="0"/>
                  </a:rPr>
                  <a:t>using the following formula</a:t>
                </a:r>
                <a:r>
                  <a:rPr lang="en-US" sz="2400" dirty="0" smtClean="0">
                    <a:latin typeface="Arial" charset="0"/>
                    <a:cs typeface="Arial" charset="0"/>
                  </a:rPr>
                  <a:t>:</a:t>
                </a:r>
                <a:endParaRPr lang="en-US" sz="2400" dirty="0" smtClean="0">
                  <a:latin typeface="Arial" panose="020B0604020202020204" pitchFamily="34" charset="0"/>
                  <a:cs typeface="Arial" panose="020B0604020202020204" pitchFamily="34" charset="0"/>
                </a:endParaRPr>
              </a:p>
              <a:p>
                <a:pPr marL="0" lvl="1" algn="ctr">
                  <a:lnSpc>
                    <a:spcPct val="150000"/>
                  </a:lnSpc>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i="1">
                              <a:latin typeface="Cambria Math" panose="02040503050406030204" pitchFamily="18" charset="0"/>
                            </a:rPr>
                            <m:t>𝑚</m:t>
                          </m:r>
                          <m:r>
                            <a:rPr lang="en-US" sz="2800" i="1">
                              <a:latin typeface="Cambria Math" panose="02040503050406030204" pitchFamily="18" charset="0"/>
                            </a:rPr>
                            <m:t>=</m:t>
                          </m:r>
                          <m:r>
                            <a:rPr lang="en-US" sz="2800" i="1">
                              <a:latin typeface="Cambria Math" panose="02040503050406030204" pitchFamily="18" charset="0"/>
                            </a:rPr>
                            <m:t>𝑐</m:t>
                          </m:r>
                        </m:e>
                        <m:sup>
                          <m:r>
                            <a:rPr lang="en-US" sz="2800" i="1">
                              <a:latin typeface="Cambria Math" panose="02040503050406030204" pitchFamily="18" charset="0"/>
                            </a:rPr>
                            <m:t>𝑑</m:t>
                          </m:r>
                        </m:sup>
                      </m:sSup>
                      <m:r>
                        <a:rPr lang="en-US" sz="2800" i="1">
                          <a:latin typeface="Cambria Math" panose="02040503050406030204" pitchFamily="18" charset="0"/>
                        </a:rPr>
                        <m:t> </m:t>
                      </m:r>
                      <m:r>
                        <a:rPr lang="en-US" sz="2800" i="1">
                          <a:latin typeface="Cambria Math" panose="02040503050406030204" pitchFamily="18" charset="0"/>
                        </a:rPr>
                        <m:t>𝑚𝑜𝑑</m:t>
                      </m:r>
                      <m:r>
                        <a:rPr lang="en-US" sz="2800" i="1">
                          <a:latin typeface="Cambria Math" panose="02040503050406030204" pitchFamily="18" charset="0"/>
                        </a:rPr>
                        <m:t> </m:t>
                      </m:r>
                      <m:r>
                        <a:rPr lang="en-US" sz="2800" i="1">
                          <a:latin typeface="Cambria Math" panose="02040503050406030204" pitchFamily="18" charset="0"/>
                        </a:rPr>
                        <m:t>𝑛</m:t>
                      </m:r>
                    </m:oMath>
                  </m:oMathPara>
                </a14:m>
                <a:endParaRPr lang="en-US" sz="2800" dirty="0"/>
              </a:p>
            </p:txBody>
          </p:sp>
        </mc:Choice>
        <mc:Fallback xmlns="">
          <p:sp>
            <p:nvSpPr>
              <p:cNvPr id="10244" name="مربع نص 4"/>
              <p:cNvSpPr txBox="1">
                <a:spLocks noRot="1" noChangeAspect="1" noMove="1" noResize="1" noEditPoints="1" noAdjustHandles="1" noChangeArrowheads="1" noChangeShapeType="1" noTextEdit="1"/>
              </p:cNvSpPr>
              <p:nvPr/>
            </p:nvSpPr>
            <p:spPr bwMode="auto">
              <a:xfrm>
                <a:off x="1557909" y="1299487"/>
                <a:ext cx="9577064" cy="3981859"/>
              </a:xfrm>
              <a:prstGeom prst="rect">
                <a:avLst/>
              </a:prstGeom>
              <a:blipFill rotWithShape="0">
                <a:blip r:embed="rId2"/>
                <a:stretch>
                  <a:fillRect l="-1018" r="-318"/>
                </a:stretch>
              </a:blipFill>
              <a:ln w="9525">
                <a:noFill/>
                <a:miter lim="800000"/>
                <a:headEnd/>
                <a:tailEnd/>
              </a:ln>
            </p:spPr>
            <p:txBody>
              <a:bodyPr/>
              <a:lstStyle/>
              <a:p>
                <a:r>
                  <a:rPr lang="en-US">
                    <a:noFill/>
                  </a:rPr>
                  <a:t> </a:t>
                </a:r>
              </a:p>
            </p:txBody>
          </p:sp>
        </mc:Fallback>
      </mc:AlternateContent>
    </p:spTree>
    <p:extLst>
      <p:ext uri="{BB962C8B-B14F-4D97-AF65-F5344CB8AC3E}">
        <p14:creationId xmlns:p14="http://schemas.microsoft.com/office/powerpoint/2010/main" val="3064893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ChangeArrowheads="1"/>
          </p:cNvSpPr>
          <p:nvPr/>
        </p:nvSpPr>
        <p:spPr bwMode="auto">
          <a:xfrm>
            <a:off x="1125860" y="332656"/>
            <a:ext cx="3366306" cy="461665"/>
          </a:xfrm>
          <a:prstGeom prst="rect">
            <a:avLst/>
          </a:prstGeom>
          <a:noFill/>
          <a:ln w="9525">
            <a:solidFill>
              <a:schemeClr val="tx1"/>
            </a:solidFill>
            <a:miter lim="800000"/>
            <a:headEnd/>
            <a:tailEnd/>
          </a:ln>
        </p:spPr>
        <p:txBody>
          <a:bodyPr wrap="none">
            <a:spAutoFit/>
          </a:bodyPr>
          <a:lstStyle/>
          <a:p>
            <a:r>
              <a:rPr lang="en-US" sz="2400" b="1" dirty="0">
                <a:latin typeface="Times New Roman" pitchFamily="18" charset="0"/>
                <a:cs typeface="Times New Roman" pitchFamily="18" charset="0"/>
              </a:rPr>
              <a:t>7.3 RSA </a:t>
            </a:r>
            <a:r>
              <a:rPr lang="en-US" sz="2400" b="1" dirty="0" smtClean="0">
                <a:latin typeface="Times New Roman" pitchFamily="18" charset="0"/>
                <a:cs typeface="Times New Roman" pitchFamily="18" charset="0"/>
              </a:rPr>
              <a:t>ALGORITHM</a:t>
            </a:r>
            <a:r>
              <a:rPr lang="ar-KW"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3" name="مربع نص 2"/>
          <p:cNvSpPr txBox="1"/>
          <p:nvPr/>
        </p:nvSpPr>
        <p:spPr>
          <a:xfrm>
            <a:off x="624255" y="1268413"/>
            <a:ext cx="10462075" cy="3693319"/>
          </a:xfrm>
          <a:prstGeom prst="rect">
            <a:avLst/>
          </a:prstGeom>
          <a:noFill/>
        </p:spPr>
        <p:txBody>
          <a:bodyPr rtlCol="1">
            <a:spAutoFit/>
          </a:bodyPr>
          <a:lstStyle/>
          <a:p>
            <a:pPr>
              <a:defRPr/>
            </a:pPr>
            <a:r>
              <a:rPr lang="en-US" sz="2400" dirty="0">
                <a:latin typeface="Arial" pitchFamily="34" charset="0"/>
                <a:cs typeface="Arial" pitchFamily="34" charset="0"/>
              </a:rPr>
              <a:t>*Some several attacks are possible and applicable to RSA algorithm and concluded as follows:</a:t>
            </a:r>
          </a:p>
          <a:p>
            <a:pPr marL="285750" indent="-285750">
              <a:buFont typeface="Arial" pitchFamily="34" charset="0"/>
              <a:buChar char="•"/>
              <a:defRPr/>
            </a:pPr>
            <a:r>
              <a:rPr lang="en-US" sz="2400" b="1" dirty="0">
                <a:solidFill>
                  <a:srgbClr val="0000CC"/>
                </a:solidFill>
                <a:latin typeface="Arial" pitchFamily="34" charset="0"/>
                <a:cs typeface="Arial" pitchFamily="34" charset="0"/>
              </a:rPr>
              <a:t>Brute force</a:t>
            </a:r>
            <a:r>
              <a:rPr lang="en-US" sz="2400" dirty="0">
                <a:latin typeface="Arial" pitchFamily="34" charset="0"/>
                <a:cs typeface="Arial" pitchFamily="34" charset="0"/>
              </a:rPr>
              <a:t>: this involves trying all possible private keys.</a:t>
            </a:r>
          </a:p>
          <a:p>
            <a:pPr marL="285750" indent="-285750">
              <a:buFont typeface="Arial" pitchFamily="34" charset="0"/>
              <a:buChar char="•"/>
              <a:defRPr/>
            </a:pPr>
            <a:r>
              <a:rPr lang="en-US" sz="2400" b="1" dirty="0">
                <a:solidFill>
                  <a:srgbClr val="0000CC"/>
                </a:solidFill>
                <a:latin typeface="Arial" pitchFamily="34" charset="0"/>
                <a:cs typeface="Arial" pitchFamily="34" charset="0"/>
              </a:rPr>
              <a:t>Mathematical attacks</a:t>
            </a:r>
            <a:r>
              <a:rPr lang="en-US" sz="2400" dirty="0">
                <a:latin typeface="Arial" pitchFamily="34" charset="0"/>
                <a:cs typeface="Arial" pitchFamily="34" charset="0"/>
              </a:rPr>
              <a:t>: there are several approaches, all equivalent in effort to factoring the product of two primes.</a:t>
            </a:r>
          </a:p>
          <a:p>
            <a:pPr marL="285750" indent="-285750">
              <a:buFont typeface="Arial" pitchFamily="34" charset="0"/>
              <a:buChar char="•"/>
              <a:defRPr/>
            </a:pPr>
            <a:r>
              <a:rPr lang="en-US" sz="2400" b="1" dirty="0">
                <a:solidFill>
                  <a:srgbClr val="0000CC"/>
                </a:solidFill>
                <a:latin typeface="Arial" pitchFamily="34" charset="0"/>
                <a:cs typeface="Arial" pitchFamily="34" charset="0"/>
              </a:rPr>
              <a:t>Timing attacks</a:t>
            </a:r>
            <a:r>
              <a:rPr lang="en-US" sz="2400" dirty="0">
                <a:latin typeface="Arial" pitchFamily="34" charset="0"/>
                <a:cs typeface="Arial" pitchFamily="34" charset="0"/>
              </a:rPr>
              <a:t>: these depend on the running time of the decryption algorithm.</a:t>
            </a:r>
          </a:p>
          <a:p>
            <a:pPr marL="285750" indent="-285750">
              <a:buFont typeface="Arial" pitchFamily="34" charset="0"/>
              <a:buChar char="•"/>
              <a:defRPr/>
            </a:pPr>
            <a:r>
              <a:rPr lang="en-US" sz="2400" b="1" dirty="0">
                <a:solidFill>
                  <a:srgbClr val="0000CC"/>
                </a:solidFill>
                <a:latin typeface="Arial" pitchFamily="34" charset="0"/>
                <a:cs typeface="Arial" pitchFamily="34" charset="0"/>
              </a:rPr>
              <a:t>Chosen </a:t>
            </a:r>
            <a:r>
              <a:rPr lang="en-US" sz="2400" b="1" dirty="0" err="1">
                <a:solidFill>
                  <a:srgbClr val="0000CC"/>
                </a:solidFill>
                <a:latin typeface="Arial" pitchFamily="34" charset="0"/>
                <a:cs typeface="Arial" pitchFamily="34" charset="0"/>
              </a:rPr>
              <a:t>ciphertext</a:t>
            </a:r>
            <a:r>
              <a:rPr lang="en-US" sz="2400" b="1" dirty="0">
                <a:solidFill>
                  <a:srgbClr val="0000CC"/>
                </a:solidFill>
                <a:latin typeface="Arial" pitchFamily="34" charset="0"/>
                <a:cs typeface="Arial" pitchFamily="34" charset="0"/>
              </a:rPr>
              <a:t> attacks</a:t>
            </a:r>
            <a:r>
              <a:rPr lang="en-US" sz="2400" dirty="0">
                <a:latin typeface="Arial" pitchFamily="34" charset="0"/>
                <a:cs typeface="Arial" pitchFamily="34" charset="0"/>
              </a:rPr>
              <a:t>: this type of attack exploits properties of the RSA algorithm.</a:t>
            </a:r>
          </a:p>
          <a:p>
            <a:pPr>
              <a:defRPr/>
            </a:pPr>
            <a:endParaRPr lang="ar-K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لمحتوى 2"/>
          <p:cNvSpPr>
            <a:spLocks noGrp="1"/>
          </p:cNvSpPr>
          <p:nvPr>
            <p:ph idx="4294967295"/>
          </p:nvPr>
        </p:nvSpPr>
        <p:spPr>
          <a:xfrm>
            <a:off x="325882" y="2708275"/>
            <a:ext cx="10969943" cy="3816350"/>
          </a:xfrm>
        </p:spPr>
        <p:txBody>
          <a:bodyPr/>
          <a:lstStyle/>
          <a:p>
            <a:pPr marL="0" indent="0" rtl="1" eaLnBrk="1" hangingPunct="1">
              <a:buFont typeface="Arial" charset="0"/>
              <a:buNone/>
            </a:pPr>
            <a:r>
              <a:rPr lang="en-US" sz="2400" b="1" smtClean="0">
                <a:solidFill>
                  <a:srgbClr val="0000CC"/>
                </a:solidFill>
                <a:latin typeface="Arial" charset="0"/>
                <a:cs typeface="Arial" charset="0"/>
              </a:rPr>
              <a:t>Digital signature</a:t>
            </a:r>
            <a:r>
              <a:rPr lang="en-GB" sz="2400" b="1" smtClean="0">
                <a:solidFill>
                  <a:srgbClr val="0000CC"/>
                </a:solidFill>
                <a:latin typeface="Arial" charset="0"/>
                <a:cs typeface="Arial" charset="0"/>
              </a:rPr>
              <a:t> </a:t>
            </a:r>
            <a:r>
              <a:rPr lang="en-GB" sz="2400" smtClean="0">
                <a:latin typeface="Arial" charset="0"/>
                <a:cs typeface="Arial" charset="0"/>
              </a:rPr>
              <a:t>is a mathematical scheme used to validate the authenticity of the sender ,message and signer of the document identity .</a:t>
            </a:r>
          </a:p>
          <a:p>
            <a:pPr marL="0" indent="0" rtl="1" eaLnBrk="1" hangingPunct="1">
              <a:buFont typeface="Arial" charset="0"/>
              <a:buNone/>
            </a:pPr>
            <a:r>
              <a:rPr lang="en-US" sz="2400" smtClean="0">
                <a:latin typeface="Arial" charset="0"/>
                <a:cs typeface="Arial" charset="0"/>
              </a:rPr>
              <a:t>Furthermore it is not a scanned signature of user and attached into a document .digital signatures arevcommonly used in web-commrece financial transactions and other cases where it is crucial to detect alteration and tampering of a message or a document </a:t>
            </a:r>
          </a:p>
        </p:txBody>
      </p:sp>
      <p:sp>
        <p:nvSpPr>
          <p:cNvPr id="4" name="عنوان 1"/>
          <p:cNvSpPr txBox="1">
            <a:spLocks/>
          </p:cNvSpPr>
          <p:nvPr/>
        </p:nvSpPr>
        <p:spPr bwMode="auto">
          <a:xfrm>
            <a:off x="1779654" y="115888"/>
            <a:ext cx="806028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US" sz="4000" b="1" dirty="0" smtClean="0">
                <a:cs typeface="+mj-cs"/>
              </a:rPr>
              <a:t/>
            </a:r>
            <a:br>
              <a:rPr lang="en-US" sz="4000" b="1" dirty="0" smtClean="0">
                <a:cs typeface="+mj-cs"/>
              </a:rPr>
            </a:br>
            <a:r>
              <a:rPr lang="en-US" sz="4000" b="1" dirty="0" smtClean="0">
                <a:cs typeface="+mj-cs"/>
              </a:rPr>
              <a:t>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Chapter 7: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endParaRPr lang="ar-KW" sz="4000" b="1" dirty="0">
              <a:cs typeface="+mj-cs"/>
            </a:endParaRPr>
          </a:p>
        </p:txBody>
      </p:sp>
      <p:sp>
        <p:nvSpPr>
          <p:cNvPr id="5" name="عنوان 1"/>
          <p:cNvSpPr txBox="1">
            <a:spLocks/>
          </p:cNvSpPr>
          <p:nvPr/>
        </p:nvSpPr>
        <p:spPr>
          <a:xfrm>
            <a:off x="239122" y="692151"/>
            <a:ext cx="11545526" cy="100806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GB" sz="2800" b="1" dirty="0" smtClean="0">
                <a:solidFill>
                  <a:srgbClr val="0000CC"/>
                </a:solidFill>
                <a:cs typeface="+mj-cs"/>
              </a:rPr>
              <a:t>MODERN CRYPTOGRAPHY ALGORITHEM(ASYMMETRIC ENCRYPTION</a:t>
            </a:r>
            <a:r>
              <a:rPr lang="en-GB" dirty="0" smtClean="0"/>
              <a:t/>
            </a:r>
            <a:br>
              <a:rPr lang="en-GB" dirty="0" smtClean="0"/>
            </a:br>
            <a:endParaRPr lang="en-GB" dirty="0" smtClean="0"/>
          </a:p>
        </p:txBody>
      </p:sp>
      <p:sp>
        <p:nvSpPr>
          <p:cNvPr id="12293" name="Rectangle 10"/>
          <p:cNvSpPr>
            <a:spLocks noChangeArrowheads="1"/>
          </p:cNvSpPr>
          <p:nvPr/>
        </p:nvSpPr>
        <p:spPr bwMode="auto">
          <a:xfrm>
            <a:off x="239122" y="2005014"/>
            <a:ext cx="6811480"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7.4 DIGITAL SIGNATURE ALGORITHM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38578" y="1125538"/>
            <a:ext cx="10969943" cy="5327650"/>
          </a:xfrm>
        </p:spPr>
        <p:txBody>
          <a:bodyPr rtlCol="0">
            <a:normAutofit fontScale="40000" lnSpcReduction="20000"/>
          </a:bodyPr>
          <a:lstStyle/>
          <a:p>
            <a:pPr eaLnBrk="1" fontAlgn="auto" hangingPunct="1">
              <a:spcAft>
                <a:spcPts val="0"/>
              </a:spcAft>
              <a:buFont typeface="Arial" pitchFamily="34" charset="0"/>
              <a:buChar char="•"/>
              <a:defRPr/>
            </a:pPr>
            <a:r>
              <a:rPr lang="en-US" sz="6000" dirty="0" smtClean="0">
                <a:latin typeface="Arial" pitchFamily="34" charset="0"/>
              </a:rPr>
              <a:t>The digital signature starts by generating a hash digest of a specific message than private key of the sender will be encrypted [signs] along with the hash digest to produce the digital signature for that message and send it to the receiver by using his/her public key at the receiver side the receiver private key will be used to view the document also a new hash digest will be generated to compare it with the document’s attached hash digest to ensure the two values are the same .</a:t>
            </a:r>
          </a:p>
          <a:p>
            <a:pPr eaLnBrk="1" fontAlgn="auto" hangingPunct="1">
              <a:spcAft>
                <a:spcPts val="0"/>
              </a:spcAft>
              <a:buFont typeface="Arial" pitchFamily="34" charset="0"/>
              <a:buChar char="•"/>
              <a:defRPr/>
            </a:pPr>
            <a:endParaRPr lang="en-US" sz="6000" dirty="0" smtClean="0">
              <a:latin typeface="Arial" pitchFamily="34" charset="0"/>
            </a:endParaRPr>
          </a:p>
          <a:p>
            <a:pPr eaLnBrk="1" fontAlgn="auto" hangingPunct="1">
              <a:spcAft>
                <a:spcPts val="0"/>
              </a:spcAft>
              <a:buFont typeface="Arial" pitchFamily="34" charset="0"/>
              <a:buChar char="•"/>
              <a:defRPr/>
            </a:pPr>
            <a:r>
              <a:rPr lang="en-US" sz="6000" dirty="0" smtClean="0">
                <a:latin typeface="Arial" pitchFamily="34" charset="0"/>
              </a:rPr>
              <a:t>Consequently digital signature is impossible to forge due to security  mechanisms involved more precisely digital signature  ensures the  data integrity  of  the message  by using a proper hash function also it provides  non-repudiation, which means the signer[sender] cannot claim he/she did not sign the message since his/her private key included in that document .  </a:t>
            </a:r>
          </a:p>
          <a:p>
            <a:pPr marL="0" indent="0" eaLnBrk="1" fontAlgn="auto" hangingPunct="1">
              <a:spcAft>
                <a:spcPts val="0"/>
              </a:spcAft>
              <a:buFont typeface="Arial" pitchFamily="34" charset="0"/>
              <a:buNone/>
              <a:defRPr/>
            </a:pPr>
            <a:endParaRPr lang="en-GB" dirty="0">
              <a:cs typeface="+mn-cs"/>
            </a:endParaRPr>
          </a:p>
        </p:txBody>
      </p:sp>
      <p:sp>
        <p:nvSpPr>
          <p:cNvPr id="13315" name="Rectangle 10"/>
          <p:cNvSpPr>
            <a:spLocks noChangeArrowheads="1"/>
          </p:cNvSpPr>
          <p:nvPr/>
        </p:nvSpPr>
        <p:spPr bwMode="auto">
          <a:xfrm>
            <a:off x="262399" y="260351"/>
            <a:ext cx="6811480"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7.4 DIGITAL SIGNATURE ALGORITHM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p:cNvPicPr>
            <a:picLocks noChangeAspect="1" noChangeArrowheads="1"/>
          </p:cNvPicPr>
          <p:nvPr/>
        </p:nvPicPr>
        <p:blipFill>
          <a:blip r:embed="rId2" cstate="print"/>
          <a:srcRect/>
          <a:stretch>
            <a:fillRect/>
          </a:stretch>
        </p:blipFill>
        <p:spPr bwMode="auto">
          <a:xfrm>
            <a:off x="431687" y="1169988"/>
            <a:ext cx="10557301" cy="5688012"/>
          </a:xfrm>
          <a:prstGeom prst="rect">
            <a:avLst/>
          </a:prstGeom>
          <a:noFill/>
          <a:ln w="9525">
            <a:noFill/>
            <a:miter lim="800000"/>
            <a:headEnd/>
            <a:tailEnd/>
          </a:ln>
        </p:spPr>
      </p:pic>
      <p:sp>
        <p:nvSpPr>
          <p:cNvPr id="14339" name="Rectangle 10"/>
          <p:cNvSpPr>
            <a:spLocks noChangeArrowheads="1"/>
          </p:cNvSpPr>
          <p:nvPr/>
        </p:nvSpPr>
        <p:spPr bwMode="auto">
          <a:xfrm>
            <a:off x="239122" y="404814"/>
            <a:ext cx="6811480"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7.4 DIGITAL SIGNATURE ALGORITHM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لمحتوى 2"/>
          <p:cNvSpPr>
            <a:spLocks noGrp="1"/>
          </p:cNvSpPr>
          <p:nvPr>
            <p:ph idx="4294967295"/>
          </p:nvPr>
        </p:nvSpPr>
        <p:spPr>
          <a:xfrm>
            <a:off x="526913" y="2997201"/>
            <a:ext cx="10969943" cy="3095625"/>
          </a:xfrm>
        </p:spPr>
        <p:txBody>
          <a:bodyPr/>
          <a:lstStyle/>
          <a:p>
            <a:pPr marL="0" indent="0" eaLnBrk="1" hangingPunct="1">
              <a:buFont typeface="Arial" charset="0"/>
              <a:buNone/>
            </a:pPr>
            <a:r>
              <a:rPr lang="en-US" sz="2400" b="1" smtClean="0">
                <a:solidFill>
                  <a:srgbClr val="0000CC"/>
                </a:solidFill>
                <a:latin typeface="Arial" charset="0"/>
                <a:cs typeface="Arial" charset="0"/>
              </a:rPr>
              <a:t>[PKI] </a:t>
            </a:r>
            <a:r>
              <a:rPr lang="en-US" sz="2400" smtClean="0">
                <a:latin typeface="Arial" charset="0"/>
                <a:cs typeface="Arial" charset="0"/>
              </a:rPr>
              <a:t>as the set of hardware, software, people, policies, and procedures needed to create, manage , store, distribute, and revoke digital certificates based on asymmetric cryptography. The principal objective for developing a PKI is to enable secure, convenient and efficient acquisition of public keys .</a:t>
            </a:r>
          </a:p>
        </p:txBody>
      </p:sp>
      <p:sp>
        <p:nvSpPr>
          <p:cNvPr id="4" name="عنوان 1"/>
          <p:cNvSpPr txBox="1">
            <a:spLocks/>
          </p:cNvSpPr>
          <p:nvPr/>
        </p:nvSpPr>
        <p:spPr bwMode="auto">
          <a:xfrm>
            <a:off x="1779654" y="115888"/>
            <a:ext cx="806028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US" sz="4000" b="1" dirty="0" smtClean="0">
                <a:cs typeface="+mj-cs"/>
              </a:rPr>
              <a:t/>
            </a:r>
            <a:br>
              <a:rPr lang="en-US" sz="4000" b="1" dirty="0" smtClean="0">
                <a:cs typeface="+mj-cs"/>
              </a:rPr>
            </a:br>
            <a:r>
              <a:rPr lang="en-US" sz="4000" b="1" dirty="0" smtClean="0">
                <a:cs typeface="+mj-cs"/>
              </a:rPr>
              <a:t>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Chapter 7: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endParaRPr lang="ar-KW" sz="4000" b="1" dirty="0">
              <a:cs typeface="+mj-cs"/>
            </a:endParaRPr>
          </a:p>
        </p:txBody>
      </p:sp>
      <p:sp>
        <p:nvSpPr>
          <p:cNvPr id="5" name="عنوان 1"/>
          <p:cNvSpPr txBox="1">
            <a:spLocks/>
          </p:cNvSpPr>
          <p:nvPr/>
        </p:nvSpPr>
        <p:spPr>
          <a:xfrm>
            <a:off x="239122" y="692151"/>
            <a:ext cx="11545526" cy="100806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GB" sz="2800" b="1" dirty="0" smtClean="0">
                <a:solidFill>
                  <a:srgbClr val="0000CC"/>
                </a:solidFill>
                <a:cs typeface="+mj-cs"/>
              </a:rPr>
              <a:t>MODERN CRYPTOGRAPHY ALGORITHEM(ASYMMETRIC ENCRYPTION</a:t>
            </a:r>
            <a:r>
              <a:rPr lang="en-GB" dirty="0" smtClean="0"/>
              <a:t/>
            </a:r>
            <a:br>
              <a:rPr lang="en-GB" dirty="0" smtClean="0"/>
            </a:br>
            <a:endParaRPr lang="en-GB" dirty="0" smtClean="0"/>
          </a:p>
        </p:txBody>
      </p:sp>
      <p:sp>
        <p:nvSpPr>
          <p:cNvPr id="15365" name="Rectangle 10"/>
          <p:cNvSpPr>
            <a:spLocks noChangeArrowheads="1"/>
          </p:cNvSpPr>
          <p:nvPr/>
        </p:nvSpPr>
        <p:spPr bwMode="auto">
          <a:xfrm>
            <a:off x="239123" y="2005014"/>
            <a:ext cx="6137706"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7.5 PUBLIC KEY INFRASTRUCURE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6332" y="1412875"/>
            <a:ext cx="11615358" cy="4637088"/>
          </a:xfrm>
        </p:spPr>
        <p:txBody>
          <a:bodyPr rtlCol="0">
            <a:noAutofit/>
          </a:bodyPr>
          <a:lstStyle/>
          <a:p>
            <a:pPr marL="0" indent="0" eaLnBrk="1" fontAlgn="auto" hangingPunct="1">
              <a:spcAft>
                <a:spcPts val="0"/>
              </a:spcAft>
              <a:buFont typeface="Arial" pitchFamily="34" charset="0"/>
              <a:buNone/>
              <a:defRPr/>
            </a:pPr>
            <a:r>
              <a:rPr lang="en-US" sz="2400" dirty="0" smtClean="0">
                <a:latin typeface="Arial" pitchFamily="34" charset="0"/>
              </a:rPr>
              <a:t>*These </a:t>
            </a:r>
            <a:r>
              <a:rPr lang="en-US" sz="2400" dirty="0">
                <a:latin typeface="Arial" pitchFamily="34" charset="0"/>
              </a:rPr>
              <a:t>elements are as </a:t>
            </a:r>
            <a:r>
              <a:rPr lang="en-US" sz="2400" dirty="0" smtClean="0">
                <a:latin typeface="Arial" pitchFamily="34" charset="0"/>
              </a:rPr>
              <a:t>follows:</a:t>
            </a:r>
          </a:p>
          <a:p>
            <a:pPr eaLnBrk="1" fontAlgn="auto" hangingPunct="1">
              <a:spcAft>
                <a:spcPts val="0"/>
              </a:spcAft>
              <a:buFont typeface="Arial" pitchFamily="34" charset="0"/>
              <a:buChar char="•"/>
              <a:defRPr/>
            </a:pPr>
            <a:r>
              <a:rPr lang="en-US" sz="2400" b="1" dirty="0" smtClean="0">
                <a:solidFill>
                  <a:srgbClr val="0000CC"/>
                </a:solidFill>
                <a:latin typeface="Arial" pitchFamily="34" charset="0"/>
              </a:rPr>
              <a:t>End entity:</a:t>
            </a:r>
            <a:r>
              <a:rPr lang="en-US" sz="2400" dirty="0" smtClean="0">
                <a:solidFill>
                  <a:srgbClr val="0000CC"/>
                </a:solidFill>
                <a:latin typeface="Arial" pitchFamily="34" charset="0"/>
              </a:rPr>
              <a:t> </a:t>
            </a:r>
            <a:r>
              <a:rPr lang="en-US" sz="2400" dirty="0" smtClean="0">
                <a:latin typeface="Arial" pitchFamily="34" charset="0"/>
              </a:rPr>
              <a:t>A generic term used to denote and susers </a:t>
            </a:r>
          </a:p>
          <a:p>
            <a:pPr eaLnBrk="1" fontAlgn="auto" hangingPunct="1">
              <a:spcAft>
                <a:spcPts val="0"/>
              </a:spcAft>
              <a:buFont typeface="Arial" pitchFamily="34" charset="0"/>
              <a:buChar char="•"/>
              <a:defRPr/>
            </a:pPr>
            <a:r>
              <a:rPr lang="en-US" sz="2400" b="1" dirty="0" smtClean="0">
                <a:solidFill>
                  <a:srgbClr val="0000CC"/>
                </a:solidFill>
                <a:latin typeface="Arial" pitchFamily="34" charset="0"/>
              </a:rPr>
              <a:t>Certification authority [CA] : </a:t>
            </a:r>
            <a:r>
              <a:rPr lang="en-US" sz="2400" dirty="0" smtClean="0">
                <a:latin typeface="Arial" pitchFamily="34" charset="0"/>
              </a:rPr>
              <a:t>the issuer of certificates and [usually] certificate revocation lists [CRLs] it may also support a variety of administartive functions although these are often delegated to one or more registration authorities</a:t>
            </a:r>
          </a:p>
          <a:p>
            <a:pPr eaLnBrk="1" fontAlgn="auto" hangingPunct="1">
              <a:spcAft>
                <a:spcPts val="0"/>
              </a:spcAft>
              <a:buFont typeface="Arial" pitchFamily="34" charset="0"/>
              <a:buChar char="•"/>
              <a:defRPr/>
            </a:pPr>
            <a:r>
              <a:rPr lang="en-US" sz="2400" b="1" dirty="0" smtClean="0">
                <a:solidFill>
                  <a:srgbClr val="0000CC"/>
                </a:solidFill>
                <a:latin typeface="Arial" pitchFamily="34" charset="0"/>
              </a:rPr>
              <a:t>Registration authority [RA]: </a:t>
            </a:r>
            <a:r>
              <a:rPr lang="en-US" sz="2400" dirty="0" smtClean="0">
                <a:latin typeface="Arial" pitchFamily="34" charset="0"/>
              </a:rPr>
              <a:t>An optional component that can assume a number of administrative functions from the CA the RA is often associated with the end entity registration process but can assist in a nummber of other areas as well </a:t>
            </a:r>
          </a:p>
        </p:txBody>
      </p:sp>
      <p:sp>
        <p:nvSpPr>
          <p:cNvPr id="16387" name="Rectangle 10"/>
          <p:cNvSpPr>
            <a:spLocks noChangeArrowheads="1"/>
          </p:cNvSpPr>
          <p:nvPr/>
        </p:nvSpPr>
        <p:spPr bwMode="auto">
          <a:xfrm>
            <a:off x="526914" y="287339"/>
            <a:ext cx="6137706"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7.5 PUBLIC KEY INFRASTRUCURE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1"/>
          </p:nvPr>
        </p:nvSpPr>
        <p:spPr/>
        <p:txBody>
          <a:bodyPr/>
          <a:lstStyle/>
          <a:p>
            <a:pPr eaLnBrk="1" hangingPunct="1"/>
            <a:r>
              <a:rPr lang="en-US" sz="2400" b="1" smtClean="0">
                <a:solidFill>
                  <a:srgbClr val="0000CC"/>
                </a:solidFill>
                <a:latin typeface="Arial" charset="0"/>
                <a:cs typeface="Arial" charset="0"/>
              </a:rPr>
              <a:t>CRL issuer: </a:t>
            </a:r>
            <a:r>
              <a:rPr lang="en-US" sz="2400" smtClean="0">
                <a:latin typeface="Arial" charset="0"/>
                <a:cs typeface="Arial" charset="0"/>
              </a:rPr>
              <a:t>an optional component that a CA can delegate to publish CRLs </a:t>
            </a:r>
          </a:p>
          <a:p>
            <a:pPr eaLnBrk="1" hangingPunct="1"/>
            <a:r>
              <a:rPr lang="en-US" sz="2400" b="1" smtClean="0">
                <a:solidFill>
                  <a:srgbClr val="0000CC"/>
                </a:solidFill>
                <a:latin typeface="Arial" charset="0"/>
                <a:cs typeface="Arial" charset="0"/>
              </a:rPr>
              <a:t>Repository:</a:t>
            </a:r>
            <a:r>
              <a:rPr lang="en-US" sz="2400" smtClean="0">
                <a:latin typeface="Arial" charset="0"/>
                <a:cs typeface="Arial" charset="0"/>
              </a:rPr>
              <a:t> A generic term used to denote any method for storing certificates and CRLs so that they can be retrieved by end entities [Stallings &amp; Brown;2008]</a:t>
            </a:r>
          </a:p>
          <a:p>
            <a:pPr eaLnBrk="1" hangingPunct="1"/>
            <a:endParaRPr lang="ar-KW" smtClean="0">
              <a:cs typeface="Arial" charset="0"/>
            </a:endParaRPr>
          </a:p>
        </p:txBody>
      </p:sp>
      <p:sp>
        <p:nvSpPr>
          <p:cNvPr id="17411" name="Rectangle 10"/>
          <p:cNvSpPr>
            <a:spLocks noChangeArrowheads="1"/>
          </p:cNvSpPr>
          <p:nvPr/>
        </p:nvSpPr>
        <p:spPr bwMode="auto">
          <a:xfrm>
            <a:off x="239123" y="404814"/>
            <a:ext cx="6137706"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7.5 PUBLIC KEY INFRASTRUCURE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9122" y="765176"/>
            <a:ext cx="11545526" cy="1368425"/>
          </a:xfrm>
        </p:spPr>
        <p:txBody>
          <a:bodyPr/>
          <a:lstStyle/>
          <a:p>
            <a:pPr eaLnBrk="1" hangingPunct="1">
              <a:defRPr/>
            </a:pPr>
            <a:r>
              <a:rPr lang="en-GB" sz="2800" b="1" dirty="0" smtClean="0">
                <a:solidFill>
                  <a:srgbClr val="0000CC"/>
                </a:solidFill>
                <a:latin typeface="Times" pitchFamily="18" charset="0"/>
                <a:cs typeface="+mj-cs"/>
              </a:rPr>
              <a:t>MODERN CRYPTOGRAPHY ALGORITHEM</a:t>
            </a:r>
            <a:br>
              <a:rPr lang="en-GB" sz="2800" b="1" dirty="0" smtClean="0">
                <a:solidFill>
                  <a:srgbClr val="0000CC"/>
                </a:solidFill>
                <a:latin typeface="Times" pitchFamily="18" charset="0"/>
                <a:cs typeface="+mj-cs"/>
              </a:rPr>
            </a:br>
            <a:r>
              <a:rPr lang="en-GB" sz="2800" b="1" dirty="0" smtClean="0">
                <a:solidFill>
                  <a:srgbClr val="0000CC"/>
                </a:solidFill>
                <a:latin typeface="Times" pitchFamily="18" charset="0"/>
                <a:cs typeface="+mj-cs"/>
              </a:rPr>
              <a:t>(ASYMMETRIC ENCRYPTION)</a:t>
            </a:r>
            <a:endParaRPr lang="en-GB" dirty="0" smtClean="0">
              <a:latin typeface="Times" pitchFamily="18" charset="0"/>
            </a:endParaRPr>
          </a:p>
        </p:txBody>
      </p:sp>
      <p:sp>
        <p:nvSpPr>
          <p:cNvPr id="4" name="عنصر نائب للمحتوى 3"/>
          <p:cNvSpPr>
            <a:spLocks noGrp="1"/>
          </p:cNvSpPr>
          <p:nvPr>
            <p:ph idx="1"/>
          </p:nvPr>
        </p:nvSpPr>
        <p:spPr>
          <a:xfrm>
            <a:off x="609441" y="1989139"/>
            <a:ext cx="10969943" cy="4137025"/>
          </a:xfrm>
          <a:ln>
            <a:solidFill>
              <a:schemeClr val="tx1"/>
            </a:solidFill>
          </a:ln>
        </p:spPr>
        <p:txBody>
          <a:bodyPr/>
          <a:lstStyle/>
          <a:p>
            <a:pPr marL="0" indent="0" eaLnBrk="1" hangingPunct="1">
              <a:buFont typeface="Arial" pitchFamily="34" charset="0"/>
              <a:buNone/>
              <a:defRPr/>
            </a:pPr>
            <a:endParaRPr lang="en-US" i="1" dirty="0" smtClean="0">
              <a:cs typeface="+mj-cs"/>
            </a:endParaRPr>
          </a:p>
          <a:p>
            <a:pPr marL="0" indent="0" eaLnBrk="1" hangingPunct="1">
              <a:buFont typeface="Arial" pitchFamily="34" charset="0"/>
              <a:buNone/>
              <a:defRPr/>
            </a:pPr>
            <a:r>
              <a:rPr lang="en-US" i="1" dirty="0" smtClean="0">
                <a:cs typeface="+mj-cs"/>
              </a:rPr>
              <a:t>“The only  truly secure system is one that is powered off ,cast in a block of concrete and sealed in a lead-lined room with armed guards”</a:t>
            </a:r>
          </a:p>
          <a:p>
            <a:pPr marL="0" indent="0" eaLnBrk="1" hangingPunct="1">
              <a:buFont typeface="Arial" pitchFamily="34" charset="0"/>
              <a:buNone/>
              <a:defRPr/>
            </a:pPr>
            <a:r>
              <a:rPr lang="en-US" i="1" dirty="0">
                <a:cs typeface="+mj-cs"/>
              </a:rPr>
              <a:t> </a:t>
            </a:r>
            <a:r>
              <a:rPr lang="en-US" i="1" dirty="0" smtClean="0">
                <a:cs typeface="+mj-cs"/>
              </a:rPr>
              <a:t>                                                          (Gene Spafford)  </a:t>
            </a:r>
            <a:br>
              <a:rPr lang="en-US" i="1" dirty="0" smtClean="0">
                <a:cs typeface="+mj-cs"/>
              </a:rPr>
            </a:br>
            <a:r>
              <a:rPr lang="en-US" i="1" dirty="0" smtClean="0">
                <a:cs typeface="+mj-cs"/>
              </a:rPr>
              <a:t>                                                                                                    </a:t>
            </a:r>
            <a:endParaRPr lang="ar-KW" i="1" dirty="0">
              <a:cs typeface="+mj-cs"/>
            </a:endParaRPr>
          </a:p>
        </p:txBody>
      </p:sp>
      <p:sp>
        <p:nvSpPr>
          <p:cNvPr id="5" name="عنوان 1"/>
          <p:cNvSpPr txBox="1">
            <a:spLocks/>
          </p:cNvSpPr>
          <p:nvPr/>
        </p:nvSpPr>
        <p:spPr bwMode="auto">
          <a:xfrm>
            <a:off x="1779654" y="188913"/>
            <a:ext cx="8060283"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US" sz="4000" b="1" dirty="0" smtClean="0">
                <a:cs typeface="+mj-cs"/>
              </a:rPr>
              <a:t/>
            </a:r>
            <a:br>
              <a:rPr lang="en-US" sz="4000" b="1" dirty="0" smtClean="0">
                <a:cs typeface="+mj-cs"/>
              </a:rPr>
            </a:br>
            <a:r>
              <a:rPr lang="en-US" sz="4000" b="1" dirty="0" smtClean="0">
                <a:cs typeface="+mj-cs"/>
              </a:rPr>
              <a:t>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a:t>
            </a:r>
            <a:r>
              <a:rPr lang="en-US" sz="4000" b="1" dirty="0" smtClean="0">
                <a:latin typeface="Times" pitchFamily="18" charset="0"/>
                <a:cs typeface="+mj-cs"/>
              </a:rPr>
              <a:t>Chapter 7:  </a:t>
            </a: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endParaRPr lang="ar-KW" sz="4000" b="1" dirty="0">
              <a:cs typeface="+mj-cs"/>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Grp="1" noChangeAspect="1" noChangeArrowheads="1"/>
          </p:cNvPicPr>
          <p:nvPr>
            <p:ph idx="4294967295"/>
          </p:nvPr>
        </p:nvPicPr>
        <p:blipFill>
          <a:blip r:embed="rId2" cstate="print"/>
          <a:srcRect/>
          <a:stretch>
            <a:fillRect/>
          </a:stretch>
        </p:blipFill>
        <p:spPr>
          <a:xfrm>
            <a:off x="816820" y="1341439"/>
            <a:ext cx="9693926" cy="5400675"/>
          </a:xfrm>
          <a:noFill/>
        </p:spPr>
      </p:pic>
      <p:sp>
        <p:nvSpPr>
          <p:cNvPr id="18435" name="Rectangle 10"/>
          <p:cNvSpPr>
            <a:spLocks noChangeArrowheads="1"/>
          </p:cNvSpPr>
          <p:nvPr/>
        </p:nvSpPr>
        <p:spPr bwMode="auto">
          <a:xfrm>
            <a:off x="279328" y="333375"/>
            <a:ext cx="6137706" cy="523220"/>
          </a:xfrm>
          <a:prstGeom prst="rect">
            <a:avLst/>
          </a:prstGeom>
          <a:noFill/>
          <a:ln w="9525">
            <a:solidFill>
              <a:schemeClr val="tx1"/>
            </a:solidFill>
            <a:miter lim="800000"/>
            <a:headEnd/>
            <a:tailEnd/>
          </a:ln>
        </p:spPr>
        <p:txBody>
          <a:bodyPr wrap="none">
            <a:spAutoFit/>
          </a:bodyPr>
          <a:lstStyle/>
          <a:p>
            <a:r>
              <a:rPr lang="en-US" sz="2800" b="1">
                <a:latin typeface="Times New Roman" pitchFamily="18" charset="0"/>
                <a:cs typeface="Times New Roman" pitchFamily="18" charset="0"/>
              </a:rPr>
              <a:t>7.5 PUBLIC KEY INFRASTRUCURE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bwMode="auto">
          <a:xfrm>
            <a:off x="1779654" y="115889"/>
            <a:ext cx="806028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US" sz="4000" b="1" dirty="0" smtClean="0">
                <a:cs typeface="+mj-cs"/>
              </a:rPr>
              <a:t>  </a:t>
            </a:r>
            <a:br>
              <a:rPr lang="en-US" sz="4000" b="1" dirty="0" smtClean="0">
                <a:cs typeface="+mj-cs"/>
              </a:rPr>
            </a:br>
            <a:endParaRPr lang="en-US" sz="4000" b="1" dirty="0">
              <a:cs typeface="+mj-cs"/>
            </a:endParaRPr>
          </a:p>
          <a:p>
            <a:pPr>
              <a:defRPr/>
            </a:pPr>
            <a:endParaRPr lang="en-US" sz="4000" b="1" dirty="0" smtClean="0">
              <a:cs typeface="+mj-cs"/>
            </a:endParaRPr>
          </a:p>
          <a:p>
            <a:pPr>
              <a:defRPr/>
            </a:pPr>
            <a:r>
              <a:rPr lang="en-US" sz="4000" b="1" dirty="0" smtClean="0">
                <a:latin typeface="Times" pitchFamily="18" charset="0"/>
                <a:cs typeface="+mj-cs"/>
              </a:rPr>
              <a:t>Chapter 7:  </a:t>
            </a: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r>
              <a:rPr lang="en-US" sz="4000" b="1" dirty="0" smtClean="0">
                <a:cs typeface="+mj-cs"/>
              </a:rPr>
              <a:t/>
            </a:r>
            <a:br>
              <a:rPr lang="en-US" sz="4000" b="1" dirty="0" smtClean="0">
                <a:cs typeface="+mj-cs"/>
              </a:rPr>
            </a:br>
            <a:endParaRPr lang="ar-KW" sz="4000" b="1" dirty="0">
              <a:cs typeface="+mj-cs"/>
            </a:endParaRPr>
          </a:p>
        </p:txBody>
      </p:sp>
      <p:sp>
        <p:nvSpPr>
          <p:cNvPr id="5" name="عنوان 1"/>
          <p:cNvSpPr txBox="1">
            <a:spLocks/>
          </p:cNvSpPr>
          <p:nvPr/>
        </p:nvSpPr>
        <p:spPr>
          <a:xfrm>
            <a:off x="239122" y="765176"/>
            <a:ext cx="11545526" cy="1368425"/>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Calibri" pitchFamily="34" charset="0"/>
                <a:cs typeface="Arial" pitchFamily="34" charset="0"/>
              </a:defRPr>
            </a:lvl2pPr>
            <a:lvl3pPr algn="ctr" rtl="0" fontAlgn="base">
              <a:spcBef>
                <a:spcPct val="0"/>
              </a:spcBef>
              <a:spcAft>
                <a:spcPct val="0"/>
              </a:spcAft>
              <a:defRPr sz="4400">
                <a:solidFill>
                  <a:schemeClr val="tx1"/>
                </a:solidFill>
                <a:latin typeface="Calibri" pitchFamily="34" charset="0"/>
                <a:cs typeface="Arial" pitchFamily="34" charset="0"/>
              </a:defRPr>
            </a:lvl3pPr>
            <a:lvl4pPr algn="ctr" rtl="0" fontAlgn="base">
              <a:spcBef>
                <a:spcPct val="0"/>
              </a:spcBef>
              <a:spcAft>
                <a:spcPct val="0"/>
              </a:spcAft>
              <a:defRPr sz="4400">
                <a:solidFill>
                  <a:schemeClr val="tx1"/>
                </a:solidFill>
                <a:latin typeface="Calibri" pitchFamily="34" charset="0"/>
                <a:cs typeface="Arial" pitchFamily="34" charset="0"/>
              </a:defRPr>
            </a:lvl4pPr>
            <a:lvl5pPr algn="ctr" rtl="0" fontAlgn="base">
              <a:spcBef>
                <a:spcPct val="0"/>
              </a:spcBef>
              <a:spcAft>
                <a:spcPct val="0"/>
              </a:spcAft>
              <a:defRPr sz="4400">
                <a:solidFill>
                  <a:schemeClr val="tx1"/>
                </a:solidFill>
                <a:latin typeface="Calibri" pitchFamily="34" charset="0"/>
                <a:cs typeface="Arial" pitchFamily="34" charset="0"/>
              </a:defRPr>
            </a:lvl5pPr>
            <a:lvl6pPr marL="457200" algn="ctr" rtl="0" fontAlgn="base">
              <a:spcBef>
                <a:spcPct val="0"/>
              </a:spcBef>
              <a:spcAft>
                <a:spcPct val="0"/>
              </a:spcAft>
              <a:defRPr sz="4400">
                <a:solidFill>
                  <a:schemeClr val="tx1"/>
                </a:solidFill>
                <a:latin typeface="Calibri" pitchFamily="34" charset="0"/>
                <a:cs typeface="Arial" pitchFamily="34" charset="0"/>
              </a:defRPr>
            </a:lvl6pPr>
            <a:lvl7pPr marL="914400" algn="ctr" rtl="0" fontAlgn="base">
              <a:spcBef>
                <a:spcPct val="0"/>
              </a:spcBef>
              <a:spcAft>
                <a:spcPct val="0"/>
              </a:spcAft>
              <a:defRPr sz="4400">
                <a:solidFill>
                  <a:schemeClr val="tx1"/>
                </a:solidFill>
                <a:latin typeface="Calibri" pitchFamily="34" charset="0"/>
                <a:cs typeface="Arial" pitchFamily="34" charset="0"/>
              </a:defRPr>
            </a:lvl7pPr>
            <a:lvl8pPr marL="1371600" algn="ctr" rtl="0" fontAlgn="base">
              <a:spcBef>
                <a:spcPct val="0"/>
              </a:spcBef>
              <a:spcAft>
                <a:spcPct val="0"/>
              </a:spcAft>
              <a:defRPr sz="4400">
                <a:solidFill>
                  <a:schemeClr val="tx1"/>
                </a:solidFill>
                <a:latin typeface="Calibri" pitchFamily="34" charset="0"/>
                <a:cs typeface="Arial" pitchFamily="34" charset="0"/>
              </a:defRPr>
            </a:lvl8pPr>
            <a:lvl9pPr marL="1828800" algn="ctr" rtl="0" fontAlgn="base">
              <a:spcBef>
                <a:spcPct val="0"/>
              </a:spcBef>
              <a:spcAft>
                <a:spcPct val="0"/>
              </a:spcAft>
              <a:defRPr sz="4400">
                <a:solidFill>
                  <a:schemeClr val="tx1"/>
                </a:solidFill>
                <a:latin typeface="Calibri" pitchFamily="34" charset="0"/>
                <a:cs typeface="Arial" pitchFamily="34" charset="0"/>
              </a:defRPr>
            </a:lvl9pPr>
          </a:lstStyle>
          <a:p>
            <a:pPr>
              <a:defRPr/>
            </a:pPr>
            <a:r>
              <a:rPr lang="en-GB" sz="2800" b="1" dirty="0" smtClean="0">
                <a:solidFill>
                  <a:srgbClr val="0000CC"/>
                </a:solidFill>
                <a:latin typeface="Times" pitchFamily="18" charset="0"/>
                <a:cs typeface="+mj-cs"/>
              </a:rPr>
              <a:t>MODERN CRYPTOGRAPHY ALGORITHEM</a:t>
            </a:r>
          </a:p>
          <a:p>
            <a:pPr>
              <a:defRPr/>
            </a:pPr>
            <a:r>
              <a:rPr lang="en-GB" sz="2800" b="1" dirty="0" smtClean="0">
                <a:solidFill>
                  <a:srgbClr val="0000CC"/>
                </a:solidFill>
                <a:latin typeface="Times" pitchFamily="18" charset="0"/>
                <a:cs typeface="+mj-cs"/>
              </a:rPr>
              <a:t>(ASYMMETRIC ENCRYPTION)</a:t>
            </a:r>
            <a:r>
              <a:rPr lang="en-GB" dirty="0" smtClean="0">
                <a:latin typeface="Times" pitchFamily="18" charset="0"/>
              </a:rPr>
              <a:t/>
            </a:r>
            <a:br>
              <a:rPr lang="en-GB" dirty="0" smtClean="0">
                <a:latin typeface="Times" pitchFamily="18" charset="0"/>
              </a:rPr>
            </a:br>
            <a:endParaRPr lang="en-GB" dirty="0" smtClean="0">
              <a:latin typeface="Times" pitchFamily="18" charset="0"/>
            </a:endParaRPr>
          </a:p>
        </p:txBody>
      </p:sp>
      <p:sp>
        <p:nvSpPr>
          <p:cNvPr id="4100" name="Rectangle 10"/>
          <p:cNvSpPr>
            <a:spLocks noChangeArrowheads="1"/>
          </p:cNvSpPr>
          <p:nvPr/>
        </p:nvSpPr>
        <p:spPr bwMode="auto">
          <a:xfrm>
            <a:off x="4552334" y="1918573"/>
            <a:ext cx="2262158" cy="646331"/>
          </a:xfrm>
          <a:prstGeom prst="rect">
            <a:avLst/>
          </a:prstGeom>
          <a:noFill/>
          <a:ln w="9525">
            <a:solidFill>
              <a:schemeClr val="tx1"/>
            </a:solidFill>
            <a:miter lim="800000"/>
            <a:headEnd/>
            <a:tailEnd/>
          </a:ln>
        </p:spPr>
        <p:txBody>
          <a:bodyPr wrap="none">
            <a:spAutoFit/>
          </a:bodyPr>
          <a:lstStyle/>
          <a:p>
            <a:r>
              <a:rPr lang="en-US" sz="3600" b="1">
                <a:latin typeface="Times New Roman" pitchFamily="18" charset="0"/>
                <a:cs typeface="Times New Roman" pitchFamily="18" charset="0"/>
              </a:rPr>
              <a:t>Objectives</a:t>
            </a:r>
          </a:p>
        </p:txBody>
      </p:sp>
      <p:sp>
        <p:nvSpPr>
          <p:cNvPr id="4101" name="Rectangle 3"/>
          <p:cNvSpPr>
            <a:spLocks noChangeArrowheads="1"/>
          </p:cNvSpPr>
          <p:nvPr/>
        </p:nvSpPr>
        <p:spPr bwMode="auto">
          <a:xfrm>
            <a:off x="334346" y="2708276"/>
            <a:ext cx="10489585" cy="792163"/>
          </a:xfrm>
          <a:prstGeom prst="rect">
            <a:avLst/>
          </a:prstGeom>
          <a:noFill/>
          <a:ln w="9525">
            <a:noFill/>
            <a:miter lim="800000"/>
            <a:headEnd/>
            <a:tailEnd/>
          </a:ln>
        </p:spPr>
        <p:txBody>
          <a:bodyPr/>
          <a:lstStyle/>
          <a:p>
            <a:pPr marL="342900" indent="-342900">
              <a:spcBef>
                <a:spcPct val="20000"/>
              </a:spcBef>
            </a:pPr>
            <a:r>
              <a:rPr lang="en-US" sz="3200"/>
              <a:t>The learning objectives of this chapter are: </a:t>
            </a:r>
          </a:p>
          <a:p>
            <a:pPr marL="342900" indent="-342900">
              <a:spcBef>
                <a:spcPct val="20000"/>
              </a:spcBef>
            </a:pPr>
            <a:r>
              <a:rPr lang="en-US" sz="2800"/>
              <a:t> </a:t>
            </a:r>
          </a:p>
          <a:p>
            <a:pPr marL="342900" indent="-342900">
              <a:spcBef>
                <a:spcPct val="20000"/>
              </a:spcBef>
            </a:pPr>
            <a:endParaRPr lang="en-AU" sz="2800"/>
          </a:p>
        </p:txBody>
      </p:sp>
      <p:sp>
        <p:nvSpPr>
          <p:cNvPr id="4102" name="Rectangle 11"/>
          <p:cNvSpPr>
            <a:spLocks noChangeArrowheads="1"/>
          </p:cNvSpPr>
          <p:nvPr/>
        </p:nvSpPr>
        <p:spPr bwMode="auto">
          <a:xfrm>
            <a:off x="239122" y="3284539"/>
            <a:ext cx="11710583" cy="3240087"/>
          </a:xfrm>
          <a:prstGeom prst="rect">
            <a:avLst/>
          </a:prstGeom>
          <a:solidFill>
            <a:srgbClr val="D8D8D8"/>
          </a:solidFill>
          <a:ln w="9525">
            <a:solidFill>
              <a:srgbClr val="000000"/>
            </a:solidFill>
            <a:miter lim="800000"/>
            <a:headEnd/>
            <a:tailEnd/>
          </a:ln>
        </p:spPr>
        <p:txBody>
          <a:bodyPr/>
          <a:lstStyle/>
          <a:p>
            <a:pPr marL="800100" lvl="1" indent="-342900">
              <a:spcBef>
                <a:spcPts val="500"/>
              </a:spcBef>
              <a:spcAft>
                <a:spcPts val="500"/>
              </a:spcAft>
              <a:buFont typeface="Wingdings" pitchFamily="2" charset="2"/>
              <a:buChar char="§"/>
            </a:pPr>
            <a:r>
              <a:rPr lang="en-US" sz="2800" b="1">
                <a:latin typeface="Times New Roman" pitchFamily="18" charset="0"/>
                <a:ea typeface="Arial" charset="0"/>
                <a:cs typeface="Times New Roman" pitchFamily="18" charset="0"/>
              </a:rPr>
              <a:t>Definition of asymmetric encryption of modern cryptography. </a:t>
            </a:r>
          </a:p>
          <a:p>
            <a:pPr marL="800100" lvl="1" indent="-342900">
              <a:spcBef>
                <a:spcPts val="500"/>
              </a:spcBef>
              <a:spcAft>
                <a:spcPts val="500"/>
              </a:spcAft>
              <a:buFont typeface="Wingdings" pitchFamily="2" charset="2"/>
              <a:buChar char="§"/>
            </a:pPr>
            <a:r>
              <a:rPr lang="en-US" sz="2800" b="1">
                <a:latin typeface="Times New Roman" pitchFamily="18" charset="0"/>
                <a:ea typeface="Arial" charset="0"/>
                <a:cs typeface="Times New Roman" pitchFamily="18" charset="0"/>
              </a:rPr>
              <a:t>Understand the public key encryption concept.</a:t>
            </a:r>
          </a:p>
          <a:p>
            <a:pPr marL="800100" lvl="1" indent="-342900">
              <a:spcBef>
                <a:spcPts val="500"/>
              </a:spcBef>
              <a:spcAft>
                <a:spcPts val="500"/>
              </a:spcAft>
              <a:buFont typeface="Wingdings" pitchFamily="2" charset="2"/>
              <a:buChar char="§"/>
            </a:pPr>
            <a:r>
              <a:rPr lang="en-US" sz="2800" b="1">
                <a:latin typeface="Times New Roman" pitchFamily="18" charset="0"/>
                <a:ea typeface="Arial" charset="0"/>
                <a:cs typeface="Times New Roman" pitchFamily="18" charset="0"/>
              </a:rPr>
              <a:t>Understand the RSA encryption scheme. </a:t>
            </a:r>
          </a:p>
          <a:p>
            <a:pPr marL="800100" lvl="1" indent="-342900">
              <a:spcBef>
                <a:spcPts val="500"/>
              </a:spcBef>
              <a:spcAft>
                <a:spcPts val="500"/>
              </a:spcAft>
              <a:buFont typeface="Wingdings" pitchFamily="2" charset="2"/>
              <a:buChar char="§"/>
            </a:pPr>
            <a:r>
              <a:rPr lang="en-US" sz="2800" b="1">
                <a:latin typeface="Times New Roman" pitchFamily="18" charset="0"/>
                <a:ea typeface="Arial" charset="0"/>
                <a:cs typeface="Times New Roman" pitchFamily="18" charset="0"/>
              </a:rPr>
              <a:t>Understand the digital signature algorithm scheme.</a:t>
            </a:r>
          </a:p>
          <a:p>
            <a:pPr marL="800100" lvl="1" indent="-342900">
              <a:spcBef>
                <a:spcPts val="500"/>
              </a:spcBef>
              <a:spcAft>
                <a:spcPts val="500"/>
              </a:spcAft>
              <a:buFont typeface="Wingdings" pitchFamily="2" charset="2"/>
              <a:buChar char="§"/>
            </a:pPr>
            <a:r>
              <a:rPr lang="en-US" sz="2800" b="1">
                <a:latin typeface="Times New Roman" pitchFamily="18" charset="0"/>
                <a:ea typeface="Arial" charset="0"/>
                <a:cs typeface="Times New Roman" pitchFamily="18" charset="0"/>
              </a:rPr>
              <a:t>Understand the public key infrastructure.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10"/>
          <p:cNvSpPr>
            <a:spLocks noChangeArrowheads="1"/>
          </p:cNvSpPr>
          <p:nvPr/>
        </p:nvSpPr>
        <p:spPr bwMode="auto">
          <a:xfrm>
            <a:off x="1053852" y="260648"/>
            <a:ext cx="3188693" cy="461665"/>
          </a:xfrm>
          <a:prstGeom prst="rect">
            <a:avLst/>
          </a:prstGeom>
          <a:noFill/>
          <a:ln w="9525">
            <a:solidFill>
              <a:schemeClr val="tx1"/>
            </a:solidFill>
            <a:miter lim="800000"/>
            <a:headEnd/>
            <a:tailEnd/>
          </a:ln>
        </p:spPr>
        <p:txBody>
          <a:bodyPr wrap="none">
            <a:spAutoFit/>
          </a:bodyPr>
          <a:lstStyle/>
          <a:p>
            <a:r>
              <a:rPr lang="en-US" sz="2400" b="1" dirty="0" smtClean="0">
                <a:latin typeface="Times New Roman" pitchFamily="18" charset="0"/>
                <a:cs typeface="Times New Roman" pitchFamily="18" charset="0"/>
              </a:rPr>
              <a:t>7.1 INTRODUCTION </a:t>
            </a:r>
          </a:p>
        </p:txBody>
      </p:sp>
      <p:sp>
        <p:nvSpPr>
          <p:cNvPr id="6149" name="مربع نص 8"/>
          <p:cNvSpPr txBox="1">
            <a:spLocks noChangeArrowheads="1"/>
          </p:cNvSpPr>
          <p:nvPr/>
        </p:nvSpPr>
        <p:spPr bwMode="auto">
          <a:xfrm>
            <a:off x="1485901" y="908720"/>
            <a:ext cx="9649072" cy="4555093"/>
          </a:xfrm>
          <a:prstGeom prst="rect">
            <a:avLst/>
          </a:prstGeom>
          <a:noFill/>
          <a:ln w="9525">
            <a:noFill/>
            <a:miter lim="800000"/>
            <a:headEnd/>
            <a:tailEnd/>
          </a:ln>
        </p:spPr>
        <p:txBody>
          <a:bodyPr wrap="square">
            <a:spAutoFit/>
          </a:bodyPr>
          <a:lstStyle/>
          <a:p>
            <a:pPr marL="285750" indent="-285750" algn="just">
              <a:spcAft>
                <a:spcPts val="2000"/>
              </a:spcAft>
              <a:buFont typeface="Arial" charset="0"/>
              <a:buChar char="•"/>
            </a:pPr>
            <a:r>
              <a:rPr lang="en-US" sz="2400" dirty="0" smtClean="0">
                <a:latin typeface="Arial" pitchFamily="34" charset="0"/>
              </a:rPr>
              <a:t>In 1976, Whitfield </a:t>
            </a:r>
            <a:r>
              <a:rPr lang="en-US" sz="2400" dirty="0" err="1" smtClean="0">
                <a:latin typeface="Arial" pitchFamily="34" charset="0"/>
              </a:rPr>
              <a:t>diffie</a:t>
            </a:r>
            <a:r>
              <a:rPr lang="en-US" sz="2400" dirty="0" smtClean="0">
                <a:latin typeface="Arial" pitchFamily="34" charset="0"/>
              </a:rPr>
              <a:t> ,martin Hellman and </a:t>
            </a:r>
            <a:r>
              <a:rPr lang="en-US" sz="2400" dirty="0" err="1" smtClean="0">
                <a:latin typeface="Arial" pitchFamily="34" charset="0"/>
              </a:rPr>
              <a:t>ralph</a:t>
            </a:r>
            <a:r>
              <a:rPr lang="en-US" sz="2400" dirty="0" smtClean="0">
                <a:latin typeface="Arial" pitchFamily="34" charset="0"/>
              </a:rPr>
              <a:t> </a:t>
            </a:r>
            <a:r>
              <a:rPr lang="en-US" sz="2400" dirty="0" err="1" smtClean="0">
                <a:latin typeface="Arial" pitchFamily="34" charset="0"/>
              </a:rPr>
              <a:t>merkle</a:t>
            </a:r>
            <a:r>
              <a:rPr lang="en-US" sz="2400" dirty="0" smtClean="0">
                <a:latin typeface="Arial" pitchFamily="34" charset="0"/>
              </a:rPr>
              <a:t> have given the birth of asymmetric encryption that changes the concept of modern cryptography</a:t>
            </a:r>
            <a:endParaRPr lang="ar-KW" sz="2400" dirty="0" smtClean="0">
              <a:latin typeface="Arial" charset="0"/>
            </a:endParaRPr>
          </a:p>
          <a:p>
            <a:pPr marL="285750" indent="-285750" algn="just">
              <a:spcAft>
                <a:spcPts val="2000"/>
              </a:spcAft>
              <a:buFont typeface="Arial" charset="0"/>
              <a:buChar char="•"/>
            </a:pPr>
            <a:r>
              <a:rPr lang="en-US" sz="2400" dirty="0" smtClean="0">
                <a:latin typeface="Arial" charset="0"/>
                <a:cs typeface="Arial" charset="0"/>
              </a:rPr>
              <a:t>The idea: finding </a:t>
            </a:r>
            <a:r>
              <a:rPr lang="en-US" sz="2400" dirty="0">
                <a:latin typeface="Arial" charset="0"/>
                <a:cs typeface="Arial" charset="0"/>
              </a:rPr>
              <a:t>a cryptosystem that computationally infeasible to determine the encryption key </a:t>
            </a:r>
            <a:r>
              <a:rPr lang="en-US" sz="2400" dirty="0" smtClean="0">
                <a:latin typeface="Arial" charset="0"/>
                <a:cs typeface="Arial" charset="0"/>
              </a:rPr>
              <a:t>and decryption </a:t>
            </a:r>
            <a:r>
              <a:rPr lang="en-US" sz="2400" dirty="0">
                <a:latin typeface="Arial" charset="0"/>
                <a:cs typeface="Arial" charset="0"/>
              </a:rPr>
              <a:t>key.</a:t>
            </a:r>
          </a:p>
          <a:p>
            <a:pPr marL="285750" indent="-285750" algn="just">
              <a:spcAft>
                <a:spcPts val="2000"/>
              </a:spcAft>
              <a:buFont typeface="Arial" charset="0"/>
              <a:buChar char="•"/>
            </a:pPr>
            <a:r>
              <a:rPr lang="en-US" sz="2400" dirty="0">
                <a:latin typeface="Arial" charset="0"/>
                <a:cs typeface="Arial" charset="0"/>
              </a:rPr>
              <a:t>The property of using different public and private keys in both ends gains the name of asymmetric encryption scheme. </a:t>
            </a:r>
            <a:endParaRPr lang="en-US" sz="2400" dirty="0" smtClean="0">
              <a:latin typeface="Arial" charset="0"/>
              <a:cs typeface="Arial" charset="0"/>
            </a:endParaRPr>
          </a:p>
          <a:p>
            <a:pPr marL="285750" indent="-285750" algn="just">
              <a:spcAft>
                <a:spcPts val="0"/>
              </a:spcAft>
              <a:buFont typeface="Arial" charset="0"/>
              <a:buChar char="•"/>
            </a:pPr>
            <a:r>
              <a:rPr lang="en-US" sz="2400" b="1" dirty="0" smtClean="0">
                <a:solidFill>
                  <a:srgbClr val="0000CC"/>
                </a:solidFill>
                <a:latin typeface="Arial" charset="0"/>
                <a:cs typeface="Arial" charset="0"/>
              </a:rPr>
              <a:t>Public key cryptosystem </a:t>
            </a:r>
            <a:r>
              <a:rPr lang="en-US" sz="2400" dirty="0" smtClean="0">
                <a:latin typeface="Arial" charset="0"/>
                <a:cs typeface="Arial" charset="0"/>
              </a:rPr>
              <a:t>is a trapdoor one way function. </a:t>
            </a:r>
          </a:p>
          <a:p>
            <a:pPr marL="742950" lvl="1" indent="-285750" algn="just">
              <a:spcAft>
                <a:spcPts val="2000"/>
              </a:spcAft>
              <a:buFont typeface="Wingdings" pitchFamily="2" charset="2"/>
              <a:buChar char="§"/>
            </a:pPr>
            <a:r>
              <a:rPr lang="en-US" sz="2400" dirty="0" smtClean="0">
                <a:latin typeface="Arial" charset="0"/>
                <a:cs typeface="Arial" charset="0"/>
              </a:rPr>
              <a:t>Means for example Ali cannot decrypt the message he encrypted and intended to send it to </a:t>
            </a:r>
            <a:r>
              <a:rPr lang="en-US" sz="2400" dirty="0" err="1" smtClean="0">
                <a:latin typeface="Arial" charset="0"/>
                <a:cs typeface="Arial" charset="0"/>
              </a:rPr>
              <a:t>Imad</a:t>
            </a:r>
            <a:r>
              <a:rPr lang="en-US" sz="2400" dirty="0" smtClean="0">
                <a:latin typeface="Arial" charset="0"/>
                <a:cs typeface="Arial" charset="0"/>
              </a:rPr>
              <a:t>. </a:t>
            </a:r>
            <a:r>
              <a:rPr lang="en-US" sz="2400" dirty="0" smtClean="0">
                <a:solidFill>
                  <a:srgbClr val="FF0000"/>
                </a:solidFill>
                <a:latin typeface="Arial" charset="0"/>
                <a:cs typeface="Arial" charset="0"/>
              </a:rPr>
              <a:t>Why?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
          <p:cNvSpPr>
            <a:spLocks noChangeArrowheads="1"/>
          </p:cNvSpPr>
          <p:nvPr/>
        </p:nvSpPr>
        <p:spPr bwMode="auto">
          <a:xfrm>
            <a:off x="1053852" y="260648"/>
            <a:ext cx="4756623" cy="461665"/>
          </a:xfrm>
          <a:prstGeom prst="rect">
            <a:avLst/>
          </a:prstGeom>
          <a:noFill/>
          <a:ln w="9525">
            <a:solidFill>
              <a:schemeClr val="tx1"/>
            </a:solidFill>
            <a:miter lim="800000"/>
            <a:headEnd/>
            <a:tailEnd/>
          </a:ln>
        </p:spPr>
        <p:txBody>
          <a:bodyPr wrap="none">
            <a:spAutoFit/>
          </a:bodyPr>
          <a:lstStyle/>
          <a:p>
            <a:r>
              <a:rPr lang="en-US" sz="2400" b="1">
                <a:latin typeface="Times New Roman" pitchFamily="18" charset="0"/>
                <a:cs typeface="Times New Roman" pitchFamily="18" charset="0"/>
              </a:rPr>
              <a:t>7.2 PUBLIC KEY ENCRYPTION </a:t>
            </a:r>
          </a:p>
        </p:txBody>
      </p:sp>
      <p:grpSp>
        <p:nvGrpSpPr>
          <p:cNvPr id="24" name="Group 23"/>
          <p:cNvGrpSpPr/>
          <p:nvPr/>
        </p:nvGrpSpPr>
        <p:grpSpPr>
          <a:xfrm>
            <a:off x="1571500" y="2276872"/>
            <a:ext cx="8915400" cy="4086200"/>
            <a:chOff x="1636712" y="1143000"/>
            <a:chExt cx="8915400" cy="4572000"/>
          </a:xfrm>
        </p:grpSpPr>
        <p:sp>
          <p:nvSpPr>
            <p:cNvPr id="4" name="Rounded Rectangle 3"/>
            <p:cNvSpPr/>
            <p:nvPr/>
          </p:nvSpPr>
          <p:spPr>
            <a:xfrm>
              <a:off x="1636712" y="3200400"/>
              <a:ext cx="1143000" cy="121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Ali</a:t>
              </a:r>
            </a:p>
            <a:p>
              <a:pPr algn="ctr"/>
              <a:r>
                <a:rPr lang="en-US" dirty="0" smtClean="0">
                  <a:solidFill>
                    <a:schemeClr val="tx1"/>
                  </a:solidFill>
                </a:rPr>
                <a:t>(good)</a:t>
              </a:r>
            </a:p>
            <a:p>
              <a:pPr algn="ctr"/>
              <a:r>
                <a:rPr lang="en-US" dirty="0" smtClean="0">
                  <a:solidFill>
                    <a:schemeClr val="tx1"/>
                  </a:solidFill>
                </a:rPr>
                <a:t>Knows key “k”</a:t>
              </a:r>
              <a:endParaRPr lang="en-US" dirty="0">
                <a:solidFill>
                  <a:schemeClr val="tx1"/>
                </a:solidFill>
              </a:endParaRPr>
            </a:p>
          </p:txBody>
        </p:sp>
        <p:sp>
          <p:nvSpPr>
            <p:cNvPr id="5" name="Cloud Callout 4"/>
            <p:cNvSpPr/>
            <p:nvPr/>
          </p:nvSpPr>
          <p:spPr>
            <a:xfrm>
              <a:off x="5218112" y="3048000"/>
              <a:ext cx="1905000" cy="1295400"/>
            </a:xfrm>
            <a:prstGeom prst="cloudCallout">
              <a:avLst>
                <a:gd name="adj1" fmla="val -22310"/>
                <a:gd name="adj2" fmla="val 394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Internet</a:t>
              </a:r>
            </a:p>
            <a:p>
              <a:pPr algn="ctr"/>
              <a:r>
                <a:rPr lang="en-US" dirty="0" smtClean="0"/>
                <a:t>(unsecure Channel)</a:t>
              </a:r>
              <a:endParaRPr lang="en-US" dirty="0"/>
            </a:p>
          </p:txBody>
        </p:sp>
        <p:sp>
          <p:nvSpPr>
            <p:cNvPr id="6" name="Rounded Rectangle 5"/>
            <p:cNvSpPr/>
            <p:nvPr/>
          </p:nvSpPr>
          <p:spPr>
            <a:xfrm>
              <a:off x="5218112" y="1219200"/>
              <a:ext cx="1752600" cy="121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solidFill>
                    <a:schemeClr val="tx1"/>
                  </a:solidFill>
                </a:rPr>
                <a:t>Sami</a:t>
              </a:r>
            </a:p>
            <a:p>
              <a:pPr algn="ctr"/>
              <a:r>
                <a:rPr lang="en-US" dirty="0" smtClean="0">
                  <a:solidFill>
                    <a:schemeClr val="tx1"/>
                  </a:solidFill>
                </a:rPr>
                <a:t>(bad)</a:t>
              </a:r>
            </a:p>
            <a:p>
              <a:pPr algn="ctr"/>
              <a:r>
                <a:rPr lang="en-US" dirty="0" smtClean="0">
                  <a:solidFill>
                    <a:schemeClr val="tx1"/>
                  </a:solidFill>
                </a:rPr>
                <a:t>Does not know</a:t>
              </a:r>
            </a:p>
            <a:p>
              <a:pPr algn="ctr"/>
              <a:r>
                <a:rPr lang="en-US" dirty="0" smtClean="0">
                  <a:solidFill>
                    <a:schemeClr val="tx1"/>
                  </a:solidFill>
                </a:rPr>
                <a:t>key “k”</a:t>
              </a:r>
              <a:endParaRPr lang="en-US" dirty="0">
                <a:solidFill>
                  <a:schemeClr val="tx1"/>
                </a:solidFill>
              </a:endParaRPr>
            </a:p>
          </p:txBody>
        </p:sp>
        <p:sp>
          <p:nvSpPr>
            <p:cNvPr id="7" name="Rounded Rectangle 6"/>
            <p:cNvSpPr/>
            <p:nvPr/>
          </p:nvSpPr>
          <p:spPr>
            <a:xfrm>
              <a:off x="9409112" y="3200400"/>
              <a:ext cx="1143000" cy="1219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err="1" smtClean="0">
                  <a:solidFill>
                    <a:schemeClr val="tx1"/>
                  </a:solidFill>
                </a:rPr>
                <a:t>Imad</a:t>
              </a:r>
              <a:endParaRPr lang="en-US" dirty="0" smtClean="0">
                <a:solidFill>
                  <a:schemeClr val="tx1"/>
                </a:solidFill>
              </a:endParaRPr>
            </a:p>
            <a:p>
              <a:pPr algn="ctr"/>
              <a:r>
                <a:rPr lang="en-US" dirty="0" smtClean="0">
                  <a:solidFill>
                    <a:schemeClr val="tx1"/>
                  </a:solidFill>
                </a:rPr>
                <a:t>(good)</a:t>
              </a:r>
            </a:p>
            <a:p>
              <a:pPr algn="ctr"/>
              <a:r>
                <a:rPr lang="en-US" dirty="0" smtClean="0">
                  <a:solidFill>
                    <a:schemeClr val="tx1"/>
                  </a:solidFill>
                </a:rPr>
                <a:t>Knows key “k”</a:t>
              </a:r>
              <a:endParaRPr lang="en-US" dirty="0">
                <a:solidFill>
                  <a:schemeClr val="tx1"/>
                </a:solidFill>
              </a:endParaRPr>
            </a:p>
          </p:txBody>
        </p:sp>
        <p:cxnSp>
          <p:nvCxnSpPr>
            <p:cNvPr id="8" name="Straight Arrow Connector 7"/>
            <p:cNvCxnSpPr/>
            <p:nvPr/>
          </p:nvCxnSpPr>
          <p:spPr>
            <a:xfrm>
              <a:off x="4532312" y="3657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046912" y="3656012"/>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5788818" y="27805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895928" y="3657600"/>
              <a:ext cx="5486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389312" y="1143000"/>
              <a:ext cx="11430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smtClean="0">
                <a:solidFill>
                  <a:schemeClr val="tx1"/>
                </a:solidFill>
              </a:endParaRPr>
            </a:p>
            <a:p>
              <a:pPr algn="ctr"/>
              <a:r>
                <a:rPr lang="en-US" dirty="0" smtClean="0">
                  <a:solidFill>
                    <a:schemeClr val="tx1"/>
                  </a:solidFill>
                </a:rPr>
                <a:t>Encrypt</a:t>
              </a:r>
            </a:p>
            <a:p>
              <a:pPr algn="ctr"/>
              <a:r>
                <a:rPr lang="en-US" dirty="0" smtClean="0">
                  <a:solidFill>
                    <a:schemeClr val="tx1"/>
                  </a:solidFill>
                </a:rPr>
                <a:t>Message</a:t>
              </a:r>
            </a:p>
            <a:p>
              <a:pPr algn="ctr"/>
              <a:r>
                <a:rPr lang="en-US" dirty="0" smtClean="0">
                  <a:solidFill>
                    <a:schemeClr val="tx1"/>
                  </a:solidFill>
                </a:rPr>
                <a:t>Using Ali Private key</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a:t>
              </a:r>
            </a:p>
            <a:p>
              <a:pPr algn="ctr"/>
              <a:endParaRPr lang="en-US" dirty="0" smtClean="0">
                <a:solidFill>
                  <a:schemeClr val="tx1"/>
                </a:solidFill>
              </a:endParaRPr>
            </a:p>
            <a:p>
              <a:pPr algn="ctr"/>
              <a:r>
                <a:rPr lang="en-US" dirty="0" err="1" smtClean="0">
                  <a:solidFill>
                    <a:schemeClr val="tx1"/>
                  </a:solidFill>
                </a:rPr>
                <a:t>Imad</a:t>
              </a:r>
              <a:r>
                <a:rPr lang="en-US" dirty="0" smtClean="0">
                  <a:solidFill>
                    <a:schemeClr val="tx1"/>
                  </a:solidFill>
                </a:rPr>
                <a:t> Public key</a:t>
              </a: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cxnSp>
          <p:nvCxnSpPr>
            <p:cNvPr id="13" name="Straight Arrow Connector 12"/>
            <p:cNvCxnSpPr/>
            <p:nvPr/>
          </p:nvCxnSpPr>
          <p:spPr>
            <a:xfrm>
              <a:off x="2779712" y="3657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8"/>
            <p:cNvSpPr txBox="1"/>
            <p:nvPr/>
          </p:nvSpPr>
          <p:spPr>
            <a:xfrm>
              <a:off x="2876660" y="3276600"/>
              <a:ext cx="28405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x</a:t>
              </a:r>
              <a:endParaRPr lang="en-US" dirty="0"/>
            </a:p>
          </p:txBody>
        </p:sp>
        <p:sp>
          <p:nvSpPr>
            <p:cNvPr id="15" name="TextBox 19"/>
            <p:cNvSpPr txBox="1"/>
            <p:nvPr/>
          </p:nvSpPr>
          <p:spPr>
            <a:xfrm>
              <a:off x="4684712" y="3276600"/>
              <a:ext cx="28886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y</a:t>
              </a:r>
              <a:endParaRPr lang="en-US" dirty="0"/>
            </a:p>
          </p:txBody>
        </p:sp>
        <p:sp>
          <p:nvSpPr>
            <p:cNvPr id="16" name="TextBox 21"/>
            <p:cNvSpPr txBox="1"/>
            <p:nvPr/>
          </p:nvSpPr>
          <p:spPr>
            <a:xfrm>
              <a:off x="7199312" y="3276600"/>
              <a:ext cx="28886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y</a:t>
              </a:r>
              <a:endParaRPr lang="en-US" dirty="0"/>
            </a:p>
          </p:txBody>
        </p:sp>
        <p:sp>
          <p:nvSpPr>
            <p:cNvPr id="17" name="TextBox 23"/>
            <p:cNvSpPr txBox="1"/>
            <p:nvPr/>
          </p:nvSpPr>
          <p:spPr>
            <a:xfrm>
              <a:off x="8951912" y="3276600"/>
              <a:ext cx="28886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x</a:t>
              </a:r>
              <a:endParaRPr lang="en-US" dirty="0"/>
            </a:p>
          </p:txBody>
        </p:sp>
        <p:sp>
          <p:nvSpPr>
            <p:cNvPr id="18" name="TextBox 24"/>
            <p:cNvSpPr txBox="1"/>
            <p:nvPr/>
          </p:nvSpPr>
          <p:spPr>
            <a:xfrm>
              <a:off x="5827712" y="2590800"/>
              <a:ext cx="288862"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y</a:t>
              </a:r>
              <a:endParaRPr lang="en-US" dirty="0"/>
            </a:p>
          </p:txBody>
        </p:sp>
        <p:pic>
          <p:nvPicPr>
            <p:cNvPr id="19" name="Picture 18" descr="\\psf\Home\Documents\New Text Books\Cryptography Book\Figures\Key.jpg"/>
            <p:cNvPicPr>
              <a:picLocks noChangeAspect="1" noChangeArrowheads="1"/>
            </p:cNvPicPr>
            <p:nvPr/>
          </p:nvPicPr>
          <p:blipFill>
            <a:blip r:embed="rId2" cstate="print"/>
            <a:srcRect/>
            <a:stretch>
              <a:fillRect/>
            </a:stretch>
          </p:blipFill>
          <p:spPr bwMode="auto">
            <a:xfrm>
              <a:off x="3465512" y="2895600"/>
              <a:ext cx="895350" cy="590550"/>
            </a:xfrm>
            <a:prstGeom prst="rect">
              <a:avLst/>
            </a:prstGeom>
            <a:noFill/>
          </p:spPr>
        </p:pic>
        <p:pic>
          <p:nvPicPr>
            <p:cNvPr id="20" name="Picture 19" descr="\\psf\Home\Documents\New Text Books\Cryptography Book\Figures\Chain.png"/>
            <p:cNvPicPr>
              <a:picLocks noChangeAspect="1" noChangeArrowheads="1"/>
            </p:cNvPicPr>
            <p:nvPr/>
          </p:nvPicPr>
          <p:blipFill>
            <a:blip r:embed="rId3" cstate="print"/>
            <a:srcRect/>
            <a:stretch>
              <a:fillRect/>
            </a:stretch>
          </p:blipFill>
          <p:spPr bwMode="auto">
            <a:xfrm>
              <a:off x="3541712" y="5016683"/>
              <a:ext cx="838200" cy="638175"/>
            </a:xfrm>
            <a:prstGeom prst="rect">
              <a:avLst/>
            </a:prstGeom>
            <a:noFill/>
          </p:spPr>
        </p:pic>
        <p:sp>
          <p:nvSpPr>
            <p:cNvPr id="21" name="Rectangle 20"/>
            <p:cNvSpPr/>
            <p:nvPr/>
          </p:nvSpPr>
          <p:spPr>
            <a:xfrm>
              <a:off x="7656512" y="1143000"/>
              <a:ext cx="1239416"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smtClean="0">
                <a:solidFill>
                  <a:schemeClr val="tx1"/>
                </a:solidFill>
              </a:endParaRPr>
            </a:p>
            <a:p>
              <a:pPr algn="ctr"/>
              <a:r>
                <a:rPr lang="en-US" dirty="0" smtClean="0">
                  <a:solidFill>
                    <a:schemeClr val="tx1"/>
                  </a:solidFill>
                </a:rPr>
                <a:t>Decrypt</a:t>
              </a:r>
            </a:p>
            <a:p>
              <a:pPr algn="ctr"/>
              <a:r>
                <a:rPr lang="en-US" dirty="0" smtClean="0">
                  <a:solidFill>
                    <a:schemeClr val="tx1"/>
                  </a:solidFill>
                </a:rPr>
                <a:t>Message</a:t>
              </a:r>
            </a:p>
            <a:p>
              <a:pPr algn="ctr"/>
              <a:r>
                <a:rPr lang="en-US" dirty="0" smtClean="0">
                  <a:solidFill>
                    <a:schemeClr val="tx1"/>
                  </a:solidFill>
                </a:rPr>
                <a:t>Using </a:t>
              </a:r>
              <a:r>
                <a:rPr lang="en-US" dirty="0" err="1" smtClean="0">
                  <a:solidFill>
                    <a:schemeClr val="tx1"/>
                  </a:solidFill>
                </a:rPr>
                <a:t>Imad</a:t>
              </a:r>
              <a:endParaRPr lang="en-US" dirty="0" smtClean="0">
                <a:solidFill>
                  <a:schemeClr val="tx1"/>
                </a:solidFill>
              </a:endParaRPr>
            </a:p>
            <a:p>
              <a:pPr algn="ctr"/>
              <a:r>
                <a:rPr lang="en-US" dirty="0" smtClean="0">
                  <a:solidFill>
                    <a:schemeClr val="tx1"/>
                  </a:solidFill>
                </a:rPr>
                <a:t>Private key</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a:t>
              </a:r>
            </a:p>
            <a:p>
              <a:pPr algn="ctr"/>
              <a:endParaRPr lang="en-US" dirty="0" smtClean="0">
                <a:solidFill>
                  <a:schemeClr val="tx1"/>
                </a:solidFill>
              </a:endParaRPr>
            </a:p>
            <a:p>
              <a:pPr algn="ctr"/>
              <a:r>
                <a:rPr lang="en-US" dirty="0" smtClean="0">
                  <a:solidFill>
                    <a:schemeClr val="tx1"/>
                  </a:solidFill>
                </a:rPr>
                <a:t>Ali Public key</a:t>
              </a:r>
            </a:p>
            <a:p>
              <a:pPr algn="ctr"/>
              <a:endParaRPr lang="en-US" dirty="0" smtClean="0">
                <a:solidFill>
                  <a:schemeClr val="tx1"/>
                </a:solidFill>
              </a:endParaRPr>
            </a:p>
            <a:p>
              <a:pPr algn="ctr"/>
              <a:endParaRPr lang="en-US" dirty="0" smtClean="0">
                <a:solidFill>
                  <a:schemeClr val="tx1"/>
                </a:solidFill>
              </a:endParaRPr>
            </a:p>
            <a:p>
              <a:pPr algn="ctr"/>
              <a:endParaRPr lang="en-US" dirty="0">
                <a:solidFill>
                  <a:schemeClr val="tx1"/>
                </a:solidFill>
              </a:endParaRPr>
            </a:p>
          </p:txBody>
        </p:sp>
        <p:pic>
          <p:nvPicPr>
            <p:cNvPr id="22" name="Picture 21" descr="\\psf\Home\Documents\New Text Books\Cryptography Book\Figures\Key.jpg"/>
            <p:cNvPicPr>
              <a:picLocks noChangeAspect="1" noChangeArrowheads="1"/>
            </p:cNvPicPr>
            <p:nvPr/>
          </p:nvPicPr>
          <p:blipFill>
            <a:blip r:embed="rId2" cstate="print"/>
            <a:srcRect/>
            <a:stretch>
              <a:fillRect/>
            </a:stretch>
          </p:blipFill>
          <p:spPr bwMode="auto">
            <a:xfrm>
              <a:off x="7784554" y="2969516"/>
              <a:ext cx="895350" cy="590550"/>
            </a:xfrm>
            <a:prstGeom prst="rect">
              <a:avLst/>
            </a:prstGeom>
            <a:noFill/>
          </p:spPr>
        </p:pic>
        <p:pic>
          <p:nvPicPr>
            <p:cNvPr id="23" name="Picture 22" descr="\\psf\Home\Documents\New Text Books\Cryptography Book\Figures\Chain.png"/>
            <p:cNvPicPr>
              <a:picLocks noChangeAspect="1" noChangeArrowheads="1"/>
            </p:cNvPicPr>
            <p:nvPr/>
          </p:nvPicPr>
          <p:blipFill>
            <a:blip r:embed="rId3" cstate="print"/>
            <a:srcRect/>
            <a:stretch>
              <a:fillRect/>
            </a:stretch>
          </p:blipFill>
          <p:spPr bwMode="auto">
            <a:xfrm>
              <a:off x="7808912" y="5000625"/>
              <a:ext cx="838200" cy="638175"/>
            </a:xfrm>
            <a:prstGeom prst="rect">
              <a:avLst/>
            </a:prstGeom>
            <a:noFill/>
          </p:spPr>
        </p:pic>
      </p:grpSp>
      <p:sp>
        <p:nvSpPr>
          <p:cNvPr id="25" name="Rectangle 24"/>
          <p:cNvSpPr/>
          <p:nvPr/>
        </p:nvSpPr>
        <p:spPr>
          <a:xfrm>
            <a:off x="1557908" y="980728"/>
            <a:ext cx="9577064" cy="830997"/>
          </a:xfrm>
          <a:prstGeom prst="rect">
            <a:avLst/>
          </a:prstGeom>
        </p:spPr>
        <p:txBody>
          <a:bodyPr wrap="square">
            <a:spAutoFit/>
          </a:bodyPr>
          <a:lstStyle/>
          <a:p>
            <a:pPr marL="347472" indent="-347472" algn="just" eaLnBrk="1" hangingPunct="1">
              <a:spcAft>
                <a:spcPts val="2000"/>
              </a:spcAft>
              <a:buFont typeface="Wingdings" pitchFamily="2" charset="2"/>
              <a:buChar char="q"/>
            </a:pPr>
            <a:r>
              <a:rPr lang="en-US" sz="2400" b="1" dirty="0" smtClean="0">
                <a:solidFill>
                  <a:srgbClr val="0000CC"/>
                </a:solidFill>
                <a:latin typeface="Arial" charset="0"/>
                <a:cs typeface="Arial" charset="0"/>
              </a:rPr>
              <a:t>Asymmetric (Public-Key) </a:t>
            </a:r>
            <a:r>
              <a:rPr lang="en-US" sz="2400" dirty="0" smtClean="0">
                <a:latin typeface="Arial" charset="0"/>
                <a:cs typeface="Arial" charset="0"/>
              </a:rPr>
              <a:t>encryption process uses two pair of keys to encrypt and decrypt the message.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4294967295"/>
          </p:nvPr>
        </p:nvSpPr>
        <p:spPr>
          <a:xfrm>
            <a:off x="1482577" y="961168"/>
            <a:ext cx="9664741" cy="5060120"/>
          </a:xfrm>
        </p:spPr>
        <p:txBody>
          <a:bodyPr/>
          <a:lstStyle/>
          <a:p>
            <a:pPr marL="347472" indent="-347472" algn="just" eaLnBrk="1" hangingPunct="1">
              <a:spcAft>
                <a:spcPts val="0"/>
              </a:spcAft>
              <a:buNone/>
            </a:pPr>
            <a:r>
              <a:rPr lang="en-US" sz="2400" b="1" dirty="0" smtClean="0">
                <a:solidFill>
                  <a:srgbClr val="0000CC"/>
                </a:solidFill>
                <a:latin typeface="Arial" charset="0"/>
                <a:cs typeface="Arial" charset="0"/>
              </a:rPr>
              <a:t>Process:</a:t>
            </a:r>
          </a:p>
          <a:p>
            <a:pPr marL="347472" indent="-347472" algn="just" eaLnBrk="1" hangingPunct="1">
              <a:spcAft>
                <a:spcPts val="2000"/>
              </a:spcAft>
            </a:pPr>
            <a:r>
              <a:rPr lang="en-US" sz="2400" dirty="0" smtClean="0">
                <a:latin typeface="Arial" charset="0"/>
                <a:cs typeface="Arial" charset="0"/>
              </a:rPr>
              <a:t>There are two keys for each side; public and private keys. We call them key pair.</a:t>
            </a:r>
          </a:p>
          <a:p>
            <a:pPr marL="347472" indent="-347472" algn="just" eaLnBrk="1" hangingPunct="1">
              <a:spcAft>
                <a:spcPts val="2000"/>
              </a:spcAft>
            </a:pPr>
            <a:r>
              <a:rPr lang="en-US" sz="2400" dirty="0" smtClean="0">
                <a:latin typeface="Arial" charset="0"/>
                <a:cs typeface="Arial" charset="0"/>
              </a:rPr>
              <a:t>The private key is known only to your computer.</a:t>
            </a:r>
          </a:p>
          <a:p>
            <a:pPr marL="347472" indent="-347472" algn="just" eaLnBrk="1" hangingPunct="1">
              <a:spcAft>
                <a:spcPts val="2000"/>
              </a:spcAft>
            </a:pPr>
            <a:r>
              <a:rPr lang="en-US" sz="2400" dirty="0" smtClean="0">
                <a:latin typeface="Arial" charset="0"/>
                <a:cs typeface="Arial" charset="0"/>
              </a:rPr>
              <a:t>The public key is given by your computer to any computer that wants to communicate with it.</a:t>
            </a:r>
          </a:p>
          <a:p>
            <a:pPr marL="347472" indent="-347472" algn="just" eaLnBrk="1" hangingPunct="1">
              <a:spcAft>
                <a:spcPts val="2000"/>
              </a:spcAft>
            </a:pPr>
            <a:r>
              <a:rPr lang="en-US" sz="2400" dirty="0" smtClean="0">
                <a:latin typeface="Arial" charset="0"/>
                <a:cs typeface="Arial" charset="0"/>
              </a:rPr>
              <a:t>The key pair is based on random prime numbers.</a:t>
            </a:r>
          </a:p>
          <a:p>
            <a:pPr marL="347472" indent="-347472" algn="just" eaLnBrk="1" hangingPunct="1">
              <a:spcAft>
                <a:spcPts val="2000"/>
              </a:spcAft>
            </a:pPr>
            <a:r>
              <a:rPr lang="en-US" sz="2400" dirty="0" smtClean="0">
                <a:latin typeface="Arial" charset="0"/>
                <a:cs typeface="Arial" charset="0"/>
              </a:rPr>
              <a:t>The key pair are mathematically related. E.g. the public key is generated from the private key.</a:t>
            </a:r>
          </a:p>
          <a:p>
            <a:pPr marL="347472" indent="-347472" algn="just" eaLnBrk="1" hangingPunct="1">
              <a:spcAft>
                <a:spcPts val="0"/>
              </a:spcAft>
            </a:pPr>
            <a:endParaRPr lang="en-US" sz="2400" dirty="0" smtClean="0">
              <a:latin typeface="Arial" charset="0"/>
              <a:cs typeface="Arial" charset="0"/>
            </a:endParaRPr>
          </a:p>
          <a:p>
            <a:pPr marL="347472" indent="-347472" algn="just" eaLnBrk="1" hangingPunct="1">
              <a:spcAft>
                <a:spcPts val="0"/>
              </a:spcAft>
            </a:pPr>
            <a:endParaRPr lang="en-US" sz="2400" dirty="0" smtClean="0">
              <a:latin typeface="Arial" charset="0"/>
              <a:cs typeface="Arial" charset="0"/>
            </a:endParaRPr>
          </a:p>
          <a:p>
            <a:pPr marL="347472" indent="-347472" algn="just" eaLnBrk="1" hangingPunct="1">
              <a:lnSpc>
                <a:spcPct val="150000"/>
              </a:lnSpc>
              <a:spcAft>
                <a:spcPts val="2000"/>
              </a:spcAft>
              <a:buFont typeface="Wingdings" pitchFamily="2" charset="2"/>
              <a:buChar char="q"/>
            </a:pPr>
            <a:endParaRPr lang="en-US" sz="2400" dirty="0" smtClean="0">
              <a:latin typeface="Arial" charset="0"/>
              <a:cs typeface="Arial" charset="0"/>
            </a:endParaRPr>
          </a:p>
        </p:txBody>
      </p:sp>
      <p:sp>
        <p:nvSpPr>
          <p:cNvPr id="6150" name="Rectangle 10"/>
          <p:cNvSpPr>
            <a:spLocks noChangeArrowheads="1"/>
          </p:cNvSpPr>
          <p:nvPr/>
        </p:nvSpPr>
        <p:spPr bwMode="auto">
          <a:xfrm>
            <a:off x="1055769" y="336029"/>
            <a:ext cx="5542253" cy="461665"/>
          </a:xfrm>
          <a:prstGeom prst="rect">
            <a:avLst/>
          </a:prstGeom>
          <a:noFill/>
          <a:ln w="9525">
            <a:solidFill>
              <a:schemeClr val="tx1"/>
            </a:solidFill>
            <a:miter lim="800000"/>
            <a:headEnd/>
            <a:tailEnd/>
          </a:ln>
        </p:spPr>
        <p:txBody>
          <a:bodyPr wrap="none">
            <a:spAutoFit/>
          </a:bodyPr>
          <a:lstStyle/>
          <a:p>
            <a:r>
              <a:rPr lang="en-US" sz="2400" b="1" dirty="0">
                <a:latin typeface="Times New Roman" pitchFamily="18" charset="0"/>
                <a:cs typeface="Times New Roman" pitchFamily="18" charset="0"/>
              </a:rPr>
              <a:t>6.2 SYMMETRIC KEY </a:t>
            </a:r>
            <a:r>
              <a:rPr lang="en-US" sz="2400" b="1" dirty="0" smtClean="0">
                <a:latin typeface="Times New Roman" pitchFamily="18" charset="0"/>
                <a:cs typeface="Times New Roman" pitchFamily="18" charset="0"/>
              </a:rPr>
              <a:t>ENCRYPTION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4294967295"/>
          </p:nvPr>
        </p:nvSpPr>
        <p:spPr>
          <a:xfrm>
            <a:off x="1482577" y="961168"/>
            <a:ext cx="9664741" cy="5060120"/>
          </a:xfrm>
        </p:spPr>
        <p:txBody>
          <a:bodyPr/>
          <a:lstStyle/>
          <a:p>
            <a:pPr marL="347472" indent="-347472" algn="just" eaLnBrk="1" hangingPunct="1">
              <a:spcAft>
                <a:spcPts val="0"/>
              </a:spcAft>
              <a:buNone/>
            </a:pPr>
            <a:r>
              <a:rPr lang="en-US" sz="2400" b="1" dirty="0" smtClean="0">
                <a:solidFill>
                  <a:srgbClr val="0000CC"/>
                </a:solidFill>
                <a:latin typeface="Arial" charset="0"/>
                <a:cs typeface="Arial" charset="0"/>
              </a:rPr>
              <a:t>Example:</a:t>
            </a:r>
          </a:p>
          <a:p>
            <a:pPr marL="347472" indent="-347472" algn="just" eaLnBrk="1" hangingPunct="1">
              <a:spcAft>
                <a:spcPts val="2000"/>
              </a:spcAft>
            </a:pPr>
            <a:r>
              <a:rPr lang="en-US" sz="2400" dirty="0" smtClean="0">
                <a:latin typeface="Arial" charset="0"/>
                <a:cs typeface="Arial" charset="0"/>
              </a:rPr>
              <a:t>Ali wants to send message </a:t>
            </a:r>
            <a:r>
              <a:rPr lang="en-US" sz="2400" i="1" dirty="0" smtClean="0">
                <a:latin typeface="Arial" charset="0"/>
                <a:cs typeface="Arial" charset="0"/>
              </a:rPr>
              <a:t>m</a:t>
            </a:r>
            <a:r>
              <a:rPr lang="en-US" sz="2400" dirty="0" smtClean="0">
                <a:latin typeface="Arial" charset="0"/>
                <a:cs typeface="Arial" charset="0"/>
              </a:rPr>
              <a:t> to </a:t>
            </a:r>
            <a:r>
              <a:rPr lang="en-US" sz="2400" dirty="0" err="1" smtClean="0">
                <a:latin typeface="Arial" charset="0"/>
                <a:cs typeface="Arial" charset="0"/>
              </a:rPr>
              <a:t>Imad</a:t>
            </a:r>
            <a:r>
              <a:rPr lang="en-US" sz="2400" dirty="0" smtClean="0">
                <a:latin typeface="Arial" charset="0"/>
                <a:cs typeface="Arial" charset="0"/>
              </a:rPr>
              <a:t>. </a:t>
            </a:r>
          </a:p>
          <a:p>
            <a:pPr marL="347472" indent="-347472" algn="just" eaLnBrk="1" hangingPunct="1">
              <a:spcAft>
                <a:spcPts val="2000"/>
              </a:spcAft>
            </a:pPr>
            <a:r>
              <a:rPr lang="en-US" sz="2400" dirty="0" smtClean="0">
                <a:latin typeface="Arial" charset="0"/>
                <a:cs typeface="Arial" charset="0"/>
              </a:rPr>
              <a:t>Both Ali and </a:t>
            </a:r>
            <a:r>
              <a:rPr lang="en-US" sz="2400" dirty="0" err="1" smtClean="0">
                <a:latin typeface="Arial" charset="0"/>
                <a:cs typeface="Arial" charset="0"/>
              </a:rPr>
              <a:t>Imad</a:t>
            </a:r>
            <a:r>
              <a:rPr lang="en-US" sz="2400" dirty="0" smtClean="0">
                <a:latin typeface="Arial" charset="0"/>
                <a:cs typeface="Arial" charset="0"/>
              </a:rPr>
              <a:t> must have public encryption keys and private decryption keys. Ali and </a:t>
            </a:r>
            <a:r>
              <a:rPr lang="en-US" sz="2400" dirty="0" err="1" smtClean="0">
                <a:latin typeface="Arial" charset="0"/>
                <a:cs typeface="Arial" charset="0"/>
              </a:rPr>
              <a:t>Imad</a:t>
            </a:r>
            <a:r>
              <a:rPr lang="en-US" sz="2400" dirty="0" smtClean="0">
                <a:latin typeface="Arial" charset="0"/>
                <a:cs typeface="Arial" charset="0"/>
              </a:rPr>
              <a:t> must share their public keys. </a:t>
            </a:r>
          </a:p>
          <a:p>
            <a:pPr marL="457200" indent="-457200" algn="just" eaLnBrk="1" hangingPunct="1">
              <a:spcAft>
                <a:spcPts val="2000"/>
              </a:spcAft>
              <a:buFont typeface="+mj-lt"/>
              <a:buAutoNum type="arabicPeriod"/>
            </a:pPr>
            <a:r>
              <a:rPr lang="en-US" sz="2400" dirty="0" smtClean="0">
                <a:latin typeface="Arial" charset="0"/>
                <a:cs typeface="Arial" charset="0"/>
              </a:rPr>
              <a:t>Ali encrypts the message </a:t>
            </a:r>
            <a:r>
              <a:rPr lang="en-US" sz="2400" i="1" dirty="0" smtClean="0">
                <a:latin typeface="Arial" charset="0"/>
                <a:cs typeface="Arial" charset="0"/>
              </a:rPr>
              <a:t>m</a:t>
            </a:r>
            <a:r>
              <a:rPr lang="en-US" sz="2400" dirty="0" smtClean="0">
                <a:latin typeface="Arial" charset="0"/>
                <a:cs typeface="Arial" charset="0"/>
              </a:rPr>
              <a:t> using his private key and </a:t>
            </a:r>
            <a:r>
              <a:rPr lang="en-US" sz="2400" dirty="0" err="1" smtClean="0">
                <a:latin typeface="Arial" charset="0"/>
                <a:cs typeface="Arial" charset="0"/>
              </a:rPr>
              <a:t>Imad’s</a:t>
            </a:r>
            <a:r>
              <a:rPr lang="en-US" sz="2400" dirty="0" smtClean="0">
                <a:latin typeface="Arial" charset="0"/>
                <a:cs typeface="Arial" charset="0"/>
              </a:rPr>
              <a:t> public key.</a:t>
            </a:r>
          </a:p>
          <a:p>
            <a:pPr marL="457200" indent="-457200" algn="just" eaLnBrk="1" hangingPunct="1">
              <a:spcAft>
                <a:spcPts val="2000"/>
              </a:spcAft>
              <a:buFont typeface="+mj-lt"/>
              <a:buAutoNum type="arabicPeriod"/>
            </a:pPr>
            <a:r>
              <a:rPr lang="en-US" sz="2400" dirty="0" smtClean="0">
                <a:latin typeface="Arial" charset="0"/>
                <a:cs typeface="Arial" charset="0"/>
              </a:rPr>
              <a:t>Ali send the message </a:t>
            </a:r>
            <a:r>
              <a:rPr lang="en-US" sz="2400" i="1" dirty="0" smtClean="0">
                <a:latin typeface="Arial" charset="0"/>
                <a:cs typeface="Arial" charset="0"/>
              </a:rPr>
              <a:t>m </a:t>
            </a:r>
            <a:r>
              <a:rPr lang="en-US" sz="2400" dirty="0" smtClean="0">
                <a:latin typeface="Arial" charset="0"/>
                <a:cs typeface="Arial" charset="0"/>
              </a:rPr>
              <a:t>and then </a:t>
            </a:r>
            <a:r>
              <a:rPr lang="en-US" sz="2400" dirty="0" err="1" smtClean="0">
                <a:latin typeface="Arial" charset="0"/>
                <a:cs typeface="Arial" charset="0"/>
              </a:rPr>
              <a:t>Imad</a:t>
            </a:r>
            <a:r>
              <a:rPr lang="en-US" sz="2400" dirty="0" smtClean="0">
                <a:latin typeface="Arial" charset="0"/>
                <a:cs typeface="Arial" charset="0"/>
              </a:rPr>
              <a:t> receives the message </a:t>
            </a:r>
            <a:r>
              <a:rPr lang="en-US" sz="2400" i="1" dirty="0" smtClean="0">
                <a:latin typeface="Arial" charset="0"/>
                <a:cs typeface="Arial" charset="0"/>
              </a:rPr>
              <a:t>m.</a:t>
            </a:r>
          </a:p>
          <a:p>
            <a:pPr marL="457200" indent="-457200" algn="just" eaLnBrk="1" hangingPunct="1">
              <a:spcAft>
                <a:spcPts val="2000"/>
              </a:spcAft>
              <a:buFont typeface="+mj-lt"/>
              <a:buAutoNum type="arabicPeriod"/>
            </a:pPr>
            <a:r>
              <a:rPr lang="en-US" sz="2400" dirty="0" err="1" smtClean="0">
                <a:latin typeface="Arial" charset="0"/>
                <a:cs typeface="Arial" charset="0"/>
              </a:rPr>
              <a:t>Imad</a:t>
            </a:r>
            <a:r>
              <a:rPr lang="en-US" sz="2400" dirty="0" smtClean="0">
                <a:latin typeface="Arial" charset="0"/>
                <a:cs typeface="Arial" charset="0"/>
              </a:rPr>
              <a:t> decrypts the message </a:t>
            </a:r>
            <a:r>
              <a:rPr lang="en-US" sz="2400" i="1" dirty="0" smtClean="0">
                <a:latin typeface="Arial" charset="0"/>
                <a:cs typeface="Arial" charset="0"/>
              </a:rPr>
              <a:t>m</a:t>
            </a:r>
            <a:r>
              <a:rPr lang="en-US" sz="2400" dirty="0" smtClean="0">
                <a:latin typeface="Arial" charset="0"/>
                <a:cs typeface="Arial" charset="0"/>
              </a:rPr>
              <a:t> using his private key and Ali’s public key.</a:t>
            </a:r>
          </a:p>
        </p:txBody>
      </p:sp>
      <p:sp>
        <p:nvSpPr>
          <p:cNvPr id="6150" name="Rectangle 10"/>
          <p:cNvSpPr>
            <a:spLocks noChangeArrowheads="1"/>
          </p:cNvSpPr>
          <p:nvPr/>
        </p:nvSpPr>
        <p:spPr bwMode="auto">
          <a:xfrm>
            <a:off x="1055769" y="336029"/>
            <a:ext cx="5542253" cy="461665"/>
          </a:xfrm>
          <a:prstGeom prst="rect">
            <a:avLst/>
          </a:prstGeom>
          <a:noFill/>
          <a:ln w="9525">
            <a:solidFill>
              <a:schemeClr val="tx1"/>
            </a:solidFill>
            <a:miter lim="800000"/>
            <a:headEnd/>
            <a:tailEnd/>
          </a:ln>
        </p:spPr>
        <p:txBody>
          <a:bodyPr wrap="none">
            <a:spAutoFit/>
          </a:bodyPr>
          <a:lstStyle/>
          <a:p>
            <a:r>
              <a:rPr lang="en-US" sz="2400" b="1" dirty="0">
                <a:latin typeface="Times New Roman" pitchFamily="18" charset="0"/>
                <a:cs typeface="Times New Roman" pitchFamily="18" charset="0"/>
              </a:rPr>
              <a:t>6.2 SYMMETRIC KEY </a:t>
            </a:r>
            <a:r>
              <a:rPr lang="en-US" sz="2400" b="1" dirty="0" smtClean="0">
                <a:latin typeface="Times New Roman" pitchFamily="18" charset="0"/>
                <a:cs typeface="Times New Roman" pitchFamily="18" charset="0"/>
              </a:rPr>
              <a:t>ENCRYPTION </a:t>
            </a:r>
            <a:endParaRPr lang="en-US" sz="2400" b="1" dirty="0">
              <a:latin typeface="Times New Roman" pitchFamily="18" charset="0"/>
              <a:cs typeface="Times New Roman" pitchFamily="18" charset="0"/>
            </a:endParaRPr>
          </a:p>
        </p:txBody>
      </p:sp>
      <p:pic>
        <p:nvPicPr>
          <p:cNvPr id="4" name="Picture 2" descr="http://www.stockcarteam-ottofischer.de/images/video_icon.png">
            <a:hlinkClick r:id="rId3" action="ppaction://hlinkfile"/>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097" y="908720"/>
            <a:ext cx="593343" cy="5943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4294967295"/>
          </p:nvPr>
        </p:nvSpPr>
        <p:spPr>
          <a:xfrm>
            <a:off x="1460950" y="1101276"/>
            <a:ext cx="9672723" cy="5136036"/>
          </a:xfrm>
        </p:spPr>
        <p:txBody>
          <a:bodyPr/>
          <a:lstStyle/>
          <a:p>
            <a:pPr eaLnBrk="1" hangingPunct="1"/>
            <a:r>
              <a:rPr lang="en-US" sz="2400" b="1" dirty="0" smtClean="0">
                <a:solidFill>
                  <a:srgbClr val="0000CC"/>
                </a:solidFill>
                <a:latin typeface="Arial" charset="0"/>
                <a:cs typeface="Arial" charset="0"/>
              </a:rPr>
              <a:t>Advantages of asymmetric encryption:</a:t>
            </a:r>
          </a:p>
          <a:p>
            <a:pPr lvl="1" algn="just" eaLnBrk="1" hangingPunct="1">
              <a:lnSpc>
                <a:spcPct val="100000"/>
              </a:lnSpc>
              <a:buFont typeface="Wingdings" pitchFamily="2" charset="2"/>
              <a:buChar char="§"/>
            </a:pPr>
            <a:r>
              <a:rPr lang="en-US" sz="2400" dirty="0" smtClean="0">
                <a:latin typeface="Arial" pitchFamily="34" charset="0"/>
              </a:rPr>
              <a:t>No need for a prior secure communication to exchange the keys.</a:t>
            </a:r>
            <a:endParaRPr lang="en-US" sz="2400" dirty="0" smtClean="0">
              <a:latin typeface="Arial" charset="0"/>
              <a:cs typeface="Arial" charset="0"/>
            </a:endParaRPr>
          </a:p>
          <a:p>
            <a:pPr lvl="1" algn="just" eaLnBrk="1" hangingPunct="1">
              <a:lnSpc>
                <a:spcPct val="100000"/>
              </a:lnSpc>
              <a:buFont typeface="Wingdings" pitchFamily="2" charset="2"/>
              <a:buChar char="§"/>
            </a:pPr>
            <a:r>
              <a:rPr lang="en-US" sz="2400" dirty="0" smtClean="0">
                <a:latin typeface="Arial" charset="0"/>
                <a:cs typeface="Arial" charset="0"/>
              </a:rPr>
              <a:t>Send encrypted messages to everyone (convenience).</a:t>
            </a:r>
          </a:p>
          <a:p>
            <a:pPr lvl="1" algn="just" eaLnBrk="1" hangingPunct="1">
              <a:lnSpc>
                <a:spcPct val="100000"/>
              </a:lnSpc>
              <a:buFont typeface="Wingdings" pitchFamily="2" charset="2"/>
              <a:buChar char="§"/>
            </a:pPr>
            <a:r>
              <a:rPr lang="en-US" sz="2400" dirty="0" smtClean="0">
                <a:latin typeface="Arial" charset="0"/>
                <a:cs typeface="Arial" charset="0"/>
              </a:rPr>
              <a:t>Private key is kept secret (secrecy).</a:t>
            </a:r>
          </a:p>
          <a:p>
            <a:pPr lvl="1" algn="just" eaLnBrk="1" hangingPunct="1">
              <a:lnSpc>
                <a:spcPct val="100000"/>
              </a:lnSpc>
              <a:buFont typeface="Wingdings" pitchFamily="2" charset="2"/>
              <a:buChar char="§"/>
            </a:pPr>
            <a:r>
              <a:rPr lang="en-US" sz="2400" dirty="0" smtClean="0">
                <a:latin typeface="Arial" panose="020B0604020202020204" pitchFamily="34" charset="0"/>
              </a:rPr>
              <a:t>Can </a:t>
            </a:r>
            <a:r>
              <a:rPr lang="en-US" sz="2400" dirty="0">
                <a:latin typeface="Arial" panose="020B0604020202020204" pitchFamily="34" charset="0"/>
              </a:rPr>
              <a:t>provide a method for digital signatures (message </a:t>
            </a:r>
            <a:r>
              <a:rPr lang="en-US" sz="2400" dirty="0" smtClean="0">
                <a:latin typeface="Arial" panose="020B0604020202020204" pitchFamily="34" charset="0"/>
              </a:rPr>
              <a:t>authentication).</a:t>
            </a:r>
          </a:p>
          <a:p>
            <a:pPr lvl="1" algn="just" eaLnBrk="1" hangingPunct="1">
              <a:buFont typeface="Wingdings" pitchFamily="2" charset="2"/>
              <a:buChar char="§"/>
            </a:pPr>
            <a:r>
              <a:rPr lang="en-US" sz="2400" dirty="0" smtClean="0">
                <a:latin typeface="Arial" panose="020B0604020202020204" pitchFamily="34" charset="0"/>
              </a:rPr>
              <a:t>Provides for nonrepudiation. </a:t>
            </a:r>
            <a:endParaRPr lang="en-US" sz="2400" dirty="0">
              <a:latin typeface="Arial" panose="020B0604020202020204" pitchFamily="34" charset="0"/>
            </a:endParaRPr>
          </a:p>
          <a:p>
            <a:pPr eaLnBrk="1" hangingPunct="1"/>
            <a:endParaRPr lang="en-US" sz="2400" b="1" dirty="0" smtClean="0">
              <a:solidFill>
                <a:srgbClr val="0000CC"/>
              </a:solidFill>
              <a:latin typeface="Arial" charset="0"/>
              <a:cs typeface="Arial" charset="0"/>
            </a:endParaRPr>
          </a:p>
          <a:p>
            <a:pPr eaLnBrk="1" hangingPunct="1"/>
            <a:r>
              <a:rPr lang="en-US" sz="2400" b="1" dirty="0" smtClean="0">
                <a:solidFill>
                  <a:srgbClr val="0000CC"/>
                </a:solidFill>
                <a:latin typeface="Arial" charset="0"/>
                <a:cs typeface="Arial" charset="0"/>
              </a:rPr>
              <a:t>Disadvantages of asymmetric encryption</a:t>
            </a:r>
            <a:r>
              <a:rPr lang="en-US" sz="2400" dirty="0" smtClean="0">
                <a:latin typeface="Arial" charset="0"/>
                <a:cs typeface="Arial" charset="0"/>
              </a:rPr>
              <a:t>:</a:t>
            </a:r>
          </a:p>
          <a:p>
            <a:pPr lvl="1" eaLnBrk="1" hangingPunct="1">
              <a:lnSpc>
                <a:spcPct val="100000"/>
              </a:lnSpc>
              <a:buFont typeface="Wingdings" pitchFamily="2" charset="2"/>
              <a:buChar char="§"/>
            </a:pPr>
            <a:r>
              <a:rPr lang="en-US" sz="2400" dirty="0" smtClean="0">
                <a:latin typeface="Arial" panose="020B0604020202020204" pitchFamily="34" charset="0"/>
              </a:rPr>
              <a:t>It is slow and uses more </a:t>
            </a:r>
            <a:r>
              <a:rPr lang="en-US" sz="2400" dirty="0">
                <a:latin typeface="Arial" panose="020B0604020202020204" pitchFamily="34" charset="0"/>
              </a:rPr>
              <a:t>computer </a:t>
            </a:r>
            <a:r>
              <a:rPr lang="en-US" sz="2400" dirty="0" smtClean="0">
                <a:latin typeface="Arial" panose="020B0604020202020204" pitchFamily="34" charset="0"/>
              </a:rPr>
              <a:t>resources.</a:t>
            </a:r>
            <a:endParaRPr lang="en-US" sz="2400" dirty="0">
              <a:latin typeface="Arial" panose="020B0604020202020204" pitchFamily="34" charset="0"/>
            </a:endParaRPr>
          </a:p>
          <a:p>
            <a:pPr lvl="1" eaLnBrk="1" hangingPunct="1">
              <a:buFont typeface="Wingdings" pitchFamily="2" charset="2"/>
              <a:buChar char="§"/>
            </a:pPr>
            <a:r>
              <a:rPr lang="en-US" sz="2400" dirty="0" smtClean="0">
                <a:latin typeface="Arial" panose="020B0604020202020204" pitchFamily="34" charset="0"/>
              </a:rPr>
              <a:t>Certification authority problems.</a:t>
            </a:r>
            <a:endParaRPr lang="en-US" sz="2400" dirty="0">
              <a:latin typeface="Arial" panose="020B0604020202020204" pitchFamily="34" charset="0"/>
            </a:endParaRPr>
          </a:p>
          <a:p>
            <a:pPr lvl="1" eaLnBrk="1" hangingPunct="1">
              <a:buNone/>
            </a:pPr>
            <a:r>
              <a:rPr lang="en-US" dirty="0" smtClean="0">
                <a:latin typeface="Arial" charset="0"/>
                <a:cs typeface="Arial" charset="0"/>
              </a:rPr>
              <a:t> </a:t>
            </a:r>
            <a:r>
              <a:rPr lang="en-US" sz="2000" dirty="0" smtClean="0">
                <a:latin typeface="Arial" charset="0"/>
                <a:cs typeface="Arial" charset="0"/>
              </a:rPr>
              <a:t> </a:t>
            </a:r>
            <a:endParaRPr lang="en-US" dirty="0" smtClean="0"/>
          </a:p>
        </p:txBody>
      </p:sp>
      <p:sp>
        <p:nvSpPr>
          <p:cNvPr id="7171" name="Rectangle 10"/>
          <p:cNvSpPr>
            <a:spLocks noChangeArrowheads="1"/>
          </p:cNvSpPr>
          <p:nvPr/>
        </p:nvSpPr>
        <p:spPr bwMode="auto">
          <a:xfrm>
            <a:off x="1028480" y="314302"/>
            <a:ext cx="4756623" cy="461665"/>
          </a:xfrm>
          <a:prstGeom prst="rect">
            <a:avLst/>
          </a:prstGeom>
          <a:noFill/>
          <a:ln w="9525">
            <a:solidFill>
              <a:schemeClr val="tx1"/>
            </a:solidFill>
            <a:miter lim="800000"/>
            <a:headEnd/>
            <a:tailEnd/>
          </a:ln>
        </p:spPr>
        <p:txBody>
          <a:bodyPr wrap="none">
            <a:spAutoFit/>
          </a:bodyPr>
          <a:lstStyle/>
          <a:p>
            <a:r>
              <a:rPr lang="en-US" sz="2400" b="1" dirty="0" smtClean="0">
                <a:latin typeface="Times New Roman" pitchFamily="18" charset="0"/>
                <a:cs typeface="Times New Roman" pitchFamily="18" charset="0"/>
              </a:rPr>
              <a:t>7.2 PUBLIC KEY ENCRYPTION </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18912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لمحتوى 2"/>
          <p:cNvSpPr>
            <a:spLocks noGrp="1"/>
          </p:cNvSpPr>
          <p:nvPr>
            <p:ph idx="4294967295"/>
          </p:nvPr>
        </p:nvSpPr>
        <p:spPr>
          <a:xfrm>
            <a:off x="1557909" y="1124744"/>
            <a:ext cx="9577064" cy="2189163"/>
          </a:xfrm>
        </p:spPr>
        <p:txBody>
          <a:bodyPr/>
          <a:lstStyle/>
          <a:p>
            <a:pPr algn="just" eaLnBrk="1" hangingPunct="1">
              <a:spcAft>
                <a:spcPts val="2000"/>
              </a:spcAft>
            </a:pPr>
            <a:r>
              <a:rPr lang="en-US" sz="2400" b="1" dirty="0" smtClean="0">
                <a:solidFill>
                  <a:srgbClr val="0000CC"/>
                </a:solidFill>
                <a:latin typeface="Arial" charset="0"/>
                <a:cs typeface="Arial" charset="0"/>
              </a:rPr>
              <a:t>RSA</a:t>
            </a:r>
            <a:r>
              <a:rPr lang="en-US" sz="2400" dirty="0" smtClean="0">
                <a:latin typeface="Arial" charset="0"/>
                <a:cs typeface="Arial" charset="0"/>
              </a:rPr>
              <a:t> or </a:t>
            </a:r>
            <a:r>
              <a:rPr lang="en-US" sz="2400" b="1" dirty="0" smtClean="0">
                <a:solidFill>
                  <a:srgbClr val="0000CC"/>
                </a:solidFill>
                <a:latin typeface="Arial" charset="0"/>
                <a:cs typeface="Arial" charset="0"/>
              </a:rPr>
              <a:t>Ron </a:t>
            </a:r>
            <a:r>
              <a:rPr lang="en-US" sz="2400" b="1" dirty="0" err="1" smtClean="0">
                <a:solidFill>
                  <a:srgbClr val="0000CC"/>
                </a:solidFill>
                <a:latin typeface="Arial" charset="0"/>
                <a:cs typeface="Arial" charset="0"/>
              </a:rPr>
              <a:t>Rivest</a:t>
            </a:r>
            <a:r>
              <a:rPr lang="en-US" sz="2400" b="1" dirty="0" smtClean="0">
                <a:solidFill>
                  <a:srgbClr val="0000CC"/>
                </a:solidFill>
                <a:latin typeface="Arial" charset="0"/>
                <a:cs typeface="Arial" charset="0"/>
              </a:rPr>
              <a:t> </a:t>
            </a:r>
            <a:r>
              <a:rPr lang="en-US" sz="2400" dirty="0" smtClean="0">
                <a:latin typeface="Arial" charset="0"/>
                <a:cs typeface="Arial" charset="0"/>
              </a:rPr>
              <a:t>, </a:t>
            </a:r>
            <a:r>
              <a:rPr lang="en-US" sz="2400" b="1" dirty="0" err="1" smtClean="0">
                <a:solidFill>
                  <a:srgbClr val="0000CC"/>
                </a:solidFill>
                <a:latin typeface="Arial" charset="0"/>
                <a:cs typeface="Arial" charset="0"/>
              </a:rPr>
              <a:t>Adi</a:t>
            </a:r>
            <a:r>
              <a:rPr lang="en-US" sz="2400" b="1" dirty="0" smtClean="0">
                <a:solidFill>
                  <a:srgbClr val="0000CC"/>
                </a:solidFill>
                <a:latin typeface="Arial" charset="0"/>
                <a:cs typeface="Arial" charset="0"/>
              </a:rPr>
              <a:t> Shamir </a:t>
            </a:r>
            <a:r>
              <a:rPr lang="en-US" sz="2400" dirty="0" smtClean="0">
                <a:latin typeface="Arial" charset="0"/>
                <a:cs typeface="Arial" charset="0"/>
              </a:rPr>
              <a:t>and </a:t>
            </a:r>
            <a:r>
              <a:rPr lang="en-US" sz="2400" b="1" dirty="0" smtClean="0">
                <a:solidFill>
                  <a:srgbClr val="0000CC"/>
                </a:solidFill>
                <a:latin typeface="Arial" charset="0"/>
                <a:cs typeface="Arial" charset="0"/>
              </a:rPr>
              <a:t>Len </a:t>
            </a:r>
            <a:r>
              <a:rPr lang="en-US" sz="2400" b="1" dirty="0" err="1" smtClean="0">
                <a:solidFill>
                  <a:srgbClr val="0000CC"/>
                </a:solidFill>
                <a:latin typeface="Arial" charset="0"/>
                <a:cs typeface="Arial" charset="0"/>
              </a:rPr>
              <a:t>Adleman</a:t>
            </a:r>
            <a:r>
              <a:rPr lang="en-GB" sz="2400" b="1" dirty="0" smtClean="0">
                <a:solidFill>
                  <a:srgbClr val="0000CC"/>
                </a:solidFill>
                <a:latin typeface="Arial" charset="0"/>
                <a:cs typeface="Arial" charset="0"/>
              </a:rPr>
              <a:t> </a:t>
            </a:r>
            <a:r>
              <a:rPr lang="en-GB" sz="2400" dirty="0" smtClean="0">
                <a:latin typeface="Arial" charset="0"/>
                <a:cs typeface="Arial" charset="0"/>
              </a:rPr>
              <a:t>is a public key cryptosystem and most widely used algorithm today. </a:t>
            </a:r>
          </a:p>
          <a:p>
            <a:pPr algn="just" eaLnBrk="1" hangingPunct="1">
              <a:spcAft>
                <a:spcPts val="2000"/>
              </a:spcAft>
            </a:pPr>
            <a:r>
              <a:rPr lang="en-GB" sz="2400" dirty="0" smtClean="0">
                <a:latin typeface="Arial" charset="0"/>
                <a:cs typeface="Arial" charset="0"/>
              </a:rPr>
              <a:t>RSA is a block cipher in which that plaintext and the </a:t>
            </a:r>
            <a:r>
              <a:rPr lang="en-GB" sz="2400" dirty="0" err="1" smtClean="0">
                <a:latin typeface="Arial" charset="0"/>
                <a:cs typeface="Arial" charset="0"/>
              </a:rPr>
              <a:t>cirphertext</a:t>
            </a:r>
            <a:r>
              <a:rPr lang="en-GB" sz="2400" dirty="0" smtClean="0">
                <a:latin typeface="Arial" charset="0"/>
                <a:cs typeface="Arial" charset="0"/>
              </a:rPr>
              <a:t> are integers between 0 and </a:t>
            </a:r>
            <a:r>
              <a:rPr lang="en-GB" sz="2400" i="1" dirty="0" smtClean="0">
                <a:latin typeface="Arial" charset="0"/>
                <a:cs typeface="Arial" charset="0"/>
              </a:rPr>
              <a:t>n</a:t>
            </a:r>
            <a:r>
              <a:rPr lang="en-GB" sz="2400" dirty="0" smtClean="0">
                <a:latin typeface="Arial" charset="0"/>
                <a:cs typeface="Arial" charset="0"/>
              </a:rPr>
              <a:t>-1 for some </a:t>
            </a:r>
            <a:r>
              <a:rPr lang="en-GB" sz="2400" i="1" dirty="0" smtClean="0">
                <a:latin typeface="Arial" charset="0"/>
                <a:cs typeface="Arial" charset="0"/>
              </a:rPr>
              <a:t>n</a:t>
            </a:r>
            <a:r>
              <a:rPr lang="en-GB" sz="2400" dirty="0" smtClean="0">
                <a:latin typeface="Arial" charset="0"/>
                <a:cs typeface="Arial" charset="0"/>
              </a:rPr>
              <a:t>.</a:t>
            </a:r>
            <a:endParaRPr lang="en-US" sz="2400" dirty="0" smtClean="0">
              <a:latin typeface="Arial" charset="0"/>
              <a:cs typeface="Arial" charset="0"/>
            </a:endParaRPr>
          </a:p>
        </p:txBody>
      </p:sp>
      <p:sp>
        <p:nvSpPr>
          <p:cNvPr id="9221" name="Rectangle 10"/>
          <p:cNvSpPr>
            <a:spLocks noChangeArrowheads="1"/>
          </p:cNvSpPr>
          <p:nvPr/>
        </p:nvSpPr>
        <p:spPr bwMode="auto">
          <a:xfrm>
            <a:off x="1053852" y="260648"/>
            <a:ext cx="3289362" cy="461665"/>
          </a:xfrm>
          <a:prstGeom prst="rect">
            <a:avLst/>
          </a:prstGeom>
          <a:noFill/>
          <a:ln w="9525">
            <a:solidFill>
              <a:schemeClr val="tx1"/>
            </a:solidFill>
            <a:miter lim="800000"/>
            <a:headEnd/>
            <a:tailEnd/>
          </a:ln>
        </p:spPr>
        <p:txBody>
          <a:bodyPr wrap="none">
            <a:spAutoFit/>
          </a:bodyPr>
          <a:lstStyle/>
          <a:p>
            <a:r>
              <a:rPr lang="en-US" sz="2400" b="1">
                <a:latin typeface="Times New Roman" pitchFamily="18" charset="0"/>
                <a:cs typeface="Times New Roman" pitchFamily="18" charset="0"/>
              </a:rPr>
              <a:t>7.3 RSA ALGORITHM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3729</TotalTime>
  <Words>1322</Words>
  <Application>Microsoft Office PowerPoint</Application>
  <PresentationFormat>Custom</PresentationFormat>
  <Paragraphs>158</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 Math</vt:lpstr>
      <vt:lpstr>Symbol</vt:lpstr>
      <vt:lpstr>Times</vt:lpstr>
      <vt:lpstr>Times New Roman</vt:lpstr>
      <vt:lpstr>Wingdings</vt:lpstr>
      <vt:lpstr>نسق Office</vt:lpstr>
      <vt:lpstr>  Chapter 4:     Chapter 7:     </vt:lpstr>
      <vt:lpstr>MODERN CRYPTOGRAPHY ALGORITHEM (ASYMMETRIC ENCRYPTION)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Al-Arde</dc:creator>
  <cp:lastModifiedBy>Nayef ALAWADHI</cp:lastModifiedBy>
  <cp:revision>91</cp:revision>
  <dcterms:created xsi:type="dcterms:W3CDTF">2015-10-01T10:04:57Z</dcterms:created>
  <dcterms:modified xsi:type="dcterms:W3CDTF">2016-09-25T10:56:08Z</dcterms:modified>
</cp:coreProperties>
</file>