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97" r:id="rId5"/>
    <p:sldId id="259" r:id="rId6"/>
    <p:sldId id="260" r:id="rId7"/>
    <p:sldId id="267" r:id="rId8"/>
    <p:sldId id="284" r:id="rId9"/>
    <p:sldId id="269" r:id="rId10"/>
    <p:sldId id="270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71" r:id="rId20"/>
    <p:sldId id="285" r:id="rId21"/>
    <p:sldId id="272" r:id="rId22"/>
    <p:sldId id="286" r:id="rId23"/>
    <p:sldId id="287" r:id="rId24"/>
    <p:sldId id="261" r:id="rId25"/>
    <p:sldId id="280" r:id="rId26"/>
    <p:sldId id="300" r:id="rId27"/>
    <p:sldId id="274" r:id="rId28"/>
    <p:sldId id="296" r:id="rId29"/>
    <p:sldId id="276" r:id="rId30"/>
    <p:sldId id="277" r:id="rId31"/>
    <p:sldId id="298" r:id="rId32"/>
    <p:sldId id="262" r:id="rId33"/>
    <p:sldId id="278" r:id="rId34"/>
    <p:sldId id="279" r:id="rId35"/>
    <p:sldId id="263" r:id="rId36"/>
    <p:sldId id="301" r:id="rId37"/>
    <p:sldId id="302" r:id="rId38"/>
    <p:sldId id="303" r:id="rId39"/>
    <p:sldId id="304" r:id="rId40"/>
    <p:sldId id="305" r:id="rId41"/>
    <p:sldId id="306" r:id="rId42"/>
    <p:sldId id="299" r:id="rId43"/>
    <p:sldId id="264" r:id="rId44"/>
    <p:sldId id="265" r:id="rId45"/>
    <p:sldId id="282" r:id="rId4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464" autoAdjust="0"/>
  </p:normalViewPr>
  <p:slideViewPr>
    <p:cSldViewPr snapToGrid="0">
      <p:cViewPr varScale="1">
        <p:scale>
          <a:sx n="72" d="100"/>
          <a:sy n="72" d="100"/>
        </p:scale>
        <p:origin x="11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34F4F1-4DE9-4DBE-ABC1-02F2BB0E6D5C}" type="doc">
      <dgm:prSet loTypeId="urn:microsoft.com/office/officeart/2005/8/layout/hierarchy6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A65A1DB-517F-4CED-8066-4DC5A3C40A4C}">
      <dgm:prSet phldrT="[Text]"/>
      <dgm:spPr>
        <a:solidFill>
          <a:srgbClr val="4F81BD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Modern Cryptography</a:t>
          </a:r>
          <a:endParaRPr lang="en-US" dirty="0">
            <a:solidFill>
              <a:schemeClr val="bg1"/>
            </a:solidFill>
          </a:endParaRPr>
        </a:p>
      </dgm:t>
    </dgm:pt>
    <dgm:pt modelId="{FBBF25FC-2A73-48B9-A631-38C31D3C36EA}" type="parTrans" cxnId="{A218FD5B-CD33-42FB-93AD-4DDF891DFD3D}">
      <dgm:prSet/>
      <dgm:spPr/>
      <dgm:t>
        <a:bodyPr/>
        <a:lstStyle/>
        <a:p>
          <a:endParaRPr lang="en-US"/>
        </a:p>
      </dgm:t>
    </dgm:pt>
    <dgm:pt modelId="{4AE78F69-61DB-40DB-B33C-1657F3C20782}" type="sibTrans" cxnId="{A218FD5B-CD33-42FB-93AD-4DDF891DFD3D}">
      <dgm:prSet/>
      <dgm:spPr/>
      <dgm:t>
        <a:bodyPr/>
        <a:lstStyle/>
        <a:p>
          <a:endParaRPr lang="en-US"/>
        </a:p>
      </dgm:t>
    </dgm:pt>
    <dgm:pt modelId="{CD903734-F6F4-4D22-A4D1-EA80E26E19B3}">
      <dgm:prSet phldrT="[Text]"/>
      <dgm:spPr>
        <a:solidFill>
          <a:srgbClr val="C0504D"/>
        </a:solidFill>
      </dgm:spPr>
      <dgm:t>
        <a:bodyPr/>
        <a:lstStyle/>
        <a:p>
          <a:r>
            <a:rPr lang="en-US" dirty="0" smtClean="0"/>
            <a:t>Symmetric</a:t>
          </a:r>
          <a:endParaRPr lang="en-US" dirty="0"/>
        </a:p>
      </dgm:t>
    </dgm:pt>
    <dgm:pt modelId="{4A0B2C28-9582-40FB-A132-EEC3FCFA5A7B}" type="parTrans" cxnId="{D767AC34-862C-4D96-B9C0-9FEB2FBF1476}">
      <dgm:prSet/>
      <dgm:spPr/>
      <dgm:t>
        <a:bodyPr/>
        <a:lstStyle/>
        <a:p>
          <a:endParaRPr lang="en-US"/>
        </a:p>
      </dgm:t>
    </dgm:pt>
    <dgm:pt modelId="{5E5F63AE-C9E3-4133-9781-C16299279FBB}" type="sibTrans" cxnId="{D767AC34-862C-4D96-B9C0-9FEB2FBF1476}">
      <dgm:prSet/>
      <dgm:spPr/>
      <dgm:t>
        <a:bodyPr/>
        <a:lstStyle/>
        <a:p>
          <a:endParaRPr lang="en-US"/>
        </a:p>
      </dgm:t>
    </dgm:pt>
    <dgm:pt modelId="{AB9D26AC-95EE-4B9D-9F36-46A567A77549}">
      <dgm:prSet/>
      <dgm:spPr>
        <a:solidFill>
          <a:srgbClr val="C0504D"/>
        </a:solidFill>
      </dgm:spPr>
      <dgm:t>
        <a:bodyPr/>
        <a:lstStyle/>
        <a:p>
          <a:r>
            <a:rPr lang="en-US" dirty="0" smtClean="0"/>
            <a:t>Asymmetric</a:t>
          </a:r>
          <a:endParaRPr lang="en-US" dirty="0"/>
        </a:p>
      </dgm:t>
    </dgm:pt>
    <dgm:pt modelId="{F947C33A-9DDF-43D1-A374-7E22FA043CED}" type="parTrans" cxnId="{15AEDEEB-15DC-4FAB-A8CB-BF8C030BCF95}">
      <dgm:prSet/>
      <dgm:spPr/>
      <dgm:t>
        <a:bodyPr/>
        <a:lstStyle/>
        <a:p>
          <a:endParaRPr lang="en-US"/>
        </a:p>
      </dgm:t>
    </dgm:pt>
    <dgm:pt modelId="{8D5A93F7-AE9E-47C3-B7B3-30F402C747EC}" type="sibTrans" cxnId="{15AEDEEB-15DC-4FAB-A8CB-BF8C030BCF95}">
      <dgm:prSet/>
      <dgm:spPr/>
      <dgm:t>
        <a:bodyPr/>
        <a:lstStyle/>
        <a:p>
          <a:endParaRPr lang="en-US"/>
        </a:p>
      </dgm:t>
    </dgm:pt>
    <dgm:pt modelId="{1670EEAE-D5D6-4EA0-B0F1-EC6515E365A8}" type="pres">
      <dgm:prSet presAssocID="{4534F4F1-4DE9-4DBE-ABC1-02F2BB0E6D5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5EA67D-283F-42A6-8721-DFB22FBDC6BB}" type="pres">
      <dgm:prSet presAssocID="{4534F4F1-4DE9-4DBE-ABC1-02F2BB0E6D5C}" presName="hierFlow" presStyleCnt="0"/>
      <dgm:spPr/>
    </dgm:pt>
    <dgm:pt modelId="{5571BC61-109D-4AFC-AA06-20218AEDADF9}" type="pres">
      <dgm:prSet presAssocID="{4534F4F1-4DE9-4DBE-ABC1-02F2BB0E6D5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EC2FDE0-C108-4368-A468-16FD60DBFD02}" type="pres">
      <dgm:prSet presAssocID="{CA65A1DB-517F-4CED-8066-4DC5A3C40A4C}" presName="Name14" presStyleCnt="0"/>
      <dgm:spPr/>
    </dgm:pt>
    <dgm:pt modelId="{C03E8FE5-E204-448E-BD23-E35B569C1633}" type="pres">
      <dgm:prSet presAssocID="{CA65A1DB-517F-4CED-8066-4DC5A3C40A4C}" presName="level1Shape" presStyleLbl="node0" presStyleIdx="0" presStyleCnt="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8F0A257-F11D-4A44-BB21-66591D55B38C}" type="pres">
      <dgm:prSet presAssocID="{CA65A1DB-517F-4CED-8066-4DC5A3C40A4C}" presName="hierChild2" presStyleCnt="0"/>
      <dgm:spPr/>
    </dgm:pt>
    <dgm:pt modelId="{051829F0-EDBD-439D-BCEE-B94D417AD345}" type="pres">
      <dgm:prSet presAssocID="{4A0B2C28-9582-40FB-A132-EEC3FCFA5A7B}" presName="Name19" presStyleLbl="parChTrans1D2" presStyleIdx="0" presStyleCnt="2"/>
      <dgm:spPr/>
      <dgm:t>
        <a:bodyPr/>
        <a:lstStyle/>
        <a:p>
          <a:endParaRPr lang="en-US"/>
        </a:p>
      </dgm:t>
    </dgm:pt>
    <dgm:pt modelId="{58955F49-4DE4-448A-A2ED-141A8BF6A924}" type="pres">
      <dgm:prSet presAssocID="{CD903734-F6F4-4D22-A4D1-EA80E26E19B3}" presName="Name21" presStyleCnt="0"/>
      <dgm:spPr/>
    </dgm:pt>
    <dgm:pt modelId="{77B61B76-4DBE-45DF-A822-D9D6E0538531}" type="pres">
      <dgm:prSet presAssocID="{CD903734-F6F4-4D22-A4D1-EA80E26E19B3}" presName="level2Shape" presStyleLbl="node2" presStyleIdx="0" presStyleCnt="2" custScaleX="77701" custScaleY="61032"/>
      <dgm:spPr/>
      <dgm:t>
        <a:bodyPr/>
        <a:lstStyle/>
        <a:p>
          <a:endParaRPr lang="en-US"/>
        </a:p>
      </dgm:t>
    </dgm:pt>
    <dgm:pt modelId="{91F29611-810B-4C28-B86D-A5985A7C1259}" type="pres">
      <dgm:prSet presAssocID="{CD903734-F6F4-4D22-A4D1-EA80E26E19B3}" presName="hierChild3" presStyleCnt="0"/>
      <dgm:spPr/>
    </dgm:pt>
    <dgm:pt modelId="{F730C09E-484B-4578-AD08-70B3B5F5DEF2}" type="pres">
      <dgm:prSet presAssocID="{F947C33A-9DDF-43D1-A374-7E22FA043CED}" presName="Name19" presStyleLbl="parChTrans1D2" presStyleIdx="1" presStyleCnt="2"/>
      <dgm:spPr/>
      <dgm:t>
        <a:bodyPr/>
        <a:lstStyle/>
        <a:p>
          <a:endParaRPr lang="en-US"/>
        </a:p>
      </dgm:t>
    </dgm:pt>
    <dgm:pt modelId="{01AFCB6D-65BC-4920-9584-E406E9DBE0A9}" type="pres">
      <dgm:prSet presAssocID="{AB9D26AC-95EE-4B9D-9F36-46A567A77549}" presName="Name21" presStyleCnt="0"/>
      <dgm:spPr/>
    </dgm:pt>
    <dgm:pt modelId="{3C29121F-3BE0-47DA-BFCB-A88E8BEA23F0}" type="pres">
      <dgm:prSet presAssocID="{AB9D26AC-95EE-4B9D-9F36-46A567A77549}" presName="level2Shape" presStyleLbl="node2" presStyleIdx="1" presStyleCnt="2" custScaleX="80336" custScaleY="61248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1372E23-6352-4A82-A3BB-86E7BE3A7AE4}" type="pres">
      <dgm:prSet presAssocID="{AB9D26AC-95EE-4B9D-9F36-46A567A77549}" presName="hierChild3" presStyleCnt="0"/>
      <dgm:spPr/>
    </dgm:pt>
    <dgm:pt modelId="{9B73F616-7143-4201-B01B-CD0DE03673A1}" type="pres">
      <dgm:prSet presAssocID="{4534F4F1-4DE9-4DBE-ABC1-02F2BB0E6D5C}" presName="bgShapesFlow" presStyleCnt="0"/>
      <dgm:spPr/>
    </dgm:pt>
  </dgm:ptLst>
  <dgm:cxnLst>
    <dgm:cxn modelId="{35761AB0-6F72-4AF8-A710-8BED7DCAAECE}" type="presOf" srcId="{CD903734-F6F4-4D22-A4D1-EA80E26E19B3}" destId="{77B61B76-4DBE-45DF-A822-D9D6E0538531}" srcOrd="0" destOrd="0" presId="urn:microsoft.com/office/officeart/2005/8/layout/hierarchy6"/>
    <dgm:cxn modelId="{F03FEF2A-DBFB-47E2-B371-26B483F09EF1}" type="presOf" srcId="{4A0B2C28-9582-40FB-A132-EEC3FCFA5A7B}" destId="{051829F0-EDBD-439D-BCEE-B94D417AD345}" srcOrd="0" destOrd="0" presId="urn:microsoft.com/office/officeart/2005/8/layout/hierarchy6"/>
    <dgm:cxn modelId="{8D94CBAE-34D8-4BA1-A4BE-2C3D905F523C}" type="presOf" srcId="{4534F4F1-4DE9-4DBE-ABC1-02F2BB0E6D5C}" destId="{1670EEAE-D5D6-4EA0-B0F1-EC6515E365A8}" srcOrd="0" destOrd="0" presId="urn:microsoft.com/office/officeart/2005/8/layout/hierarchy6"/>
    <dgm:cxn modelId="{15AEDEEB-15DC-4FAB-A8CB-BF8C030BCF95}" srcId="{CA65A1DB-517F-4CED-8066-4DC5A3C40A4C}" destId="{AB9D26AC-95EE-4B9D-9F36-46A567A77549}" srcOrd="1" destOrd="0" parTransId="{F947C33A-9DDF-43D1-A374-7E22FA043CED}" sibTransId="{8D5A93F7-AE9E-47C3-B7B3-30F402C747EC}"/>
    <dgm:cxn modelId="{6F1951C3-03A2-44CA-9153-070B6D07A7ED}" type="presOf" srcId="{F947C33A-9DDF-43D1-A374-7E22FA043CED}" destId="{F730C09E-484B-4578-AD08-70B3B5F5DEF2}" srcOrd="0" destOrd="0" presId="urn:microsoft.com/office/officeart/2005/8/layout/hierarchy6"/>
    <dgm:cxn modelId="{A218FD5B-CD33-42FB-93AD-4DDF891DFD3D}" srcId="{4534F4F1-4DE9-4DBE-ABC1-02F2BB0E6D5C}" destId="{CA65A1DB-517F-4CED-8066-4DC5A3C40A4C}" srcOrd="0" destOrd="0" parTransId="{FBBF25FC-2A73-48B9-A631-38C31D3C36EA}" sibTransId="{4AE78F69-61DB-40DB-B33C-1657F3C20782}"/>
    <dgm:cxn modelId="{68E0BEFB-3CF9-40C5-AE87-D4F70B10F403}" type="presOf" srcId="{CA65A1DB-517F-4CED-8066-4DC5A3C40A4C}" destId="{C03E8FE5-E204-448E-BD23-E35B569C1633}" srcOrd="0" destOrd="0" presId="urn:microsoft.com/office/officeart/2005/8/layout/hierarchy6"/>
    <dgm:cxn modelId="{D767AC34-862C-4D96-B9C0-9FEB2FBF1476}" srcId="{CA65A1DB-517F-4CED-8066-4DC5A3C40A4C}" destId="{CD903734-F6F4-4D22-A4D1-EA80E26E19B3}" srcOrd="0" destOrd="0" parTransId="{4A0B2C28-9582-40FB-A132-EEC3FCFA5A7B}" sibTransId="{5E5F63AE-C9E3-4133-9781-C16299279FBB}"/>
    <dgm:cxn modelId="{3A4FF042-A0CD-45DE-A76E-2FFA87FA0EE7}" type="presOf" srcId="{AB9D26AC-95EE-4B9D-9F36-46A567A77549}" destId="{3C29121F-3BE0-47DA-BFCB-A88E8BEA23F0}" srcOrd="0" destOrd="0" presId="urn:microsoft.com/office/officeart/2005/8/layout/hierarchy6"/>
    <dgm:cxn modelId="{FB54BA05-2E64-417A-85BE-854EA569F13F}" type="presParOf" srcId="{1670EEAE-D5D6-4EA0-B0F1-EC6515E365A8}" destId="{635EA67D-283F-42A6-8721-DFB22FBDC6BB}" srcOrd="0" destOrd="0" presId="urn:microsoft.com/office/officeart/2005/8/layout/hierarchy6"/>
    <dgm:cxn modelId="{05355E91-34A2-49A8-BCF6-093E6B531D7C}" type="presParOf" srcId="{635EA67D-283F-42A6-8721-DFB22FBDC6BB}" destId="{5571BC61-109D-4AFC-AA06-20218AEDADF9}" srcOrd="0" destOrd="0" presId="urn:microsoft.com/office/officeart/2005/8/layout/hierarchy6"/>
    <dgm:cxn modelId="{B147A840-FE1D-470C-AF47-0FFB4487F939}" type="presParOf" srcId="{5571BC61-109D-4AFC-AA06-20218AEDADF9}" destId="{8EC2FDE0-C108-4368-A468-16FD60DBFD02}" srcOrd="0" destOrd="0" presId="urn:microsoft.com/office/officeart/2005/8/layout/hierarchy6"/>
    <dgm:cxn modelId="{AD304D38-9AE6-4AB3-925C-AC94DF64580E}" type="presParOf" srcId="{8EC2FDE0-C108-4368-A468-16FD60DBFD02}" destId="{C03E8FE5-E204-448E-BD23-E35B569C1633}" srcOrd="0" destOrd="0" presId="urn:microsoft.com/office/officeart/2005/8/layout/hierarchy6"/>
    <dgm:cxn modelId="{7BE32A26-24C7-49C1-B46A-3F46413BF6B6}" type="presParOf" srcId="{8EC2FDE0-C108-4368-A468-16FD60DBFD02}" destId="{E8F0A257-F11D-4A44-BB21-66591D55B38C}" srcOrd="1" destOrd="0" presId="urn:microsoft.com/office/officeart/2005/8/layout/hierarchy6"/>
    <dgm:cxn modelId="{19C73A7C-0BB5-4C9B-B5C7-C0D9016BA20D}" type="presParOf" srcId="{E8F0A257-F11D-4A44-BB21-66591D55B38C}" destId="{051829F0-EDBD-439D-BCEE-B94D417AD345}" srcOrd="0" destOrd="0" presId="urn:microsoft.com/office/officeart/2005/8/layout/hierarchy6"/>
    <dgm:cxn modelId="{7A2CFE53-F2C1-451C-AE48-6558E5A39C9A}" type="presParOf" srcId="{E8F0A257-F11D-4A44-BB21-66591D55B38C}" destId="{58955F49-4DE4-448A-A2ED-141A8BF6A924}" srcOrd="1" destOrd="0" presId="urn:microsoft.com/office/officeart/2005/8/layout/hierarchy6"/>
    <dgm:cxn modelId="{2D5692BE-3D62-442E-949E-AE5A9EF792FC}" type="presParOf" srcId="{58955F49-4DE4-448A-A2ED-141A8BF6A924}" destId="{77B61B76-4DBE-45DF-A822-D9D6E0538531}" srcOrd="0" destOrd="0" presId="urn:microsoft.com/office/officeart/2005/8/layout/hierarchy6"/>
    <dgm:cxn modelId="{9A84F22C-4008-4D47-B21A-831B1A7285F4}" type="presParOf" srcId="{58955F49-4DE4-448A-A2ED-141A8BF6A924}" destId="{91F29611-810B-4C28-B86D-A5985A7C1259}" srcOrd="1" destOrd="0" presId="urn:microsoft.com/office/officeart/2005/8/layout/hierarchy6"/>
    <dgm:cxn modelId="{D8EA96A5-6C15-4EF0-8BA4-DADEB6CBD238}" type="presParOf" srcId="{E8F0A257-F11D-4A44-BB21-66591D55B38C}" destId="{F730C09E-484B-4578-AD08-70B3B5F5DEF2}" srcOrd="2" destOrd="0" presId="urn:microsoft.com/office/officeart/2005/8/layout/hierarchy6"/>
    <dgm:cxn modelId="{5FC068F4-01A0-4FCD-8165-AB3F1169466C}" type="presParOf" srcId="{E8F0A257-F11D-4A44-BB21-66591D55B38C}" destId="{01AFCB6D-65BC-4920-9584-E406E9DBE0A9}" srcOrd="3" destOrd="0" presId="urn:microsoft.com/office/officeart/2005/8/layout/hierarchy6"/>
    <dgm:cxn modelId="{67009636-0D3C-4EC6-922C-55A415FFF782}" type="presParOf" srcId="{01AFCB6D-65BC-4920-9584-E406E9DBE0A9}" destId="{3C29121F-3BE0-47DA-BFCB-A88E8BEA23F0}" srcOrd="0" destOrd="0" presId="urn:microsoft.com/office/officeart/2005/8/layout/hierarchy6"/>
    <dgm:cxn modelId="{8A28864C-939C-43CC-AD28-44B63A5C6E6D}" type="presParOf" srcId="{01AFCB6D-65BC-4920-9584-E406E9DBE0A9}" destId="{B1372E23-6352-4A82-A3BB-86E7BE3A7AE4}" srcOrd="1" destOrd="0" presId="urn:microsoft.com/office/officeart/2005/8/layout/hierarchy6"/>
    <dgm:cxn modelId="{6D7202DE-C095-42BD-98ED-F8A2B7B10043}" type="presParOf" srcId="{1670EEAE-D5D6-4EA0-B0F1-EC6515E365A8}" destId="{9B73F616-7143-4201-B01B-CD0DE03673A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34F4F1-4DE9-4DBE-ABC1-02F2BB0E6D5C}" type="doc">
      <dgm:prSet loTypeId="urn:microsoft.com/office/officeart/2005/8/layout/hierarchy6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A65A1DB-517F-4CED-8066-4DC5A3C40A4C}">
      <dgm:prSet phldrT="[Text]"/>
      <dgm:spPr>
        <a:solidFill>
          <a:srgbClr val="4F81BD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Modern Cryptography</a:t>
          </a:r>
          <a:endParaRPr lang="en-US" dirty="0">
            <a:solidFill>
              <a:schemeClr val="bg1"/>
            </a:solidFill>
          </a:endParaRPr>
        </a:p>
      </dgm:t>
    </dgm:pt>
    <dgm:pt modelId="{FBBF25FC-2A73-48B9-A631-38C31D3C36EA}" type="parTrans" cxnId="{A218FD5B-CD33-42FB-93AD-4DDF891DFD3D}">
      <dgm:prSet/>
      <dgm:spPr/>
      <dgm:t>
        <a:bodyPr/>
        <a:lstStyle/>
        <a:p>
          <a:endParaRPr lang="en-US"/>
        </a:p>
      </dgm:t>
    </dgm:pt>
    <dgm:pt modelId="{4AE78F69-61DB-40DB-B33C-1657F3C20782}" type="sibTrans" cxnId="{A218FD5B-CD33-42FB-93AD-4DDF891DFD3D}">
      <dgm:prSet/>
      <dgm:spPr/>
      <dgm:t>
        <a:bodyPr/>
        <a:lstStyle/>
        <a:p>
          <a:endParaRPr lang="en-US"/>
        </a:p>
      </dgm:t>
    </dgm:pt>
    <dgm:pt modelId="{CD903734-F6F4-4D22-A4D1-EA80E26E19B3}">
      <dgm:prSet phldrT="[Text]"/>
      <dgm:spPr>
        <a:solidFill>
          <a:srgbClr val="C0504D"/>
        </a:solidFill>
      </dgm:spPr>
      <dgm:t>
        <a:bodyPr/>
        <a:lstStyle/>
        <a:p>
          <a:r>
            <a:rPr lang="en-US" dirty="0" smtClean="0"/>
            <a:t>Symmetric</a:t>
          </a:r>
          <a:endParaRPr lang="en-US" dirty="0"/>
        </a:p>
      </dgm:t>
    </dgm:pt>
    <dgm:pt modelId="{4A0B2C28-9582-40FB-A132-EEC3FCFA5A7B}" type="parTrans" cxnId="{D767AC34-862C-4D96-B9C0-9FEB2FBF1476}">
      <dgm:prSet/>
      <dgm:spPr/>
      <dgm:t>
        <a:bodyPr/>
        <a:lstStyle/>
        <a:p>
          <a:endParaRPr lang="en-US"/>
        </a:p>
      </dgm:t>
    </dgm:pt>
    <dgm:pt modelId="{5E5F63AE-C9E3-4133-9781-C16299279FBB}" type="sibTrans" cxnId="{D767AC34-862C-4D96-B9C0-9FEB2FBF1476}">
      <dgm:prSet/>
      <dgm:spPr/>
      <dgm:t>
        <a:bodyPr/>
        <a:lstStyle/>
        <a:p>
          <a:endParaRPr lang="en-US"/>
        </a:p>
      </dgm:t>
    </dgm:pt>
    <dgm:pt modelId="{AB9D26AC-95EE-4B9D-9F36-46A567A77549}">
      <dgm:prSet/>
      <dgm:spPr>
        <a:solidFill>
          <a:srgbClr val="C0504D"/>
        </a:solidFill>
      </dgm:spPr>
      <dgm:t>
        <a:bodyPr/>
        <a:lstStyle/>
        <a:p>
          <a:r>
            <a:rPr lang="en-US" dirty="0" smtClean="0"/>
            <a:t>Asymmetric</a:t>
          </a:r>
          <a:endParaRPr lang="en-US" dirty="0"/>
        </a:p>
      </dgm:t>
    </dgm:pt>
    <dgm:pt modelId="{F947C33A-9DDF-43D1-A374-7E22FA043CED}" type="parTrans" cxnId="{15AEDEEB-15DC-4FAB-A8CB-BF8C030BCF95}">
      <dgm:prSet/>
      <dgm:spPr/>
      <dgm:t>
        <a:bodyPr/>
        <a:lstStyle/>
        <a:p>
          <a:endParaRPr lang="en-US"/>
        </a:p>
      </dgm:t>
    </dgm:pt>
    <dgm:pt modelId="{8D5A93F7-AE9E-47C3-B7B3-30F402C747EC}" type="sibTrans" cxnId="{15AEDEEB-15DC-4FAB-A8CB-BF8C030BCF95}">
      <dgm:prSet/>
      <dgm:spPr/>
      <dgm:t>
        <a:bodyPr/>
        <a:lstStyle/>
        <a:p>
          <a:endParaRPr lang="en-US"/>
        </a:p>
      </dgm:t>
    </dgm:pt>
    <dgm:pt modelId="{0A4C5DDA-AB78-4EDD-8C57-FAAEE87447FF}">
      <dgm:prSet/>
      <dgm:spPr>
        <a:solidFill>
          <a:srgbClr val="FFC0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Stream Cipher</a:t>
          </a:r>
          <a:endParaRPr lang="en-US" dirty="0">
            <a:solidFill>
              <a:schemeClr val="tx1"/>
            </a:solidFill>
          </a:endParaRPr>
        </a:p>
      </dgm:t>
    </dgm:pt>
    <dgm:pt modelId="{57463041-29ED-46BA-A7B3-7BED62C6DB63}" type="parTrans" cxnId="{AFF2EEDC-D9DC-4F1D-AB5C-3C52EBA9C0E9}">
      <dgm:prSet/>
      <dgm:spPr/>
      <dgm:t>
        <a:bodyPr/>
        <a:lstStyle/>
        <a:p>
          <a:endParaRPr lang="en-US"/>
        </a:p>
      </dgm:t>
    </dgm:pt>
    <dgm:pt modelId="{2DD8CBCC-A344-4FCC-BE09-1CB04A845383}" type="sibTrans" cxnId="{AFF2EEDC-D9DC-4F1D-AB5C-3C52EBA9C0E9}">
      <dgm:prSet/>
      <dgm:spPr/>
      <dgm:t>
        <a:bodyPr/>
        <a:lstStyle/>
        <a:p>
          <a:endParaRPr lang="en-US"/>
        </a:p>
      </dgm:t>
    </dgm:pt>
    <dgm:pt modelId="{B4DA6095-A6EB-4224-BE44-2336B676D58D}">
      <dgm:prSet/>
      <dgm:spPr>
        <a:solidFill>
          <a:srgbClr val="FFC0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Block Cipher</a:t>
          </a:r>
          <a:endParaRPr lang="en-US" dirty="0">
            <a:solidFill>
              <a:schemeClr val="tx1"/>
            </a:solidFill>
          </a:endParaRPr>
        </a:p>
      </dgm:t>
    </dgm:pt>
    <dgm:pt modelId="{5B39D8FF-5884-4CAF-A293-044B1C9037C3}" type="parTrans" cxnId="{F0CDD113-9030-4B49-B9BB-C9426B50A9C9}">
      <dgm:prSet/>
      <dgm:spPr/>
      <dgm:t>
        <a:bodyPr/>
        <a:lstStyle/>
        <a:p>
          <a:endParaRPr lang="en-US"/>
        </a:p>
      </dgm:t>
    </dgm:pt>
    <dgm:pt modelId="{9EA461F8-5720-4350-B945-05CAE514E588}" type="sibTrans" cxnId="{F0CDD113-9030-4B49-B9BB-C9426B50A9C9}">
      <dgm:prSet/>
      <dgm:spPr/>
      <dgm:t>
        <a:bodyPr/>
        <a:lstStyle/>
        <a:p>
          <a:endParaRPr lang="en-US"/>
        </a:p>
      </dgm:t>
    </dgm:pt>
    <dgm:pt modelId="{1670EEAE-D5D6-4EA0-B0F1-EC6515E365A8}" type="pres">
      <dgm:prSet presAssocID="{4534F4F1-4DE9-4DBE-ABC1-02F2BB0E6D5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5EA67D-283F-42A6-8721-DFB22FBDC6BB}" type="pres">
      <dgm:prSet presAssocID="{4534F4F1-4DE9-4DBE-ABC1-02F2BB0E6D5C}" presName="hierFlow" presStyleCnt="0"/>
      <dgm:spPr/>
    </dgm:pt>
    <dgm:pt modelId="{5571BC61-109D-4AFC-AA06-20218AEDADF9}" type="pres">
      <dgm:prSet presAssocID="{4534F4F1-4DE9-4DBE-ABC1-02F2BB0E6D5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EC2FDE0-C108-4368-A468-16FD60DBFD02}" type="pres">
      <dgm:prSet presAssocID="{CA65A1DB-517F-4CED-8066-4DC5A3C40A4C}" presName="Name14" presStyleCnt="0"/>
      <dgm:spPr/>
    </dgm:pt>
    <dgm:pt modelId="{C03E8FE5-E204-448E-BD23-E35B569C1633}" type="pres">
      <dgm:prSet presAssocID="{CA65A1DB-517F-4CED-8066-4DC5A3C40A4C}" presName="level1Shape" presStyleLbl="node0" presStyleIdx="0" presStyleCnt="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8F0A257-F11D-4A44-BB21-66591D55B38C}" type="pres">
      <dgm:prSet presAssocID="{CA65A1DB-517F-4CED-8066-4DC5A3C40A4C}" presName="hierChild2" presStyleCnt="0"/>
      <dgm:spPr/>
    </dgm:pt>
    <dgm:pt modelId="{051829F0-EDBD-439D-BCEE-B94D417AD345}" type="pres">
      <dgm:prSet presAssocID="{4A0B2C28-9582-40FB-A132-EEC3FCFA5A7B}" presName="Name19" presStyleLbl="parChTrans1D2" presStyleIdx="0" presStyleCnt="2"/>
      <dgm:spPr/>
      <dgm:t>
        <a:bodyPr/>
        <a:lstStyle/>
        <a:p>
          <a:endParaRPr lang="en-US"/>
        </a:p>
      </dgm:t>
    </dgm:pt>
    <dgm:pt modelId="{58955F49-4DE4-448A-A2ED-141A8BF6A924}" type="pres">
      <dgm:prSet presAssocID="{CD903734-F6F4-4D22-A4D1-EA80E26E19B3}" presName="Name21" presStyleCnt="0"/>
      <dgm:spPr/>
    </dgm:pt>
    <dgm:pt modelId="{77B61B76-4DBE-45DF-A822-D9D6E0538531}" type="pres">
      <dgm:prSet presAssocID="{CD903734-F6F4-4D22-A4D1-EA80E26E19B3}" presName="level2Shape" presStyleLbl="node2" presStyleIdx="0" presStyleCnt="2" custScaleX="77701" custScaleY="61032"/>
      <dgm:spPr/>
      <dgm:t>
        <a:bodyPr/>
        <a:lstStyle/>
        <a:p>
          <a:endParaRPr lang="en-US"/>
        </a:p>
      </dgm:t>
    </dgm:pt>
    <dgm:pt modelId="{91F29611-810B-4C28-B86D-A5985A7C1259}" type="pres">
      <dgm:prSet presAssocID="{CD903734-F6F4-4D22-A4D1-EA80E26E19B3}" presName="hierChild3" presStyleCnt="0"/>
      <dgm:spPr/>
    </dgm:pt>
    <dgm:pt modelId="{29A50BA9-F8AA-4E15-A45A-E341F6DC33C2}" type="pres">
      <dgm:prSet presAssocID="{57463041-29ED-46BA-A7B3-7BED62C6DB63}" presName="Name19" presStyleLbl="parChTrans1D3" presStyleIdx="0" presStyleCnt="2"/>
      <dgm:spPr/>
      <dgm:t>
        <a:bodyPr/>
        <a:lstStyle/>
        <a:p>
          <a:endParaRPr lang="en-US"/>
        </a:p>
      </dgm:t>
    </dgm:pt>
    <dgm:pt modelId="{A19EE840-0E08-47CE-B149-07907BE1BF41}" type="pres">
      <dgm:prSet presAssocID="{0A4C5DDA-AB78-4EDD-8C57-FAAEE87447FF}" presName="Name21" presStyleCnt="0"/>
      <dgm:spPr/>
    </dgm:pt>
    <dgm:pt modelId="{D6AB2C2E-2CC7-45A6-8B25-5704D82ED0BF}" type="pres">
      <dgm:prSet presAssocID="{0A4C5DDA-AB78-4EDD-8C57-FAAEE87447FF}" presName="level2Shape" presStyleLbl="node3" presStyleIdx="0" presStyleCnt="2" custScaleX="84067" custScaleY="48970"/>
      <dgm:spPr/>
      <dgm:t>
        <a:bodyPr/>
        <a:lstStyle/>
        <a:p>
          <a:endParaRPr lang="en-US"/>
        </a:p>
      </dgm:t>
    </dgm:pt>
    <dgm:pt modelId="{DB867D14-27FC-4788-A1C2-3981B9C8F919}" type="pres">
      <dgm:prSet presAssocID="{0A4C5DDA-AB78-4EDD-8C57-FAAEE87447FF}" presName="hierChild3" presStyleCnt="0"/>
      <dgm:spPr/>
    </dgm:pt>
    <dgm:pt modelId="{2CD44E54-9A36-4002-B9FD-65839909FF41}" type="pres">
      <dgm:prSet presAssocID="{5B39D8FF-5884-4CAF-A293-044B1C9037C3}" presName="Name19" presStyleLbl="parChTrans1D3" presStyleIdx="1" presStyleCnt="2"/>
      <dgm:spPr/>
      <dgm:t>
        <a:bodyPr/>
        <a:lstStyle/>
        <a:p>
          <a:endParaRPr lang="en-US"/>
        </a:p>
      </dgm:t>
    </dgm:pt>
    <dgm:pt modelId="{43BFF906-4A49-4BA6-BF80-733E05868BD7}" type="pres">
      <dgm:prSet presAssocID="{B4DA6095-A6EB-4224-BE44-2336B676D58D}" presName="Name21" presStyleCnt="0"/>
      <dgm:spPr/>
    </dgm:pt>
    <dgm:pt modelId="{871B3705-ADEF-400C-A097-2847E3DB1202}" type="pres">
      <dgm:prSet presAssocID="{B4DA6095-A6EB-4224-BE44-2336B676D58D}" presName="level2Shape" presStyleLbl="node3" presStyleIdx="1" presStyleCnt="2" custScaleX="84197" custScaleY="48930"/>
      <dgm:spPr/>
      <dgm:t>
        <a:bodyPr/>
        <a:lstStyle/>
        <a:p>
          <a:endParaRPr lang="en-US"/>
        </a:p>
      </dgm:t>
    </dgm:pt>
    <dgm:pt modelId="{6E10383E-CBAA-4642-9E85-DDE9FED5440E}" type="pres">
      <dgm:prSet presAssocID="{B4DA6095-A6EB-4224-BE44-2336B676D58D}" presName="hierChild3" presStyleCnt="0"/>
      <dgm:spPr/>
    </dgm:pt>
    <dgm:pt modelId="{F730C09E-484B-4578-AD08-70B3B5F5DEF2}" type="pres">
      <dgm:prSet presAssocID="{F947C33A-9DDF-43D1-A374-7E22FA043CED}" presName="Name19" presStyleLbl="parChTrans1D2" presStyleIdx="1" presStyleCnt="2"/>
      <dgm:spPr/>
      <dgm:t>
        <a:bodyPr/>
        <a:lstStyle/>
        <a:p>
          <a:endParaRPr lang="en-US"/>
        </a:p>
      </dgm:t>
    </dgm:pt>
    <dgm:pt modelId="{01AFCB6D-65BC-4920-9584-E406E9DBE0A9}" type="pres">
      <dgm:prSet presAssocID="{AB9D26AC-95EE-4B9D-9F36-46A567A77549}" presName="Name21" presStyleCnt="0"/>
      <dgm:spPr/>
    </dgm:pt>
    <dgm:pt modelId="{3C29121F-3BE0-47DA-BFCB-A88E8BEA23F0}" type="pres">
      <dgm:prSet presAssocID="{AB9D26AC-95EE-4B9D-9F36-46A567A77549}" presName="level2Shape" presStyleLbl="node2" presStyleIdx="1" presStyleCnt="2" custScaleX="80336" custScaleY="61248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1372E23-6352-4A82-A3BB-86E7BE3A7AE4}" type="pres">
      <dgm:prSet presAssocID="{AB9D26AC-95EE-4B9D-9F36-46A567A77549}" presName="hierChild3" presStyleCnt="0"/>
      <dgm:spPr/>
    </dgm:pt>
    <dgm:pt modelId="{9B73F616-7143-4201-B01B-CD0DE03673A1}" type="pres">
      <dgm:prSet presAssocID="{4534F4F1-4DE9-4DBE-ABC1-02F2BB0E6D5C}" presName="bgShapesFlow" presStyleCnt="0"/>
      <dgm:spPr/>
    </dgm:pt>
  </dgm:ptLst>
  <dgm:cxnLst>
    <dgm:cxn modelId="{F0CDD113-9030-4B49-B9BB-C9426B50A9C9}" srcId="{CD903734-F6F4-4D22-A4D1-EA80E26E19B3}" destId="{B4DA6095-A6EB-4224-BE44-2336B676D58D}" srcOrd="1" destOrd="0" parTransId="{5B39D8FF-5884-4CAF-A293-044B1C9037C3}" sibTransId="{9EA461F8-5720-4350-B945-05CAE514E588}"/>
    <dgm:cxn modelId="{A218FD5B-CD33-42FB-93AD-4DDF891DFD3D}" srcId="{4534F4F1-4DE9-4DBE-ABC1-02F2BB0E6D5C}" destId="{CA65A1DB-517F-4CED-8066-4DC5A3C40A4C}" srcOrd="0" destOrd="0" parTransId="{FBBF25FC-2A73-48B9-A631-38C31D3C36EA}" sibTransId="{4AE78F69-61DB-40DB-B33C-1657F3C20782}"/>
    <dgm:cxn modelId="{8FAE0B10-F03F-42A0-B1CC-87138C358528}" type="presOf" srcId="{F947C33A-9DDF-43D1-A374-7E22FA043CED}" destId="{F730C09E-484B-4578-AD08-70B3B5F5DEF2}" srcOrd="0" destOrd="0" presId="urn:microsoft.com/office/officeart/2005/8/layout/hierarchy6"/>
    <dgm:cxn modelId="{AFF2EEDC-D9DC-4F1D-AB5C-3C52EBA9C0E9}" srcId="{CD903734-F6F4-4D22-A4D1-EA80E26E19B3}" destId="{0A4C5DDA-AB78-4EDD-8C57-FAAEE87447FF}" srcOrd="0" destOrd="0" parTransId="{57463041-29ED-46BA-A7B3-7BED62C6DB63}" sibTransId="{2DD8CBCC-A344-4FCC-BE09-1CB04A845383}"/>
    <dgm:cxn modelId="{65DDA24F-48AB-4994-ABD5-53B56D070242}" type="presOf" srcId="{4534F4F1-4DE9-4DBE-ABC1-02F2BB0E6D5C}" destId="{1670EEAE-D5D6-4EA0-B0F1-EC6515E365A8}" srcOrd="0" destOrd="0" presId="urn:microsoft.com/office/officeart/2005/8/layout/hierarchy6"/>
    <dgm:cxn modelId="{2C987683-A25E-4128-8256-A170241DFDF5}" type="presOf" srcId="{CA65A1DB-517F-4CED-8066-4DC5A3C40A4C}" destId="{C03E8FE5-E204-448E-BD23-E35B569C1633}" srcOrd="0" destOrd="0" presId="urn:microsoft.com/office/officeart/2005/8/layout/hierarchy6"/>
    <dgm:cxn modelId="{22943992-74E5-4E09-A369-9F8A0436ABF3}" type="presOf" srcId="{B4DA6095-A6EB-4224-BE44-2336B676D58D}" destId="{871B3705-ADEF-400C-A097-2847E3DB1202}" srcOrd="0" destOrd="0" presId="urn:microsoft.com/office/officeart/2005/8/layout/hierarchy6"/>
    <dgm:cxn modelId="{0221822A-F65B-42EF-A5DE-45AE3C4987FB}" type="presOf" srcId="{57463041-29ED-46BA-A7B3-7BED62C6DB63}" destId="{29A50BA9-F8AA-4E15-A45A-E341F6DC33C2}" srcOrd="0" destOrd="0" presId="urn:microsoft.com/office/officeart/2005/8/layout/hierarchy6"/>
    <dgm:cxn modelId="{4A2471FB-77F7-422E-BCB4-142C64E5F808}" type="presOf" srcId="{4A0B2C28-9582-40FB-A132-EEC3FCFA5A7B}" destId="{051829F0-EDBD-439D-BCEE-B94D417AD345}" srcOrd="0" destOrd="0" presId="urn:microsoft.com/office/officeart/2005/8/layout/hierarchy6"/>
    <dgm:cxn modelId="{48830103-6DD4-4E15-A0BF-A6C12CEE3D75}" type="presOf" srcId="{CD903734-F6F4-4D22-A4D1-EA80E26E19B3}" destId="{77B61B76-4DBE-45DF-A822-D9D6E0538531}" srcOrd="0" destOrd="0" presId="urn:microsoft.com/office/officeart/2005/8/layout/hierarchy6"/>
    <dgm:cxn modelId="{21871F8B-B0C2-44DE-AA3E-53EAF7B270ED}" type="presOf" srcId="{5B39D8FF-5884-4CAF-A293-044B1C9037C3}" destId="{2CD44E54-9A36-4002-B9FD-65839909FF41}" srcOrd="0" destOrd="0" presId="urn:microsoft.com/office/officeart/2005/8/layout/hierarchy6"/>
    <dgm:cxn modelId="{15AEDEEB-15DC-4FAB-A8CB-BF8C030BCF95}" srcId="{CA65A1DB-517F-4CED-8066-4DC5A3C40A4C}" destId="{AB9D26AC-95EE-4B9D-9F36-46A567A77549}" srcOrd="1" destOrd="0" parTransId="{F947C33A-9DDF-43D1-A374-7E22FA043CED}" sibTransId="{8D5A93F7-AE9E-47C3-B7B3-30F402C747EC}"/>
    <dgm:cxn modelId="{624EB7FA-9E03-4E22-94E3-A504B2803AC2}" type="presOf" srcId="{0A4C5DDA-AB78-4EDD-8C57-FAAEE87447FF}" destId="{D6AB2C2E-2CC7-45A6-8B25-5704D82ED0BF}" srcOrd="0" destOrd="0" presId="urn:microsoft.com/office/officeart/2005/8/layout/hierarchy6"/>
    <dgm:cxn modelId="{D767AC34-862C-4D96-B9C0-9FEB2FBF1476}" srcId="{CA65A1DB-517F-4CED-8066-4DC5A3C40A4C}" destId="{CD903734-F6F4-4D22-A4D1-EA80E26E19B3}" srcOrd="0" destOrd="0" parTransId="{4A0B2C28-9582-40FB-A132-EEC3FCFA5A7B}" sibTransId="{5E5F63AE-C9E3-4133-9781-C16299279FBB}"/>
    <dgm:cxn modelId="{4B318544-CF5C-4305-A1ED-40B600DEF25E}" type="presOf" srcId="{AB9D26AC-95EE-4B9D-9F36-46A567A77549}" destId="{3C29121F-3BE0-47DA-BFCB-A88E8BEA23F0}" srcOrd="0" destOrd="0" presId="urn:microsoft.com/office/officeart/2005/8/layout/hierarchy6"/>
    <dgm:cxn modelId="{250D260A-8152-4C4B-8905-BFDA1215849E}" type="presParOf" srcId="{1670EEAE-D5D6-4EA0-B0F1-EC6515E365A8}" destId="{635EA67D-283F-42A6-8721-DFB22FBDC6BB}" srcOrd="0" destOrd="0" presId="urn:microsoft.com/office/officeart/2005/8/layout/hierarchy6"/>
    <dgm:cxn modelId="{F00A9748-C517-4E3D-AD7C-E97991D1A06B}" type="presParOf" srcId="{635EA67D-283F-42A6-8721-DFB22FBDC6BB}" destId="{5571BC61-109D-4AFC-AA06-20218AEDADF9}" srcOrd="0" destOrd="0" presId="urn:microsoft.com/office/officeart/2005/8/layout/hierarchy6"/>
    <dgm:cxn modelId="{09068C1F-AB8E-4653-AA4A-C3790CF38017}" type="presParOf" srcId="{5571BC61-109D-4AFC-AA06-20218AEDADF9}" destId="{8EC2FDE0-C108-4368-A468-16FD60DBFD02}" srcOrd="0" destOrd="0" presId="urn:microsoft.com/office/officeart/2005/8/layout/hierarchy6"/>
    <dgm:cxn modelId="{B05FED30-24AE-4B54-BFC1-FEC3423C89AD}" type="presParOf" srcId="{8EC2FDE0-C108-4368-A468-16FD60DBFD02}" destId="{C03E8FE5-E204-448E-BD23-E35B569C1633}" srcOrd="0" destOrd="0" presId="urn:microsoft.com/office/officeart/2005/8/layout/hierarchy6"/>
    <dgm:cxn modelId="{4F15E6FB-79F8-4E88-AE27-CA0D4643F9F9}" type="presParOf" srcId="{8EC2FDE0-C108-4368-A468-16FD60DBFD02}" destId="{E8F0A257-F11D-4A44-BB21-66591D55B38C}" srcOrd="1" destOrd="0" presId="urn:microsoft.com/office/officeart/2005/8/layout/hierarchy6"/>
    <dgm:cxn modelId="{271CAF32-BBD2-4852-9E55-14327F7BAAC6}" type="presParOf" srcId="{E8F0A257-F11D-4A44-BB21-66591D55B38C}" destId="{051829F0-EDBD-439D-BCEE-B94D417AD345}" srcOrd="0" destOrd="0" presId="urn:microsoft.com/office/officeart/2005/8/layout/hierarchy6"/>
    <dgm:cxn modelId="{5A401C1B-0695-47E4-9129-E1D99AAFB0BF}" type="presParOf" srcId="{E8F0A257-F11D-4A44-BB21-66591D55B38C}" destId="{58955F49-4DE4-448A-A2ED-141A8BF6A924}" srcOrd="1" destOrd="0" presId="urn:microsoft.com/office/officeart/2005/8/layout/hierarchy6"/>
    <dgm:cxn modelId="{1A56A5C5-0209-45ED-8BAF-C5E77AFFCE3F}" type="presParOf" srcId="{58955F49-4DE4-448A-A2ED-141A8BF6A924}" destId="{77B61B76-4DBE-45DF-A822-D9D6E0538531}" srcOrd="0" destOrd="0" presId="urn:microsoft.com/office/officeart/2005/8/layout/hierarchy6"/>
    <dgm:cxn modelId="{D6A4DD76-47C0-4BD9-98D4-0B7D641EA5E2}" type="presParOf" srcId="{58955F49-4DE4-448A-A2ED-141A8BF6A924}" destId="{91F29611-810B-4C28-B86D-A5985A7C1259}" srcOrd="1" destOrd="0" presId="urn:microsoft.com/office/officeart/2005/8/layout/hierarchy6"/>
    <dgm:cxn modelId="{39597FF1-D4BE-469E-A346-9A8E5BBD591F}" type="presParOf" srcId="{91F29611-810B-4C28-B86D-A5985A7C1259}" destId="{29A50BA9-F8AA-4E15-A45A-E341F6DC33C2}" srcOrd="0" destOrd="0" presId="urn:microsoft.com/office/officeart/2005/8/layout/hierarchy6"/>
    <dgm:cxn modelId="{262EF5D3-D4E9-43A1-A79F-67CD82F541F7}" type="presParOf" srcId="{91F29611-810B-4C28-B86D-A5985A7C1259}" destId="{A19EE840-0E08-47CE-B149-07907BE1BF41}" srcOrd="1" destOrd="0" presId="urn:microsoft.com/office/officeart/2005/8/layout/hierarchy6"/>
    <dgm:cxn modelId="{DC8F1B8B-C065-4BD0-A21C-348E875CC5B7}" type="presParOf" srcId="{A19EE840-0E08-47CE-B149-07907BE1BF41}" destId="{D6AB2C2E-2CC7-45A6-8B25-5704D82ED0BF}" srcOrd="0" destOrd="0" presId="urn:microsoft.com/office/officeart/2005/8/layout/hierarchy6"/>
    <dgm:cxn modelId="{7B3FF769-C077-47AD-853C-FA385A0217CB}" type="presParOf" srcId="{A19EE840-0E08-47CE-B149-07907BE1BF41}" destId="{DB867D14-27FC-4788-A1C2-3981B9C8F919}" srcOrd="1" destOrd="0" presId="urn:microsoft.com/office/officeart/2005/8/layout/hierarchy6"/>
    <dgm:cxn modelId="{A8591C9F-5F0C-4F37-AF4E-2A20C63FFDA1}" type="presParOf" srcId="{91F29611-810B-4C28-B86D-A5985A7C1259}" destId="{2CD44E54-9A36-4002-B9FD-65839909FF41}" srcOrd="2" destOrd="0" presId="urn:microsoft.com/office/officeart/2005/8/layout/hierarchy6"/>
    <dgm:cxn modelId="{BCF618B0-6C50-48DC-B7C8-1A59A5249541}" type="presParOf" srcId="{91F29611-810B-4C28-B86D-A5985A7C1259}" destId="{43BFF906-4A49-4BA6-BF80-733E05868BD7}" srcOrd="3" destOrd="0" presId="urn:microsoft.com/office/officeart/2005/8/layout/hierarchy6"/>
    <dgm:cxn modelId="{E04534DD-3AAB-4D1E-B1F7-EA925AE3C636}" type="presParOf" srcId="{43BFF906-4A49-4BA6-BF80-733E05868BD7}" destId="{871B3705-ADEF-400C-A097-2847E3DB1202}" srcOrd="0" destOrd="0" presId="urn:microsoft.com/office/officeart/2005/8/layout/hierarchy6"/>
    <dgm:cxn modelId="{F258AC52-068D-4D76-ADA1-8F62FB0F8673}" type="presParOf" srcId="{43BFF906-4A49-4BA6-BF80-733E05868BD7}" destId="{6E10383E-CBAA-4642-9E85-DDE9FED5440E}" srcOrd="1" destOrd="0" presId="urn:microsoft.com/office/officeart/2005/8/layout/hierarchy6"/>
    <dgm:cxn modelId="{35598667-2EF1-4B3E-AC25-54AD3C0EC1C0}" type="presParOf" srcId="{E8F0A257-F11D-4A44-BB21-66591D55B38C}" destId="{F730C09E-484B-4578-AD08-70B3B5F5DEF2}" srcOrd="2" destOrd="0" presId="urn:microsoft.com/office/officeart/2005/8/layout/hierarchy6"/>
    <dgm:cxn modelId="{E69E4A49-0751-428A-8173-B3A37AE5E648}" type="presParOf" srcId="{E8F0A257-F11D-4A44-BB21-66591D55B38C}" destId="{01AFCB6D-65BC-4920-9584-E406E9DBE0A9}" srcOrd="3" destOrd="0" presId="urn:microsoft.com/office/officeart/2005/8/layout/hierarchy6"/>
    <dgm:cxn modelId="{BD9940BF-DBA2-4216-BB5E-D45435C1CBED}" type="presParOf" srcId="{01AFCB6D-65BC-4920-9584-E406E9DBE0A9}" destId="{3C29121F-3BE0-47DA-BFCB-A88E8BEA23F0}" srcOrd="0" destOrd="0" presId="urn:microsoft.com/office/officeart/2005/8/layout/hierarchy6"/>
    <dgm:cxn modelId="{413FEA09-2942-4088-AA9E-E532D6E5456F}" type="presParOf" srcId="{01AFCB6D-65BC-4920-9584-E406E9DBE0A9}" destId="{B1372E23-6352-4A82-A3BB-86E7BE3A7AE4}" srcOrd="1" destOrd="0" presId="urn:microsoft.com/office/officeart/2005/8/layout/hierarchy6"/>
    <dgm:cxn modelId="{1FB63978-3B70-417A-B876-403D0B729CDF}" type="presParOf" srcId="{1670EEAE-D5D6-4EA0-B0F1-EC6515E365A8}" destId="{9B73F616-7143-4201-B01B-CD0DE03673A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E8FE5-E204-448E-BD23-E35B569C1633}">
      <dsp:nvSpPr>
        <dsp:cNvPr id="0" name=""/>
        <dsp:cNvSpPr/>
      </dsp:nvSpPr>
      <dsp:spPr>
        <a:xfrm>
          <a:off x="2532915" y="230000"/>
          <a:ext cx="3575128" cy="2383419"/>
        </a:xfrm>
        <a:prstGeom prst="round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bg1"/>
              </a:solidFill>
            </a:rPr>
            <a:t>Modern Cryptography</a:t>
          </a:r>
          <a:endParaRPr lang="en-US" sz="3900" kern="1200" dirty="0">
            <a:solidFill>
              <a:schemeClr val="bg1"/>
            </a:solidFill>
          </a:endParaRPr>
        </a:p>
      </dsp:txBody>
      <dsp:txXfrm>
        <a:off x="2649264" y="346349"/>
        <a:ext cx="3342430" cy="2150721"/>
      </dsp:txXfrm>
    </dsp:sp>
    <dsp:sp modelId="{051829F0-EDBD-439D-BCEE-B94D417AD345}">
      <dsp:nvSpPr>
        <dsp:cNvPr id="0" name=""/>
        <dsp:cNvSpPr/>
      </dsp:nvSpPr>
      <dsp:spPr>
        <a:xfrm>
          <a:off x="2348153" y="2613419"/>
          <a:ext cx="1972326" cy="953367"/>
        </a:xfrm>
        <a:custGeom>
          <a:avLst/>
          <a:gdLst/>
          <a:ahLst/>
          <a:cxnLst/>
          <a:rect l="0" t="0" r="0" b="0"/>
          <a:pathLst>
            <a:path>
              <a:moveTo>
                <a:pt x="1972326" y="0"/>
              </a:moveTo>
              <a:lnTo>
                <a:pt x="1972326" y="476683"/>
              </a:lnTo>
              <a:lnTo>
                <a:pt x="0" y="476683"/>
              </a:lnTo>
              <a:lnTo>
                <a:pt x="0" y="95336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61B76-4DBE-45DF-A822-D9D6E0538531}">
      <dsp:nvSpPr>
        <dsp:cNvPr id="0" name=""/>
        <dsp:cNvSpPr/>
      </dsp:nvSpPr>
      <dsp:spPr>
        <a:xfrm>
          <a:off x="959197" y="3566787"/>
          <a:ext cx="2777910" cy="1454648"/>
        </a:xfrm>
        <a:prstGeom prst="roundRect">
          <a:avLst>
            <a:gd name="adj" fmla="val 10000"/>
          </a:avLst>
        </a:prstGeom>
        <a:solidFill>
          <a:srgbClr val="C0504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Symmetric</a:t>
          </a:r>
          <a:endParaRPr lang="en-US" sz="3900" kern="1200" dirty="0"/>
        </a:p>
      </dsp:txBody>
      <dsp:txXfrm>
        <a:off x="1001802" y="3609392"/>
        <a:ext cx="2692700" cy="1369438"/>
      </dsp:txXfrm>
    </dsp:sp>
    <dsp:sp modelId="{F730C09E-484B-4578-AD08-70B3B5F5DEF2}">
      <dsp:nvSpPr>
        <dsp:cNvPr id="0" name=""/>
        <dsp:cNvSpPr/>
      </dsp:nvSpPr>
      <dsp:spPr>
        <a:xfrm>
          <a:off x="4320479" y="2613419"/>
          <a:ext cx="1925224" cy="953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6683"/>
              </a:lnTo>
              <a:lnTo>
                <a:pt x="1925224" y="476683"/>
              </a:lnTo>
              <a:lnTo>
                <a:pt x="1925224" y="95336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9121F-3BE0-47DA-BFCB-A88E8BEA23F0}">
      <dsp:nvSpPr>
        <dsp:cNvPr id="0" name=""/>
        <dsp:cNvSpPr/>
      </dsp:nvSpPr>
      <dsp:spPr>
        <a:xfrm>
          <a:off x="4809646" y="3566787"/>
          <a:ext cx="2872115" cy="1459796"/>
        </a:xfrm>
        <a:prstGeom prst="roundRect">
          <a:avLst/>
        </a:prstGeom>
        <a:solidFill>
          <a:srgbClr val="C0504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Asymmetric</a:t>
          </a:r>
          <a:endParaRPr lang="en-US" sz="3900" kern="1200" dirty="0"/>
        </a:p>
      </dsp:txBody>
      <dsp:txXfrm>
        <a:off x="4880907" y="3638048"/>
        <a:ext cx="2729593" cy="13172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E8FE5-E204-448E-BD23-E35B569C1633}">
      <dsp:nvSpPr>
        <dsp:cNvPr id="0" name=""/>
        <dsp:cNvSpPr/>
      </dsp:nvSpPr>
      <dsp:spPr>
        <a:xfrm>
          <a:off x="3819337" y="188919"/>
          <a:ext cx="2523471" cy="1682314"/>
        </a:xfrm>
        <a:prstGeom prst="roundRect">
          <a:avLst/>
        </a:prstGeom>
        <a:solidFill>
          <a:srgbClr val="4F81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Modern Cryptography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901461" y="271043"/>
        <a:ext cx="2359223" cy="1518066"/>
      </dsp:txXfrm>
    </dsp:sp>
    <dsp:sp modelId="{051829F0-EDBD-439D-BCEE-B94D417AD345}">
      <dsp:nvSpPr>
        <dsp:cNvPr id="0" name=""/>
        <dsp:cNvSpPr/>
      </dsp:nvSpPr>
      <dsp:spPr>
        <a:xfrm>
          <a:off x="3688924" y="1871233"/>
          <a:ext cx="1392148" cy="672925"/>
        </a:xfrm>
        <a:custGeom>
          <a:avLst/>
          <a:gdLst/>
          <a:ahLst/>
          <a:cxnLst/>
          <a:rect l="0" t="0" r="0" b="0"/>
          <a:pathLst>
            <a:path>
              <a:moveTo>
                <a:pt x="1392148" y="0"/>
              </a:moveTo>
              <a:lnTo>
                <a:pt x="1392148" y="336462"/>
              </a:lnTo>
              <a:lnTo>
                <a:pt x="0" y="336462"/>
              </a:lnTo>
              <a:lnTo>
                <a:pt x="0" y="67292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61B76-4DBE-45DF-A822-D9D6E0538531}">
      <dsp:nvSpPr>
        <dsp:cNvPr id="0" name=""/>
        <dsp:cNvSpPr/>
      </dsp:nvSpPr>
      <dsp:spPr>
        <a:xfrm>
          <a:off x="2708542" y="2544159"/>
          <a:ext cx="1960762" cy="1026750"/>
        </a:xfrm>
        <a:prstGeom prst="roundRect">
          <a:avLst>
            <a:gd name="adj" fmla="val 10000"/>
          </a:avLst>
        </a:prstGeom>
        <a:solidFill>
          <a:srgbClr val="C0504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Symmetric</a:t>
          </a:r>
          <a:endParaRPr lang="en-US" sz="2500" kern="1200" dirty="0"/>
        </a:p>
      </dsp:txBody>
      <dsp:txXfrm>
        <a:off x="2738614" y="2574231"/>
        <a:ext cx="1900618" cy="966606"/>
      </dsp:txXfrm>
    </dsp:sp>
    <dsp:sp modelId="{29A50BA9-F8AA-4E15-A45A-E341F6DC33C2}">
      <dsp:nvSpPr>
        <dsp:cNvPr id="0" name=""/>
        <dsp:cNvSpPr/>
      </dsp:nvSpPr>
      <dsp:spPr>
        <a:xfrm>
          <a:off x="2248059" y="3570909"/>
          <a:ext cx="1440864" cy="672925"/>
        </a:xfrm>
        <a:custGeom>
          <a:avLst/>
          <a:gdLst/>
          <a:ahLst/>
          <a:cxnLst/>
          <a:rect l="0" t="0" r="0" b="0"/>
          <a:pathLst>
            <a:path>
              <a:moveTo>
                <a:pt x="1440864" y="0"/>
              </a:moveTo>
              <a:lnTo>
                <a:pt x="1440864" y="336462"/>
              </a:lnTo>
              <a:lnTo>
                <a:pt x="0" y="336462"/>
              </a:lnTo>
              <a:lnTo>
                <a:pt x="0" y="67292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AB2C2E-2CC7-45A6-8B25-5704D82ED0BF}">
      <dsp:nvSpPr>
        <dsp:cNvPr id="0" name=""/>
        <dsp:cNvSpPr/>
      </dsp:nvSpPr>
      <dsp:spPr>
        <a:xfrm>
          <a:off x="1187356" y="4243835"/>
          <a:ext cx="2121407" cy="82382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Stream Cipher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1211485" y="4267964"/>
        <a:ext cx="2073149" cy="775571"/>
      </dsp:txXfrm>
    </dsp:sp>
    <dsp:sp modelId="{2CD44E54-9A36-4002-B9FD-65839909FF41}">
      <dsp:nvSpPr>
        <dsp:cNvPr id="0" name=""/>
        <dsp:cNvSpPr/>
      </dsp:nvSpPr>
      <dsp:spPr>
        <a:xfrm>
          <a:off x="3688924" y="3570909"/>
          <a:ext cx="1439224" cy="672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462"/>
              </a:lnTo>
              <a:lnTo>
                <a:pt x="1439224" y="336462"/>
              </a:lnTo>
              <a:lnTo>
                <a:pt x="1439224" y="67292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B3705-ADEF-400C-A097-2847E3DB1202}">
      <dsp:nvSpPr>
        <dsp:cNvPr id="0" name=""/>
        <dsp:cNvSpPr/>
      </dsp:nvSpPr>
      <dsp:spPr>
        <a:xfrm>
          <a:off x="4065804" y="4243835"/>
          <a:ext cx="2124687" cy="82315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Block Cipher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4089913" y="4267944"/>
        <a:ext cx="2076469" cy="774938"/>
      </dsp:txXfrm>
    </dsp:sp>
    <dsp:sp modelId="{F730C09E-484B-4578-AD08-70B3B5F5DEF2}">
      <dsp:nvSpPr>
        <dsp:cNvPr id="0" name=""/>
        <dsp:cNvSpPr/>
      </dsp:nvSpPr>
      <dsp:spPr>
        <a:xfrm>
          <a:off x="5081073" y="1871233"/>
          <a:ext cx="1358902" cy="672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462"/>
              </a:lnTo>
              <a:lnTo>
                <a:pt x="1358902" y="336462"/>
              </a:lnTo>
              <a:lnTo>
                <a:pt x="1358902" y="67292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9121F-3BE0-47DA-BFCB-A88E8BEA23F0}">
      <dsp:nvSpPr>
        <dsp:cNvPr id="0" name=""/>
        <dsp:cNvSpPr/>
      </dsp:nvSpPr>
      <dsp:spPr>
        <a:xfrm>
          <a:off x="5426347" y="2544159"/>
          <a:ext cx="2027256" cy="1030384"/>
        </a:xfrm>
        <a:prstGeom prst="roundRect">
          <a:avLst/>
        </a:prstGeom>
        <a:solidFill>
          <a:srgbClr val="C0504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Asymmetric</a:t>
          </a:r>
          <a:endParaRPr lang="en-US" sz="2500" kern="1200" dirty="0"/>
        </a:p>
      </dsp:txBody>
      <dsp:txXfrm>
        <a:off x="5476646" y="2594458"/>
        <a:ext cx="1926658" cy="929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BBC0C-374B-4969-9382-5F815CEFED0D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292A7-E55E-4370-94AF-0C45AC588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annica.com/EBchecked/topic/477530/probability-theory/32766/The-birthday-problem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annica.com/EBchecked/topic/477530/probability-theory/32766/The-birthday-problem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292A7-E55E-4370-94AF-0C45AC58859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7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Arial" charset="0"/>
                <a:cs typeface="Arial" charset="0"/>
              </a:rPr>
              <a:t>The figure depicts the synchronous stream cipher if the dotted line is omitted. </a:t>
            </a:r>
          </a:p>
          <a:p>
            <a:r>
              <a:rPr lang="en-US" sz="1200" dirty="0" smtClean="0">
                <a:latin typeface="Arial" charset="0"/>
                <a:cs typeface="Arial" charset="0"/>
              </a:rPr>
              <a:t>the same figure depicts the asynchronous stream cipher if dotted line is presented.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292A7-E55E-4370-94AF-0C45AC58859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94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292A7-E55E-4370-94AF-0C45AC58859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25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Arial" charset="0"/>
                <a:cs typeface="Arial" charset="0"/>
              </a:rPr>
              <a:t>That means, the sender and the sender should hold the same secret key which cannot be revealed to anyone</a:t>
            </a:r>
          </a:p>
          <a:p>
            <a:r>
              <a:rPr lang="en-US" sz="1200" dirty="0" smtClean="0">
                <a:latin typeface="Arial" charset="0"/>
                <a:cs typeface="Arial" charset="0"/>
              </a:rPr>
              <a:t>.Also, these secret pair of keys should be exchanged securely and safely.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292A7-E55E-4370-94AF-0C45AC58859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18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AES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based on the authors’ names “Joan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Daemen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and Vincent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Rijmen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”.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On Jan. 2, 1997, the National Institute of Standards and Technology (NIST) published a request for comments for the “Development of a Federal Information Processing Standard for Advanced Encryption Standard”.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Fifteen AES candidate algorithms were announced in August, 1998.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Five finalists were chosen on August 9, 1999: Mars, RC6,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Rijndael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, Serpent and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Twofish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Rijndael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was selected as the Advanced Encryption Standard on Nov, 26, 2001.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Today AES is the encryption standard used around the world, for ex, bank transactions, email accounts accessing ... .etc.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292A7-E55E-4370-94AF-0C45AC58859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42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It is related to a problem in information theory called </a:t>
            </a:r>
            <a:r>
              <a:rPr lang="en-GB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“The Birthday Problem”.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There is an interesting example to understand the term in the link below:</a:t>
            </a:r>
            <a:endParaRPr lang="en-US" sz="1200" dirty="0" smtClean="0"/>
          </a:p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http://www.britannica.com/EBchecked/topic/477530/probability-theory/32766/The-birthday-problem</a:t>
            </a:r>
            <a:endParaRPr lang="en-US" sz="1200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292A7-E55E-4370-94AF-0C45AC58859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90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It is related to a problem in information theory called </a:t>
            </a:r>
            <a:r>
              <a:rPr lang="en-GB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“The Birthday Problem”.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There is an interesting example to understand the term in the link below:</a:t>
            </a:r>
            <a:endParaRPr lang="en-US" sz="1200" dirty="0" smtClean="0"/>
          </a:p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http://www.britannica.com/EBchecked/topic/477530/probability-theory/32766/The-birthday-problem</a:t>
            </a:r>
            <a:endParaRPr lang="en-US" sz="1200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292A7-E55E-4370-94AF-0C45AC58859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73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Security Agency (NSA)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rial" charset="0"/>
                <a:cs typeface="Arial" charset="0"/>
              </a:rPr>
              <a:t>SHA-0 was published in 1993 by NIST. Starting from 1998, security flaws and mathematical weakness were identified: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rial" charset="0"/>
                <a:cs typeface="Arial" charset="0"/>
              </a:rPr>
              <a:t>SHA-0 and SHA-1 had</a:t>
            </a:r>
            <a:r>
              <a:rPr lang="en-US" sz="1200" baseline="0" dirty="0" smtClean="0">
                <a:latin typeface="Arial" charset="0"/>
                <a:cs typeface="Arial" charset="0"/>
              </a:rPr>
              <a:t> same security </a:t>
            </a:r>
            <a:r>
              <a:rPr lang="en-US" sz="1200" baseline="0" dirty="0" err="1" smtClean="0">
                <a:latin typeface="Arial" charset="0"/>
                <a:cs typeface="Arial" charset="0"/>
              </a:rPr>
              <a:t>weakesses</a:t>
            </a:r>
            <a:r>
              <a:rPr lang="en-US" sz="1200" baseline="0" dirty="0" smtClean="0">
                <a:latin typeface="Arial" charset="0"/>
                <a:cs typeface="Arial" charset="0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292A7-E55E-4370-94AF-0C45AC58859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1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Security Agency (NSA)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292A7-E55E-4370-94AF-0C45AC58859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18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Security Agency (NSA)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Keccak algorithm (pronounced "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ket-chak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") is the work of Guido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Bertoni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Joan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Daemen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Michael Peters, and Giles Van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Assche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It was submitted as an SHA-3 candidate in October 2008.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name Keccak comes from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Kecak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Balinese dance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292A7-E55E-4370-94AF-0C45AC58859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58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D2AEE-C2DD-4689-AA19-DA4639883714}" type="datetimeFigureOut">
              <a:rPr lang="en-US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BCB20-526B-44AB-AE41-C23AB807B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EA947-0463-4838-B2AA-EA2899DE19A7}" type="datetimeFigureOut">
              <a:rPr lang="en-US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BF852-794C-4413-99B8-D521BC892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A7FD8-2B21-4167-9C07-895D3519810B}" type="datetimeFigureOut">
              <a:rPr lang="en-US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75247-A16A-48AC-BAB2-E0A86A4CA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3559B-4449-47AD-A34E-E1A8ED22FE8E}" type="datetimeFigureOut">
              <a:rPr lang="en-US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13768-D9AE-4D39-83B1-FE001DA35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0A675-B117-4AFC-8546-8727071A0FE6}" type="datetimeFigureOut">
              <a:rPr lang="en-US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B8DEB-FB7A-467D-954E-97210E9BB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CCFCA-D1B1-4677-82D2-A3B6D7FA6E58}" type="datetimeFigureOut">
              <a:rPr lang="en-US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28DC3-0C70-4DAE-BCD6-6F2C33C35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63893-AD1C-4C55-8766-3BDB46E6CA87}" type="datetimeFigureOut">
              <a:rPr lang="en-US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AE90C-9876-4B71-B8BB-A2FDCC553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D20C5-D7E4-47DD-BDFB-FBE932EA2048}" type="datetimeFigureOut">
              <a:rPr lang="en-US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79C38-83A8-4A05-AF13-ECCCA7ECC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CF5BB-E11A-45AE-9D74-A1D9386EA3E3}" type="datetimeFigureOut">
              <a:rPr lang="en-US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00E56-3CEA-4AB6-817B-8D50E0A43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DBB19-E6DA-452D-9EA0-D3FA0C3BE4C9}" type="datetimeFigureOut">
              <a:rPr lang="en-US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EB7EB-188F-49D9-A7B9-380022480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DE16E-C92F-494A-B05B-5849C580C1E7}" type="datetimeFigureOut">
              <a:rPr lang="en-US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64597-C32D-454E-8D09-B1B631AEE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2C4CA2-F39C-438B-A699-85143DD76388}" type="datetimeFigureOut">
              <a:rPr lang="en-US"/>
              <a:pPr>
                <a:defRPr/>
              </a:pPr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AD54E7-92A6-4218-A842-5EAC191B4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عنوان 1"/>
          <p:cNvSpPr>
            <a:spLocks noGrp="1"/>
          </p:cNvSpPr>
          <p:nvPr>
            <p:ph type="ctrTitle"/>
          </p:nvPr>
        </p:nvSpPr>
        <p:spPr>
          <a:xfrm>
            <a:off x="2621379" y="5411788"/>
            <a:ext cx="6610350" cy="801687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Chapter 6:</a:t>
            </a:r>
            <a:endParaRPr lang="ar-KW" sz="4000" b="1" dirty="0" smtClean="0">
              <a:latin typeface="Times New Roman" pitchFamily="18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862138" y="6189663"/>
            <a:ext cx="8467725" cy="525462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Modern cryptography algorithms</a:t>
            </a:r>
            <a:endParaRPr lang="en-US" sz="28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725" y="80963"/>
            <a:ext cx="7956550" cy="547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76280" y="1075093"/>
            <a:ext cx="9673941" cy="508004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5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Implementation in the modern cryptography:</a:t>
            </a:r>
          </a:p>
          <a:p>
            <a:pPr marL="347472" indent="-347472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Digital signature</a:t>
            </a:r>
          </a:p>
          <a:p>
            <a:pPr marL="347472" indent="-347472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Password protection</a:t>
            </a:r>
          </a:p>
          <a:p>
            <a:pPr marL="347472" indent="-347472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One-time password</a:t>
            </a:r>
          </a:p>
          <a:p>
            <a:pPr marL="347472" indent="-347472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Message authentication code</a:t>
            </a:r>
          </a:p>
          <a:p>
            <a:pPr marL="347472" indent="-347472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Digital time stamp</a:t>
            </a:r>
          </a:p>
          <a:p>
            <a:pPr marL="347472" indent="-347472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Public key encryption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versatility earned them the nickname “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Swiss army knife of cryptography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”.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0243" name="Rectangle 10"/>
          <p:cNvSpPr>
            <a:spLocks noChangeArrowheads="1"/>
          </p:cNvSpPr>
          <p:nvPr/>
        </p:nvSpPr>
        <p:spPr bwMode="auto">
          <a:xfrm>
            <a:off x="1069706" y="295275"/>
            <a:ext cx="415740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6.3 HASH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FUNCTIONS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Image result for Swiss army kni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6957" y="1405718"/>
            <a:ext cx="3416481" cy="3270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76280" y="1075093"/>
            <a:ext cx="9673941" cy="5080047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5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Properties of hash function :</a:t>
            </a:r>
          </a:p>
          <a:p>
            <a:pPr marL="28575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Let 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be a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message</a:t>
            </a:r>
          </a:p>
          <a:p>
            <a:pPr marL="28575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be the hash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function</a:t>
            </a:r>
          </a:p>
          <a:p>
            <a:pPr marL="285750" indent="0" eaLnBrk="1" fontAlgn="auto" hangingPunct="1">
              <a:spcAft>
                <a:spcPts val="2000"/>
              </a:spcAft>
              <a:buNone/>
              <a:defRPr/>
            </a:pPr>
            <a:r>
              <a:rPr lang="en-US" sz="2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h(x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be the value of the hash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function</a:t>
            </a:r>
          </a:p>
          <a:p>
            <a:pPr marL="28575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hash function 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must have the following properties: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914400" indent="-346075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Compression</a:t>
            </a:r>
          </a:p>
          <a:p>
            <a:pPr marL="914400" indent="-346075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Ease of computation</a:t>
            </a:r>
          </a:p>
          <a:p>
            <a:pPr marL="914400" indent="-346075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Pre-image resistance</a:t>
            </a:r>
          </a:p>
          <a:p>
            <a:pPr marL="914400" indent="-346075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Collision</a:t>
            </a:r>
          </a:p>
          <a:p>
            <a:pPr marL="914400" indent="-346075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2nd pre-image resistance</a:t>
            </a:r>
          </a:p>
          <a:p>
            <a:pPr marL="914400" indent="-346075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Collision resistance</a:t>
            </a:r>
          </a:p>
          <a:p>
            <a:pPr marL="347472" indent="-347472" eaLnBrk="1" fontAlgn="auto" hangingPunct="1">
              <a:spcAft>
                <a:spcPts val="0"/>
              </a:spcAft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0243" name="Rectangle 10"/>
          <p:cNvSpPr>
            <a:spLocks noChangeArrowheads="1"/>
          </p:cNvSpPr>
          <p:nvPr/>
        </p:nvSpPr>
        <p:spPr bwMode="auto">
          <a:xfrm>
            <a:off x="1069706" y="295275"/>
            <a:ext cx="415740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6.3 HASH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FUNCTIONS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76280" y="1075093"/>
            <a:ext cx="5070294" cy="508004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5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Property-1 :</a:t>
            </a:r>
          </a:p>
          <a:p>
            <a:pPr marL="28575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Compression: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maps message 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of random bit-length to outputs 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h(x)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of a fixed bit-length </a:t>
            </a:r>
            <a:r>
              <a:rPr lang="en-US" sz="2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7472" indent="-347472" eaLnBrk="1" fontAlgn="auto" hangingPunct="1">
              <a:spcAft>
                <a:spcPts val="0"/>
              </a:spcAft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0243" name="Rectangle 10"/>
          <p:cNvSpPr>
            <a:spLocks noChangeArrowheads="1"/>
          </p:cNvSpPr>
          <p:nvPr/>
        </p:nvSpPr>
        <p:spPr bwMode="auto">
          <a:xfrm>
            <a:off x="1069706" y="295275"/>
            <a:ext cx="415740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6.3 HASH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FUNCTIONS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1948" y="1570926"/>
            <a:ext cx="4081669" cy="444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89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76278" y="1075093"/>
            <a:ext cx="7203896" cy="508004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5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Property-2:</a:t>
            </a:r>
          </a:p>
          <a:p>
            <a:pPr marL="28575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Ease of computation (efficiency</a:t>
            </a: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):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For a given message 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it is easy to compute the value of 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h(x)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from 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 makes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both hardware and software implementations practical.</a:t>
            </a:r>
          </a:p>
        </p:txBody>
      </p:sp>
      <p:sp>
        <p:nvSpPr>
          <p:cNvPr id="10243" name="Rectangle 10"/>
          <p:cNvSpPr>
            <a:spLocks noChangeArrowheads="1"/>
          </p:cNvSpPr>
          <p:nvPr/>
        </p:nvSpPr>
        <p:spPr bwMode="auto">
          <a:xfrm>
            <a:off x="1069706" y="295275"/>
            <a:ext cx="415740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6.3 HASH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FUNCTIONS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 cstate="print"/>
          <a:srcRect b="26970"/>
          <a:stretch/>
        </p:blipFill>
        <p:spPr bwMode="auto">
          <a:xfrm>
            <a:off x="9011478" y="2004977"/>
            <a:ext cx="2153554" cy="303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948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76278" y="1075094"/>
            <a:ext cx="7203896" cy="3006576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5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Property-3:</a:t>
            </a:r>
          </a:p>
          <a:p>
            <a:pPr marL="285750" indent="0" algn="just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Pre-image resistance (one-way hash function):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For a given hash value </a:t>
            </a:r>
            <a:r>
              <a:rPr lang="en-US" sz="2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it should be computationally infeasible (difficult) to find an input </a:t>
            </a:r>
            <a:r>
              <a:rPr lang="en-US" sz="2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such that </a:t>
            </a:r>
            <a:r>
              <a:rPr lang="en-US" sz="2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h(x)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  <p:sp>
        <p:nvSpPr>
          <p:cNvPr id="10243" name="Rectangle 10"/>
          <p:cNvSpPr>
            <a:spLocks noChangeArrowheads="1"/>
          </p:cNvSpPr>
          <p:nvPr/>
        </p:nvSpPr>
        <p:spPr bwMode="auto">
          <a:xfrm>
            <a:off x="1069706" y="295275"/>
            <a:ext cx="415740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6.3 HASH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FUNCTIONS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6277" y="3954768"/>
            <a:ext cx="82033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5663" indent="-28575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Pre-image means the origin of the message before hashing. </a:t>
            </a:r>
          </a:p>
          <a:p>
            <a:pPr marL="855663" indent="-28575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a hash function doesn’t support this property then it can be vulnerable to pre-image attack.</a:t>
            </a:r>
          </a:p>
        </p:txBody>
      </p:sp>
      <p:pic>
        <p:nvPicPr>
          <p:cNvPr id="7" name="Picture 6"/>
          <p:cNvPicPr/>
          <p:nvPr/>
        </p:nvPicPr>
        <p:blipFill rotWithShape="1">
          <a:blip r:embed="rId2" cstate="print"/>
          <a:srcRect b="27219"/>
          <a:stretch/>
        </p:blipFill>
        <p:spPr bwMode="auto">
          <a:xfrm>
            <a:off x="9751338" y="2145847"/>
            <a:ext cx="2014329" cy="2757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803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76278" y="1075094"/>
            <a:ext cx="9682052" cy="2701776"/>
          </a:xfrm>
        </p:spPr>
        <p:txBody>
          <a:bodyPr rtlCol="0">
            <a:normAutofit/>
          </a:bodyPr>
          <a:lstStyle/>
          <a:p>
            <a:pPr marL="285750" indent="0" algn="just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Understanding collision:</a:t>
            </a:r>
          </a:p>
          <a:p>
            <a:pPr marL="285750" indent="0" algn="just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Collision (hash collision):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Sometimes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two or more messages hash/map to the same hash values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0" algn="just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85750" indent="0" algn="just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85750" indent="0" algn="just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85750" indent="0" algn="just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Rectangle 10"/>
          <p:cNvSpPr>
            <a:spLocks noChangeArrowheads="1"/>
          </p:cNvSpPr>
          <p:nvPr/>
        </p:nvSpPr>
        <p:spPr bwMode="auto">
          <a:xfrm>
            <a:off x="1069706" y="295275"/>
            <a:ext cx="415740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6.3 HASH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FUNCTIONS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82"/>
          <a:stretch/>
        </p:blipFill>
        <p:spPr bwMode="auto">
          <a:xfrm>
            <a:off x="7874434" y="2704258"/>
            <a:ext cx="1759896" cy="265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680598" y="4901015"/>
            <a:ext cx="405912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 property! 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43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76278" y="1075094"/>
            <a:ext cx="9682052" cy="3006576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5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Property-4:</a:t>
            </a:r>
          </a:p>
          <a:p>
            <a:pPr marL="285750" indent="0" algn="just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2nd </a:t>
            </a:r>
            <a:r>
              <a:rPr lang="en-US" sz="24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pre-image resistance (weak collision resistance):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For a given message 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i="1" baseline="-25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a hash value 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h(x</a:t>
            </a:r>
            <a:r>
              <a:rPr lang="en-US" sz="2400" b="1" i="1" baseline="-25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it should be infeasible (difficult) to find another message 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i="1" baseline="-25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where 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i="1" baseline="-25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 panose="05050102010706020507" pitchFamily="18" charset="2"/>
              </a:rPr>
              <a:t>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i="1" baseline="-25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such that 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h(x</a:t>
            </a:r>
            <a:r>
              <a:rPr lang="en-US" sz="2400" b="1" i="1" baseline="-25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h(x</a:t>
            </a:r>
            <a:r>
              <a:rPr lang="en-US" sz="2400" b="1" i="1" baseline="-25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/>
          </a:p>
        </p:txBody>
      </p:sp>
      <p:sp>
        <p:nvSpPr>
          <p:cNvPr id="10243" name="Rectangle 10"/>
          <p:cNvSpPr>
            <a:spLocks noChangeArrowheads="1"/>
          </p:cNvSpPr>
          <p:nvPr/>
        </p:nvSpPr>
        <p:spPr bwMode="auto">
          <a:xfrm>
            <a:off x="1069706" y="295275"/>
            <a:ext cx="415740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6.3 HASH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FUNCTIONS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34817" y="3973553"/>
            <a:ext cx="6652592" cy="168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a hash function doesn’t support this property then it can be vulnerable to 2</a:t>
            </a:r>
            <a:r>
              <a:rPr lang="en-GB" sz="24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pre-image attack.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528311" y="3684810"/>
                <a:ext cx="766498" cy="6361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8311" y="3684810"/>
                <a:ext cx="766498" cy="636104"/>
              </a:xfrm>
              <a:prstGeom prst="rect">
                <a:avLst/>
              </a:prstGeom>
              <a:blipFill rotWithShape="0">
                <a:blip r:embed="rId2"/>
                <a:stretch>
                  <a:fillRect l="-3906" r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018644" y="5393636"/>
                <a:ext cx="819506" cy="66262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8644" y="5393636"/>
                <a:ext cx="819506" cy="66262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urved Connector 8"/>
          <p:cNvCxnSpPr>
            <a:stCxn id="4" idx="2"/>
            <a:endCxn id="7" idx="0"/>
          </p:cNvCxnSpPr>
          <p:nvPr/>
        </p:nvCxnSpPr>
        <p:spPr>
          <a:xfrm rot="16200000" flipH="1">
            <a:off x="9633617" y="4598856"/>
            <a:ext cx="1072722" cy="516837"/>
          </a:xfrm>
          <a:prstGeom prst="curvedConnector3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0555352" y="3691438"/>
                <a:ext cx="766498" cy="6361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5352" y="3691438"/>
                <a:ext cx="766498" cy="6361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urved Connector 14"/>
          <p:cNvCxnSpPr>
            <a:stCxn id="14" idx="2"/>
            <a:endCxn id="7" idx="0"/>
          </p:cNvCxnSpPr>
          <p:nvPr/>
        </p:nvCxnSpPr>
        <p:spPr>
          <a:xfrm rot="5400000">
            <a:off x="10150452" y="4605487"/>
            <a:ext cx="1066094" cy="510204"/>
          </a:xfrm>
          <a:prstGeom prst="curvedConnector3">
            <a:avLst/>
          </a:prstGeom>
          <a:ln w="1905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61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76278" y="1075094"/>
            <a:ext cx="9682052" cy="3006576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5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Property-5:</a:t>
            </a:r>
          </a:p>
          <a:p>
            <a:pPr marL="285750" indent="0" algn="just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Collision resistance (strong collision resistance</a:t>
            </a:r>
            <a:r>
              <a:rPr lang="en-US" sz="24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):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It should be infeasible (difficult) to find two different messages 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i="1" baseline="-25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i="1" baseline="-25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such that 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h(x</a:t>
            </a:r>
            <a:r>
              <a:rPr lang="en-US" sz="2400" b="1" i="1" baseline="-25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h(x</a:t>
            </a:r>
            <a:r>
              <a:rPr lang="en-US" sz="2400" b="1" i="1" baseline="-25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  <a:endParaRPr lang="en-US" dirty="0" smtClean="0"/>
          </a:p>
        </p:txBody>
      </p:sp>
      <p:sp>
        <p:nvSpPr>
          <p:cNvPr id="10243" name="Rectangle 10"/>
          <p:cNvSpPr>
            <a:spLocks noChangeArrowheads="1"/>
          </p:cNvSpPr>
          <p:nvPr/>
        </p:nvSpPr>
        <p:spPr bwMode="auto">
          <a:xfrm>
            <a:off x="1069706" y="295275"/>
            <a:ext cx="415740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6.3 HASH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FUNCTIONS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34816" y="3363950"/>
            <a:ext cx="7394713" cy="2564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a hash function doesn’t support this property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then it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can be vulnerable to 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Birthday Paradox.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Birthday 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paradox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is a brute force attack that trying to find collisions by accident.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3" cstate="print"/>
          <a:srcRect b="24295"/>
          <a:stretch/>
        </p:blipFill>
        <p:spPr bwMode="auto">
          <a:xfrm>
            <a:off x="9772179" y="3167268"/>
            <a:ext cx="1439159" cy="2080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281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76278" y="1075094"/>
            <a:ext cx="9682052" cy="634436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5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Weak and strong hash functions:</a:t>
            </a:r>
          </a:p>
        </p:txBody>
      </p:sp>
      <p:sp>
        <p:nvSpPr>
          <p:cNvPr id="10243" name="Rectangle 10"/>
          <p:cNvSpPr>
            <a:spLocks noChangeArrowheads="1"/>
          </p:cNvSpPr>
          <p:nvPr/>
        </p:nvSpPr>
        <p:spPr bwMode="auto">
          <a:xfrm>
            <a:off x="1069706" y="295275"/>
            <a:ext cx="415740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6.3 HASH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FUNCTIONS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lowchart: Extract 7"/>
          <p:cNvSpPr/>
          <p:nvPr/>
        </p:nvSpPr>
        <p:spPr>
          <a:xfrm>
            <a:off x="5045096" y="4731029"/>
            <a:ext cx="2438400" cy="1616765"/>
          </a:xfrm>
          <a:prstGeom prst="flowChartExtract">
            <a:avLst/>
          </a:prstGeom>
          <a:solidFill>
            <a:schemeClr val="tx2"/>
          </a:solidFill>
          <a:ln w="254000" cap="rnd" cmpd="sng">
            <a:solidFill>
              <a:schemeClr val="tx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i="1" dirty="0"/>
              <a:t>h</a:t>
            </a:r>
            <a:r>
              <a:rPr lang="en-US" sz="3200" i="1" dirty="0" smtClean="0"/>
              <a:t>(x)</a:t>
            </a:r>
          </a:p>
          <a:p>
            <a:pPr algn="ctr"/>
            <a:endParaRPr lang="en-US" sz="3200" i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476278" y="3949147"/>
            <a:ext cx="9978887" cy="1166192"/>
          </a:xfrm>
          <a:prstGeom prst="line">
            <a:avLst/>
          </a:prstGeom>
          <a:ln w="127000" cap="rnd" cmpd="sng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 rot="342635">
            <a:off x="8292486" y="4084358"/>
            <a:ext cx="1412265" cy="609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Compression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 rot="342635">
            <a:off x="9775630" y="4230690"/>
            <a:ext cx="1253353" cy="609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rot="342635">
            <a:off x="10260435" y="3600649"/>
            <a:ext cx="1412265" cy="609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Pre-image resistance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rot="342635">
            <a:off x="8689328" y="3444246"/>
            <a:ext cx="1492704" cy="609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Pre-image resistance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rot="342635">
            <a:off x="9557346" y="2854524"/>
            <a:ext cx="1492704" cy="609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Collision resistance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rot="342635">
            <a:off x="1924809" y="3335612"/>
            <a:ext cx="1412265" cy="609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Compression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 rot="342635">
            <a:off x="3407953" y="3481944"/>
            <a:ext cx="1253353" cy="609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 rot="342635">
            <a:off x="3892758" y="2851903"/>
            <a:ext cx="1412265" cy="609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Pre-image resistance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342635">
            <a:off x="2321651" y="2695500"/>
            <a:ext cx="1492704" cy="609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Pre-image resistance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 rot="405767">
            <a:off x="8513737" y="5035517"/>
            <a:ext cx="2505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Strong hash function</a:t>
            </a:r>
            <a:endParaRPr lang="en-US" b="1" dirty="0"/>
          </a:p>
        </p:txBody>
      </p:sp>
      <p:sp>
        <p:nvSpPr>
          <p:cNvPr id="29" name="Rectangle 28"/>
          <p:cNvSpPr/>
          <p:nvPr/>
        </p:nvSpPr>
        <p:spPr>
          <a:xfrm rot="397869">
            <a:off x="1662223" y="4252496"/>
            <a:ext cx="2360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Weak hash function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853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4294967295"/>
          </p:nvPr>
        </p:nvSpPr>
        <p:spPr>
          <a:xfrm>
            <a:off x="1469599" y="1088645"/>
            <a:ext cx="9653326" cy="417939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5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Algorithms in hash function:</a:t>
            </a:r>
          </a:p>
          <a:p>
            <a:pPr marL="347472" indent="-347472" eaLnBrk="1" hangingPunct="1">
              <a:lnSpc>
                <a:spcPct val="150000"/>
              </a:lnSpc>
            </a:pPr>
            <a:r>
              <a:rPr lang="en-US" sz="2400" b="1" dirty="0" smtClean="0">
                <a:latin typeface="Arial" charset="0"/>
                <a:cs typeface="Arial" charset="0"/>
              </a:rPr>
              <a:t>MD2, MD4, MD5 </a:t>
            </a:r>
          </a:p>
          <a:p>
            <a:pPr marL="347472" indent="-347472" eaLnBrk="1" hangingPunct="1">
              <a:lnSpc>
                <a:spcPct val="150000"/>
              </a:lnSpc>
            </a:pPr>
            <a:r>
              <a:rPr lang="en-US" sz="2400" b="1" dirty="0" smtClean="0">
                <a:latin typeface="Arial" charset="0"/>
                <a:cs typeface="Arial" charset="0"/>
              </a:rPr>
              <a:t>SHA-0, SHA-1, SHA-2 and SHA-3 </a:t>
            </a:r>
          </a:p>
          <a:p>
            <a:pPr marL="347472" indent="-347472" eaLnBrk="1" hangingPunct="1">
              <a:lnSpc>
                <a:spcPct val="150000"/>
              </a:lnSpc>
            </a:pPr>
            <a:r>
              <a:rPr lang="en-US" sz="2400" b="1" dirty="0" smtClean="0">
                <a:latin typeface="Arial" charset="0"/>
                <a:cs typeface="Arial" charset="0"/>
              </a:rPr>
              <a:t>Block cipher in CBC mode.</a:t>
            </a:r>
          </a:p>
          <a:p>
            <a:pPr marL="347472" indent="-347472" eaLnBrk="1" hangingPunct="1">
              <a:lnSpc>
                <a:spcPct val="150000"/>
              </a:lnSpc>
              <a:buNone/>
            </a:pPr>
            <a:r>
              <a:rPr lang="en-US" sz="2400" dirty="0" smtClean="0">
                <a:latin typeface="Arial" charset="0"/>
                <a:cs typeface="Arial" charset="0"/>
              </a:rPr>
              <a:t>	</a:t>
            </a:r>
          </a:p>
          <a:p>
            <a:pPr marL="347472" indent="-347472" eaLnBrk="1" hangingPunct="1">
              <a:lnSpc>
                <a:spcPct val="150000"/>
              </a:lnSpc>
              <a:buNone/>
            </a:pPr>
            <a:r>
              <a:rPr lang="en-US" sz="2400" dirty="0" smtClean="0">
                <a:latin typeface="Arial" charset="0"/>
                <a:cs typeface="Arial" charset="0"/>
              </a:rPr>
              <a:t>	MD stands for Message Digest </a:t>
            </a:r>
          </a:p>
          <a:p>
            <a:pPr marL="347472" indent="-347472" eaLnBrk="1" hangingPunct="1">
              <a:lnSpc>
                <a:spcPct val="150000"/>
              </a:lnSpc>
              <a:buNone/>
            </a:pPr>
            <a:r>
              <a:rPr lang="en-US" sz="2400" dirty="0" smtClean="0">
                <a:latin typeface="Arial" charset="0"/>
                <a:cs typeface="Arial" charset="0"/>
              </a:rPr>
              <a:t>	SHA stands for Secure Hash Algorithm</a:t>
            </a:r>
          </a:p>
          <a:p>
            <a:pPr marL="0" indent="0" algn="just" eaLnBrk="1" hangingPunct="1">
              <a:lnSpc>
                <a:spcPct val="150000"/>
              </a:lnSpc>
              <a:buNone/>
            </a:pPr>
            <a:endParaRPr lang="en-US" sz="2400" b="1" dirty="0" smtClean="0">
              <a:solidFill>
                <a:srgbClr val="0000CC"/>
              </a:solidFill>
              <a:latin typeface="Arial" charset="0"/>
              <a:cs typeface="Arial" charset="0"/>
            </a:endParaRPr>
          </a:p>
          <a:p>
            <a:pPr marL="0" indent="0" algn="just" eaLnBrk="1" hangingPunct="1">
              <a:lnSpc>
                <a:spcPct val="150000"/>
              </a:lnSpc>
              <a:buNone/>
            </a:pP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11267" name="Rectangle 10"/>
          <p:cNvSpPr>
            <a:spLocks noChangeArrowheads="1"/>
          </p:cNvSpPr>
          <p:nvPr/>
        </p:nvSpPr>
        <p:spPr bwMode="auto">
          <a:xfrm>
            <a:off x="1042395" y="334916"/>
            <a:ext cx="4089163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6.3 HASH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FUNCTIONS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1998663"/>
            <a:ext cx="10696575" cy="41783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3200" i="1" dirty="0" smtClean="0">
              <a:latin typeface="Times New Roman" pitchFamily="18" charset="0"/>
              <a:ea typeface="Calibri" pitchFamily="34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200" i="1" dirty="0" smtClean="0">
                <a:latin typeface="Times New Roman" pitchFamily="18" charset="0"/>
                <a:ea typeface="Calibri" pitchFamily="34" charset="0"/>
                <a:cs typeface="Arial" charset="0"/>
              </a:rPr>
              <a:t>“securing a computer system has traditionally been a battle of wits: the penetrator tries to find the holes, and the designer tries to close them.”</a:t>
            </a:r>
          </a:p>
          <a:p>
            <a:pPr marL="0" indent="0" eaLnBrk="1" hangingPunct="1">
              <a:buFont typeface="Arial" charset="0"/>
              <a:buNone/>
            </a:pPr>
            <a:endParaRPr lang="en-US" sz="3200" i="1" dirty="0" smtClean="0">
              <a:latin typeface="Times New Roman" pitchFamily="18" charset="0"/>
              <a:ea typeface="Calibri" pitchFamily="34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200" i="1" dirty="0" smtClean="0">
                <a:latin typeface="Times New Roman" pitchFamily="18" charset="0"/>
                <a:ea typeface="Calibri" pitchFamily="34" charset="0"/>
                <a:cs typeface="Arial" charset="0"/>
              </a:rPr>
              <a:t>                                                                                  (</a:t>
            </a:r>
            <a:r>
              <a:rPr lang="en-US" sz="3200" i="1" dirty="0" err="1" smtClean="0">
                <a:latin typeface="Times New Roman" pitchFamily="18" charset="0"/>
                <a:ea typeface="Calibri" pitchFamily="34" charset="0"/>
                <a:cs typeface="Arial" charset="0"/>
              </a:rPr>
              <a:t>Gosser</a:t>
            </a:r>
            <a:r>
              <a:rPr lang="en-US" sz="3200" i="1" dirty="0" smtClean="0">
                <a:latin typeface="Times New Roman" pitchFamily="18" charset="0"/>
                <a:ea typeface="Calibri" pitchFamily="34" charset="0"/>
                <a:cs typeface="Arial" charset="0"/>
              </a:rPr>
              <a:t>) </a:t>
            </a:r>
          </a:p>
        </p:txBody>
      </p:sp>
      <p:sp>
        <p:nvSpPr>
          <p:cNvPr id="3075" name="عنوان 1"/>
          <p:cNvSpPr>
            <a:spLocks noGrp="1"/>
          </p:cNvSpPr>
          <p:nvPr>
            <p:ph type="title"/>
          </p:nvPr>
        </p:nvSpPr>
        <p:spPr>
          <a:xfrm>
            <a:off x="1780674" y="950913"/>
            <a:ext cx="8277726" cy="614362"/>
          </a:xfrm>
        </p:spPr>
        <p:txBody>
          <a:bodyPr/>
          <a:lstStyle/>
          <a:p>
            <a:pPr algn="ctr" eaLnBrk="1" hangingPunct="1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MODERN CRYPTOGRAPHY ALGORITHMS</a:t>
            </a:r>
          </a:p>
        </p:txBody>
      </p:sp>
      <p:sp>
        <p:nvSpPr>
          <p:cNvPr id="3076" name="عنوان 1"/>
          <p:cNvSpPr txBox="1">
            <a:spLocks/>
          </p:cNvSpPr>
          <p:nvPr/>
        </p:nvSpPr>
        <p:spPr bwMode="auto">
          <a:xfrm>
            <a:off x="3824288" y="150813"/>
            <a:ext cx="33051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Chapter 6:</a:t>
            </a:r>
            <a:endParaRPr lang="ar-KW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4294967295"/>
          </p:nvPr>
        </p:nvSpPr>
        <p:spPr>
          <a:xfrm>
            <a:off x="1469599" y="1088645"/>
            <a:ext cx="9653326" cy="5148381"/>
          </a:xfrm>
        </p:spPr>
        <p:txBody>
          <a:bodyPr/>
          <a:lstStyle/>
          <a:p>
            <a:pPr marL="347472" indent="-347472" algn="just" eaLnBrk="1" hangingPunct="1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About MD5:</a:t>
            </a:r>
          </a:p>
          <a:p>
            <a:pPr marL="347472" indent="-347472" algn="just" eaLnBrk="1" hangingPunct="1">
              <a:lnSpc>
                <a:spcPct val="15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It is the fifth revision of the message algorithm developed by </a:t>
            </a:r>
            <a:r>
              <a:rPr lang="en-US" sz="2400" dirty="0" err="1" smtClean="0">
                <a:latin typeface="Arial" charset="0"/>
                <a:cs typeface="Arial" charset="0"/>
              </a:rPr>
              <a:t>R.LRivest</a:t>
            </a:r>
            <a:r>
              <a:rPr lang="en-US" sz="2400" dirty="0" smtClean="0">
                <a:latin typeface="Arial" charset="0"/>
                <a:cs typeface="Arial" charset="0"/>
              </a:rPr>
              <a:t> of RSA laboratories. </a:t>
            </a:r>
          </a:p>
          <a:p>
            <a:pPr marL="347472" indent="-347472" algn="just" eaLnBrk="1" hangingPunct="1">
              <a:lnSpc>
                <a:spcPct val="15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It can take any arbitrary length of input and produces a 128-bit as a hash digest.</a:t>
            </a:r>
          </a:p>
          <a:p>
            <a:pPr marL="347472" indent="-347472" algn="just" eaLnBrk="1" hangingPunct="1">
              <a:lnSpc>
                <a:spcPct val="15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It considered broken because in 2004 a theoretical collision was proven.  </a:t>
            </a:r>
          </a:p>
        </p:txBody>
      </p:sp>
      <p:sp>
        <p:nvSpPr>
          <p:cNvPr id="11267" name="Rectangle 10"/>
          <p:cNvSpPr>
            <a:spLocks noChangeArrowheads="1"/>
          </p:cNvSpPr>
          <p:nvPr/>
        </p:nvSpPr>
        <p:spPr bwMode="auto">
          <a:xfrm>
            <a:off x="1042395" y="334916"/>
            <a:ext cx="4089163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6.3 HASH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FUNCTIONS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4294967295"/>
          </p:nvPr>
        </p:nvSpPr>
        <p:spPr>
          <a:xfrm>
            <a:off x="1487606" y="883928"/>
            <a:ext cx="9662615" cy="5503224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About SHA-1: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SHA-1 was published in 1995 by NIST along with NSA.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It takes an arbitrary length of a message as an input and produces 160-bits as a hash digest.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In 2005, security flaws and mathematical weakness were identified: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Collision resistance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Pre-image resistance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2nd pre-image resistance</a:t>
            </a:r>
            <a:endParaRPr lang="en-US" sz="2000" dirty="0" smtClean="0">
              <a:latin typeface="Arial" charset="0"/>
              <a:cs typeface="Arial" charset="0"/>
            </a:endParaRPr>
          </a:p>
        </p:txBody>
      </p:sp>
      <p:sp>
        <p:nvSpPr>
          <p:cNvPr id="12291" name="Rectangle 10"/>
          <p:cNvSpPr>
            <a:spLocks noChangeArrowheads="1"/>
          </p:cNvSpPr>
          <p:nvPr/>
        </p:nvSpPr>
        <p:spPr bwMode="auto">
          <a:xfrm>
            <a:off x="1028762" y="198438"/>
            <a:ext cx="400727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6.3 HASH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FUNCTIONS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4294967295"/>
          </p:nvPr>
        </p:nvSpPr>
        <p:spPr>
          <a:xfrm>
            <a:off x="1487606" y="883928"/>
            <a:ext cx="9662615" cy="5503224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About SHA-2: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In 2001, SHA-2 designed by NSA and published by NIST.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It was derived from SHA-1 including significant changes.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It has four versions with hash digest 224, 256, 384 and 512-bits.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Today, SHA-2 still considered a secure hash function algorithm.</a:t>
            </a: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12291" name="Rectangle 10"/>
          <p:cNvSpPr>
            <a:spLocks noChangeArrowheads="1"/>
          </p:cNvSpPr>
          <p:nvPr/>
        </p:nvSpPr>
        <p:spPr bwMode="auto">
          <a:xfrm>
            <a:off x="1028762" y="198438"/>
            <a:ext cx="400727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6.3 HASH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FUNCTIONS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4294967295"/>
          </p:nvPr>
        </p:nvSpPr>
        <p:spPr>
          <a:xfrm>
            <a:off x="1487606" y="883928"/>
            <a:ext cx="9662615" cy="5503224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About SHA-3: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In October, 2012, SHA-3 designed by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Guido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Bertoni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Joan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Daemen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Michael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Peeters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and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Gikked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Van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Assche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building upon Radio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Gatun.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Keccak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algorithm won NIST competition and became SHA-3 algorithm</a:t>
            </a:r>
            <a:r>
              <a:rPr lang="en-US" sz="2400" dirty="0" smtClean="0">
                <a:latin typeface="Arial" charset="0"/>
                <a:cs typeface="Arial" charset="0"/>
              </a:rPr>
              <a:t>.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It uses different/new hash function construction design than SHA-1 and SHA-2.</a:t>
            </a:r>
          </a:p>
          <a:p>
            <a:pPr algn="just" eaLnBrk="1" hangingPunct="1">
              <a:lnSpc>
                <a:spcPct val="15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12291" name="Rectangle 10"/>
          <p:cNvSpPr>
            <a:spLocks noChangeArrowheads="1"/>
          </p:cNvSpPr>
          <p:nvPr/>
        </p:nvSpPr>
        <p:spPr bwMode="auto">
          <a:xfrm>
            <a:off x="1028762" y="198438"/>
            <a:ext cx="400727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6.3 HASH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FUNCTIONS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21581694"/>
              </p:ext>
            </p:extLst>
          </p:nvPr>
        </p:nvGraphicFramePr>
        <p:xfrm>
          <a:off x="2291659" y="1930194"/>
          <a:ext cx="7726984" cy="41114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68306">
                  <a:extLst>
                    <a:ext uri="{9D8B030D-6E8A-4147-A177-3AD203B41FA5}"/>
                  </a:extLst>
                </a:gridCol>
                <a:gridCol w="1364974">
                  <a:extLst>
                    <a:ext uri="{9D8B030D-6E8A-4147-A177-3AD203B41FA5}"/>
                  </a:extLst>
                </a:gridCol>
                <a:gridCol w="1828800">
                  <a:extLst>
                    <a:ext uri="{9D8B030D-6E8A-4147-A177-3AD203B41FA5}"/>
                  </a:extLst>
                </a:gridCol>
                <a:gridCol w="2464904">
                  <a:extLst>
                    <a:ext uri="{9D8B030D-6E8A-4147-A177-3AD203B41FA5}"/>
                  </a:extLst>
                </a:gridCol>
              </a:tblGrid>
              <a:tr h="383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Algorithm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Rounds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Internal Size 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Output Size 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/>
                </a:extLst>
              </a:tr>
              <a:tr h="383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MD2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864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384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128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/>
                </a:extLst>
              </a:tr>
              <a:tr h="383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MD4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48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128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128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/>
                </a:extLst>
              </a:tr>
              <a:tr h="383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MD5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64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128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128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/>
                </a:extLst>
              </a:tr>
              <a:tr h="383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RIPEMD-160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80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160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160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/>
                </a:extLst>
              </a:tr>
              <a:tr h="383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SHA-0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80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160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160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/>
                </a:extLst>
              </a:tr>
              <a:tr h="4482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SHA-1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80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160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160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/>
                </a:extLst>
              </a:tr>
              <a:tr h="383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SHA-256/224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64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256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256/224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/>
                </a:extLst>
              </a:tr>
              <a:tr h="4462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SHA-512/384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80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512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512/384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/>
                </a:extLst>
              </a:tr>
              <a:tr h="5341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SHA-3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24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1600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224/256/384/512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4397" name="Rectangle 10"/>
          <p:cNvSpPr>
            <a:spLocks noChangeArrowheads="1"/>
          </p:cNvSpPr>
          <p:nvPr/>
        </p:nvSpPr>
        <p:spPr bwMode="auto">
          <a:xfrm>
            <a:off x="1085713" y="295275"/>
            <a:ext cx="4347679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6.3 HASH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FUNCTIONS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30915" y="977013"/>
            <a:ext cx="7401050" cy="74244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solidFill>
                  <a:srgbClr val="0000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 of popular hash </a:t>
            </a:r>
            <a:r>
              <a:rPr lang="en-US" sz="2500" b="1" dirty="0" smtClean="0">
                <a:solidFill>
                  <a:srgbClr val="0000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functions:</a:t>
            </a:r>
            <a:endParaRPr lang="en-US" sz="2500" b="1" dirty="0">
              <a:solidFill>
                <a:srgbClr val="0000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>
          <a:xfrm>
            <a:off x="1795601" y="1043746"/>
            <a:ext cx="9309721" cy="5131767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None/>
            </a:pPr>
            <a:r>
              <a:rPr lang="en-US" sz="2400" b="1" dirty="0">
                <a:latin typeface="Arial" charset="0"/>
                <a:cs typeface="Arial" charset="0"/>
              </a:rPr>
              <a:t>Hash function is one way and </a:t>
            </a:r>
            <a:r>
              <a:rPr lang="en-US" sz="2400" b="1" dirty="0" smtClean="0">
                <a:latin typeface="Arial" charset="0"/>
                <a:cs typeface="Arial" charset="0"/>
              </a:rPr>
              <a:t>compact</a:t>
            </a:r>
            <a:r>
              <a:rPr lang="en-US" sz="2400" b="1" dirty="0">
                <a:latin typeface="Arial" charset="0"/>
                <a:cs typeface="Arial" charset="0"/>
              </a:rPr>
              <a:t>:</a:t>
            </a:r>
            <a:endParaRPr lang="en-US" sz="2400" b="1" dirty="0" smtClean="0">
              <a:latin typeface="Arial" charset="0"/>
              <a:cs typeface="Arial" charset="0"/>
            </a:endParaRPr>
          </a:p>
          <a:p>
            <a:pPr marL="463550" algn="just" eaLnBrk="1" hangingPunct="1">
              <a:lnSpc>
                <a:spcPct val="150000"/>
              </a:lnSpc>
            </a:pPr>
            <a:r>
              <a:rPr lang="en-US" sz="2400" dirty="0"/>
              <a:t>One way: means the hash value </a:t>
            </a:r>
            <a:r>
              <a:rPr lang="en-US" sz="2400" i="1" dirty="0"/>
              <a:t>h(m)</a:t>
            </a:r>
            <a:r>
              <a:rPr lang="en-US" sz="2400" dirty="0"/>
              <a:t> is not reversible </a:t>
            </a:r>
            <a:r>
              <a:rPr lang="en-US" sz="2400" dirty="0" smtClean="0">
                <a:sym typeface="Wingdings" panose="05000000000000000000" pitchFamily="2" charset="2"/>
              </a:rPr>
              <a:t></a:t>
            </a:r>
            <a:r>
              <a:rPr lang="en-US" sz="2400" dirty="0" smtClean="0"/>
              <a:t> </a:t>
            </a:r>
            <a:r>
              <a:rPr lang="en-US" sz="2400" dirty="0"/>
              <a:t>It is impossible to get </a:t>
            </a:r>
            <a:r>
              <a:rPr lang="en-US" sz="2400" i="1" dirty="0"/>
              <a:t>m</a:t>
            </a:r>
            <a:r>
              <a:rPr lang="en-US" sz="2400" dirty="0"/>
              <a:t> from </a:t>
            </a:r>
            <a:r>
              <a:rPr lang="en-US" sz="2400" i="1" dirty="0"/>
              <a:t>h(m)</a:t>
            </a:r>
            <a:r>
              <a:rPr lang="en-US" sz="2400" dirty="0"/>
              <a:t>. </a:t>
            </a:r>
            <a:endParaRPr lang="en-US" sz="2400" dirty="0" smtClean="0"/>
          </a:p>
          <a:p>
            <a:pPr marL="463550" algn="just" eaLnBrk="1" hangingPunct="1">
              <a:lnSpc>
                <a:spcPct val="150000"/>
              </a:lnSpc>
            </a:pPr>
            <a:r>
              <a:rPr lang="en-US" sz="2400" dirty="0" smtClean="0"/>
              <a:t>Compact</a:t>
            </a:r>
            <a:r>
              <a:rPr lang="en-US" sz="2400" dirty="0"/>
              <a:t>: means any </a:t>
            </a:r>
            <a:r>
              <a:rPr lang="en-US" sz="2400" dirty="0" smtClean="0"/>
              <a:t>input </a:t>
            </a:r>
            <a:r>
              <a:rPr lang="en-US" sz="2400" dirty="0"/>
              <a:t>data size produces fixed output data size</a:t>
            </a:r>
            <a:r>
              <a:rPr lang="en-US" sz="2400" dirty="0" smtClean="0"/>
              <a:t>.</a:t>
            </a:r>
          </a:p>
          <a:p>
            <a:pPr marL="0" indent="0" algn="just" eaLnBrk="1" hangingPunct="1">
              <a:lnSpc>
                <a:spcPct val="150000"/>
              </a:lnSpc>
              <a:buNone/>
            </a:pPr>
            <a:r>
              <a:rPr lang="en-US" sz="2400" b="1" dirty="0" smtClean="0">
                <a:latin typeface="Arial" charset="0"/>
                <a:cs typeface="Arial" charset="0"/>
              </a:rPr>
              <a:t>Hash function and data integrity:</a:t>
            </a:r>
          </a:p>
          <a:p>
            <a:pPr marL="463550" algn="just" eaLnBrk="1" hangingPunct="1">
              <a:lnSpc>
                <a:spcPct val="15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If </a:t>
            </a:r>
            <a:r>
              <a:rPr lang="en-US" sz="2400" dirty="0">
                <a:latin typeface="Arial" charset="0"/>
                <a:cs typeface="Arial" charset="0"/>
              </a:rPr>
              <a:t>a single bit alteration in message M, it will yield to totally different digest.</a:t>
            </a:r>
          </a:p>
        </p:txBody>
      </p:sp>
      <p:sp>
        <p:nvSpPr>
          <p:cNvPr id="15363" name="Rectangle 10"/>
          <p:cNvSpPr>
            <a:spLocks noChangeArrowheads="1"/>
          </p:cNvSpPr>
          <p:nvPr/>
        </p:nvSpPr>
        <p:spPr bwMode="auto">
          <a:xfrm>
            <a:off x="1085714" y="295275"/>
            <a:ext cx="4201904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6.3 HASH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FUNCTIONS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>
          <a:xfrm>
            <a:off x="1795601" y="1043746"/>
            <a:ext cx="9309721" cy="5131767"/>
          </a:xfrm>
        </p:spPr>
        <p:txBody>
          <a:bodyPr/>
          <a:lstStyle/>
          <a:p>
            <a:pPr marL="0" indent="0" algn="just" eaLnBrk="1" hangingPunct="1">
              <a:lnSpc>
                <a:spcPct val="100000"/>
              </a:lnSpc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An example 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of using hash 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function 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in password 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protection:</a:t>
            </a:r>
            <a:endParaRPr lang="en-US" sz="2400" b="1" dirty="0">
              <a:solidFill>
                <a:srgbClr val="0000CC"/>
              </a:solidFill>
              <a:latin typeface="Arial" charset="0"/>
              <a:cs typeface="Arial" charset="0"/>
            </a:endParaRPr>
          </a:p>
          <a:p>
            <a:pPr marL="0" indent="0" algn="just" eaLnBrk="1" hangingPunct="1">
              <a:lnSpc>
                <a:spcPct val="100000"/>
              </a:lnSpc>
              <a:buNone/>
            </a:pPr>
            <a:endParaRPr lang="en-US" sz="2300" dirty="0">
              <a:latin typeface="Arial" charset="0"/>
              <a:cs typeface="Arial" charset="0"/>
            </a:endParaRPr>
          </a:p>
        </p:txBody>
      </p:sp>
      <p:sp>
        <p:nvSpPr>
          <p:cNvPr id="15363" name="Rectangle 10"/>
          <p:cNvSpPr>
            <a:spLocks noChangeArrowheads="1"/>
          </p:cNvSpPr>
          <p:nvPr/>
        </p:nvSpPr>
        <p:spPr bwMode="auto">
          <a:xfrm>
            <a:off x="1085714" y="295275"/>
            <a:ext cx="4201904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6.3 HASH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FUNCTIONS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06372"/>
              </p:ext>
            </p:extLst>
          </p:nvPr>
        </p:nvGraphicFramePr>
        <p:xfrm>
          <a:off x="1510748" y="1812978"/>
          <a:ext cx="9594574" cy="41469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29809"/>
                <a:gridCol w="4664765"/>
              </a:tblGrid>
              <a:tr h="7128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rPr>
                        <a:t>Registration process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rPr>
                        <a:t>Login process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80761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2000"/>
                        </a:spcAft>
                        <a:buFont typeface="+mj-lt"/>
                        <a:buAutoNum type="arabicPeriod"/>
                      </a:pPr>
                      <a:r>
                        <a:rPr lang="en-US" sz="2400" dirty="0" smtClean="0"/>
                        <a:t>A user enters selected a password.</a:t>
                      </a:r>
                    </a:p>
                    <a:p>
                      <a:pPr marL="457200" indent="-457200">
                        <a:spcAft>
                          <a:spcPts val="2000"/>
                        </a:spcAft>
                        <a:buFont typeface="+mj-lt"/>
                        <a:buAutoNum type="arabicPeriod"/>
                      </a:pPr>
                      <a:r>
                        <a:rPr lang="en-US" sz="2400" dirty="0" smtClean="0"/>
                        <a:t>Server hashes the password and save the hash value in variable x.</a:t>
                      </a:r>
                    </a:p>
                    <a:p>
                      <a:pPr marL="457200" indent="-457200">
                        <a:spcAft>
                          <a:spcPts val="2000"/>
                        </a:spcAft>
                        <a:buFont typeface="+mj-lt"/>
                        <a:buAutoNum type="arabicPeriod"/>
                      </a:pPr>
                      <a:r>
                        <a:rPr lang="en-US" sz="2400" dirty="0" smtClean="0"/>
                        <a:t>Password removed from the system.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2000"/>
                        </a:spcAft>
                        <a:buFont typeface="+mj-lt"/>
                        <a:buAutoNum type="arabicPeriod"/>
                      </a:pPr>
                      <a:r>
                        <a:rPr lang="en-US" sz="2400" dirty="0" smtClean="0"/>
                        <a:t>The user enters the password.</a:t>
                      </a:r>
                    </a:p>
                    <a:p>
                      <a:pPr marL="457200" indent="-457200">
                        <a:spcAft>
                          <a:spcPts val="2000"/>
                        </a:spcAft>
                        <a:buFont typeface="+mj-lt"/>
                        <a:buAutoNum type="arabicPeriod"/>
                      </a:pPr>
                      <a:r>
                        <a:rPr lang="en-US" sz="2400" dirty="0" smtClean="0"/>
                        <a:t>The server hashes the entered password and save the hash value in variable y.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400" dirty="0" smtClean="0"/>
                        <a:t>The server compares x and y;</a:t>
                      </a:r>
                    </a:p>
                    <a:p>
                      <a:pPr marL="1087438" indent="0">
                        <a:buFont typeface="+mj-lt"/>
                        <a:buNone/>
                      </a:pPr>
                      <a:r>
                        <a:rPr lang="en-US" sz="2400" dirty="0" smtClean="0"/>
                        <a:t>if y </a:t>
                      </a:r>
                      <a:r>
                        <a:rPr lang="en-US" sz="2400" dirty="0" smtClean="0">
                          <a:sym typeface="Symbol" panose="05050102010706020507" pitchFamily="18" charset="2"/>
                        </a:rPr>
                        <a:t></a:t>
                      </a:r>
                      <a:r>
                        <a:rPr lang="en-US" sz="2400" dirty="0" smtClean="0"/>
                        <a:t> x </a:t>
                      </a: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 wrong </a:t>
                      </a:r>
                      <a:r>
                        <a:rPr lang="en-US" sz="2400" dirty="0" smtClean="0"/>
                        <a:t>password if y = x </a:t>
                      </a: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2400" dirty="0" smtClean="0"/>
                        <a:t> correct password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31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>
          <a:xfrm>
            <a:off x="1514821" y="835787"/>
            <a:ext cx="9670014" cy="5512007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spcAft>
                <a:spcPts val="2000"/>
              </a:spcAft>
            </a:pPr>
            <a:r>
              <a:rPr lang="en-US" sz="2400" dirty="0" smtClean="0">
                <a:latin typeface="Arial" charset="0"/>
                <a:cs typeface="Arial" charset="0"/>
              </a:rPr>
              <a:t>A 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Message Authentication Code (MAC)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cs typeface="Arial" charset="0"/>
              </a:rPr>
              <a:t>is a hash function method that uses a session symmetrical key to detect any accidental or intentional modification of data when transfer between one computer to another</a:t>
            </a:r>
            <a:r>
              <a:rPr lang="en-US" sz="2400" dirty="0" smtClean="0">
                <a:latin typeface="Arial" charset="0"/>
                <a:cs typeface="Arial" charset="0"/>
              </a:rPr>
              <a:t>. </a:t>
            </a:r>
          </a:p>
          <a:p>
            <a:pPr algn="just" eaLnBrk="1" hangingPunct="1">
              <a:lnSpc>
                <a:spcPct val="100000"/>
              </a:lnSpc>
              <a:spcAft>
                <a:spcPts val="2000"/>
              </a:spcAft>
            </a:pPr>
            <a:r>
              <a:rPr lang="en-US" sz="2400" dirty="0" smtClean="0">
                <a:latin typeface="Arial" charset="0"/>
                <a:cs typeface="Arial" charset="0"/>
              </a:rPr>
              <a:t>Session </a:t>
            </a:r>
            <a:r>
              <a:rPr lang="en-US" sz="2400" dirty="0">
                <a:latin typeface="Arial" charset="0"/>
                <a:cs typeface="Arial" charset="0"/>
              </a:rPr>
              <a:t>key is a random generated key for the encryption and decryption process.</a:t>
            </a:r>
          </a:p>
          <a:p>
            <a:pPr algn="just" eaLnBrk="1" hangingPunct="1">
              <a:lnSpc>
                <a:spcPct val="100000"/>
              </a:lnSpc>
              <a:spcAft>
                <a:spcPts val="2000"/>
              </a:spcAft>
            </a:pPr>
            <a:r>
              <a:rPr lang="en-US" sz="2400" dirty="0" smtClean="0">
                <a:latin typeface="Arial" charset="0"/>
                <a:cs typeface="Arial" charset="0"/>
              </a:rPr>
              <a:t>It is designed especially for applications to detect message tampering and forgery. </a:t>
            </a:r>
          </a:p>
        </p:txBody>
      </p:sp>
      <p:sp>
        <p:nvSpPr>
          <p:cNvPr id="18438" name="Rectangle 10"/>
          <p:cNvSpPr>
            <a:spLocks noChangeArrowheads="1"/>
          </p:cNvSpPr>
          <p:nvPr/>
        </p:nvSpPr>
        <p:spPr bwMode="auto">
          <a:xfrm>
            <a:off x="1082605" y="184771"/>
            <a:ext cx="6073569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6.4 MESSAGE AUTHENTICATION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CODE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3966" y="1338469"/>
            <a:ext cx="10126466" cy="4784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10"/>
          <p:cNvSpPr>
            <a:spLocks noChangeArrowheads="1"/>
          </p:cNvSpPr>
          <p:nvPr/>
        </p:nvSpPr>
        <p:spPr bwMode="auto">
          <a:xfrm>
            <a:off x="1082605" y="184771"/>
            <a:ext cx="6073569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6.4 MESSAGE AUTHENTICATION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CODE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3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>
          <a:xfrm>
            <a:off x="1579011" y="1437863"/>
            <a:ext cx="9566067" cy="4856920"/>
          </a:xfrm>
        </p:spPr>
        <p:txBody>
          <a:bodyPr/>
          <a:lstStyle/>
          <a:p>
            <a:pPr marL="457200" indent="-457200"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300" dirty="0" smtClean="0">
                <a:latin typeface="Arial" charset="0"/>
                <a:cs typeface="Arial" charset="0"/>
              </a:rPr>
              <a:t>Sender calculates the hash digest of the message then apply the secret key </a:t>
            </a:r>
            <a:r>
              <a:rPr lang="en-US" sz="2300" i="1" dirty="0" smtClean="0">
                <a:latin typeface="Arial" charset="0"/>
                <a:cs typeface="Arial" charset="0"/>
              </a:rPr>
              <a:t>K</a:t>
            </a:r>
            <a:r>
              <a:rPr lang="en-US" sz="2300" dirty="0" smtClean="0">
                <a:latin typeface="Arial" charset="0"/>
                <a:cs typeface="Arial" charset="0"/>
              </a:rPr>
              <a:t> to it to produce MAC </a:t>
            </a:r>
            <a:r>
              <a:rPr lang="en-US" sz="2300" dirty="0">
                <a:latin typeface="Arial" charset="0"/>
                <a:cs typeface="Arial" charset="0"/>
              </a:rPr>
              <a:t>value (sometimes called </a:t>
            </a:r>
            <a:r>
              <a:rPr lang="en-US" sz="2300" dirty="0" smtClean="0">
                <a:latin typeface="Arial" charset="0"/>
                <a:cs typeface="Arial" charset="0"/>
              </a:rPr>
              <a:t>tag). </a:t>
            </a:r>
          </a:p>
          <a:p>
            <a:pPr marL="457200" indent="-457200"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300" dirty="0" smtClean="0">
                <a:latin typeface="Arial" charset="0"/>
                <a:cs typeface="Arial" charset="0"/>
              </a:rPr>
              <a:t>The message along with the calculated MAC send to the receiver.</a:t>
            </a:r>
          </a:p>
          <a:p>
            <a:pPr marL="457200" indent="-457200"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300" dirty="0">
                <a:latin typeface="Arial" charset="0"/>
                <a:cs typeface="Arial" charset="0"/>
              </a:rPr>
              <a:t>Independently, the receiver calculates a new MAC value by using the symmetric secret key </a:t>
            </a:r>
            <a:r>
              <a:rPr lang="en-US" sz="2300" i="1" dirty="0">
                <a:latin typeface="Arial" charset="0"/>
                <a:cs typeface="Arial" charset="0"/>
              </a:rPr>
              <a:t>(K)</a:t>
            </a:r>
            <a:r>
              <a:rPr lang="en-US" sz="2300" dirty="0">
                <a:latin typeface="Arial" charset="0"/>
                <a:cs typeface="Arial" charset="0"/>
              </a:rPr>
              <a:t> and generate new hash digest. </a:t>
            </a:r>
          </a:p>
          <a:p>
            <a:pPr marL="457200" indent="-457200"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300" dirty="0">
                <a:latin typeface="Arial" charset="0"/>
                <a:cs typeface="Arial" charset="0"/>
              </a:rPr>
              <a:t>If the attached MAC with original message matches the new calculated MAC </a:t>
            </a:r>
            <a:r>
              <a:rPr lang="en-US" sz="2300" dirty="0" smtClean="0"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300" dirty="0" smtClean="0">
                <a:latin typeface="Arial" charset="0"/>
                <a:cs typeface="Arial" charset="0"/>
              </a:rPr>
              <a:t>the </a:t>
            </a:r>
            <a:r>
              <a:rPr lang="en-US" sz="2300" dirty="0">
                <a:latin typeface="Arial" charset="0"/>
                <a:cs typeface="Arial" charset="0"/>
              </a:rPr>
              <a:t>message is authenticated and integrity verified. </a:t>
            </a:r>
          </a:p>
        </p:txBody>
      </p:sp>
      <p:sp>
        <p:nvSpPr>
          <p:cNvPr id="19459" name="Rectangle 10"/>
          <p:cNvSpPr>
            <a:spLocks noChangeArrowheads="1"/>
          </p:cNvSpPr>
          <p:nvPr/>
        </p:nvSpPr>
        <p:spPr bwMode="auto">
          <a:xfrm>
            <a:off x="1016346" y="231223"/>
            <a:ext cx="7173497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6.4 MESSAGE AUTHENTICATION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CODE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89214" y="770538"/>
            <a:ext cx="5495415" cy="669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en-US" sz="2500" b="1" dirty="0">
                <a:solidFill>
                  <a:srgbClr val="0000CC"/>
                </a:solidFill>
                <a:latin typeface="Arial" charset="0"/>
                <a:cs typeface="Arial" charset="0"/>
              </a:rPr>
              <a:t>The process of the MAC algorithm</a:t>
            </a:r>
            <a:r>
              <a:rPr lang="en-US" sz="2500" dirty="0">
                <a:latin typeface="Arial" charset="0"/>
                <a:cs typeface="Arial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عنوان 1"/>
          <p:cNvSpPr txBox="1">
            <a:spLocks/>
          </p:cNvSpPr>
          <p:nvPr/>
        </p:nvSpPr>
        <p:spPr bwMode="auto">
          <a:xfrm>
            <a:off x="3824288" y="150813"/>
            <a:ext cx="33051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Chapter 6:</a:t>
            </a:r>
            <a:endParaRPr lang="ar-KW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عنوان 1"/>
          <p:cNvSpPr txBox="1">
            <a:spLocks/>
          </p:cNvSpPr>
          <p:nvPr/>
        </p:nvSpPr>
        <p:spPr bwMode="auto">
          <a:xfrm>
            <a:off x="1978925" y="950913"/>
            <a:ext cx="8175009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MODERN CRYPTOGRAPHY ALGORITHMS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4408443" y="1632018"/>
            <a:ext cx="22510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Objectives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50825" y="2419350"/>
            <a:ext cx="78692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/>
              <a:t>The learning objectives of this chapter are: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/>
              <a:t> </a:t>
            </a:r>
          </a:p>
          <a:p>
            <a:pPr marL="342900" indent="-342900">
              <a:spcBef>
                <a:spcPct val="20000"/>
              </a:spcBef>
            </a:pPr>
            <a:endParaRPr lang="en-AU" sz="2800" dirty="0"/>
          </a:p>
        </p:txBody>
      </p:sp>
      <p:sp>
        <p:nvSpPr>
          <p:cNvPr id="4102" name="Rectangle 11"/>
          <p:cNvSpPr>
            <a:spLocks noChangeArrowheads="1"/>
          </p:cNvSpPr>
          <p:nvPr/>
        </p:nvSpPr>
        <p:spPr bwMode="auto">
          <a:xfrm>
            <a:off x="250825" y="3047978"/>
            <a:ext cx="11749088" cy="3366471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n-US" sz="2800" b="1" dirty="0">
                <a:latin typeface="Times New Roman" pitchFamily="18" charset="0"/>
                <a:ea typeface="Arial" charset="0"/>
                <a:cs typeface="Times New Roman" pitchFamily="18" charset="0"/>
              </a:rPr>
              <a:t>Definition of symmetric encryption of modern cryptography algorithm. 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n-US" sz="2800" b="1" dirty="0">
                <a:latin typeface="Times New Roman" pitchFamily="18" charset="0"/>
                <a:ea typeface="Arial" charset="0"/>
                <a:cs typeface="Times New Roman" pitchFamily="18" charset="0"/>
              </a:rPr>
              <a:t>Understand the hash function concept.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n-US" sz="2800" b="1" dirty="0">
                <a:latin typeface="Times New Roman" pitchFamily="18" charset="0"/>
                <a:ea typeface="Arial" charset="0"/>
                <a:cs typeface="Times New Roman" pitchFamily="18" charset="0"/>
              </a:rPr>
              <a:t>Understand the message authentication code concept.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n-US" sz="2800" b="1" dirty="0">
                <a:latin typeface="Times New Roman" pitchFamily="18" charset="0"/>
                <a:ea typeface="Arial" charset="0"/>
                <a:cs typeface="Times New Roman" pitchFamily="18" charset="0"/>
              </a:rPr>
              <a:t>Understand the stream </a:t>
            </a:r>
            <a:r>
              <a:rPr lang="en-US" sz="2800" b="1" dirty="0" smtClean="0">
                <a:latin typeface="Times New Roman" pitchFamily="18" charset="0"/>
                <a:ea typeface="Arial" charset="0"/>
                <a:cs typeface="Times New Roman" pitchFamily="18" charset="0"/>
              </a:rPr>
              <a:t>cipher and block cipher schemes.</a:t>
            </a:r>
            <a:endParaRPr lang="en-US" sz="2800" b="1" dirty="0">
              <a:latin typeface="Times New Roman" pitchFamily="18" charset="0"/>
              <a:ea typeface="Arial" charset="0"/>
              <a:cs typeface="Times New Roman" pitchFamily="18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ea typeface="Arial" charset="0"/>
                <a:cs typeface="Times New Roman" pitchFamily="18" charset="0"/>
              </a:rPr>
              <a:t>Understand </a:t>
            </a:r>
            <a:r>
              <a:rPr lang="en-US" sz="2800" b="1" dirty="0">
                <a:latin typeface="Times New Roman" pitchFamily="18" charset="0"/>
                <a:ea typeface="Arial" charset="0"/>
                <a:cs typeface="Times New Roman" pitchFamily="18" charset="0"/>
              </a:rPr>
              <a:t>the advance encryption standard scheme.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1456290" y="911226"/>
            <a:ext cx="9715293" cy="5502826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About MAC:</a:t>
            </a:r>
          </a:p>
          <a:p>
            <a:pPr marL="344488" algn="just" eaLnBrk="1" hangingPunct="1">
              <a:lnSpc>
                <a:spcPct val="100000"/>
              </a:lnSpc>
              <a:spcAft>
                <a:spcPts val="2000"/>
              </a:spcAft>
            </a:pPr>
            <a:r>
              <a:rPr lang="en-US" sz="2400" dirty="0" smtClean="0">
                <a:latin typeface="Arial" charset="0"/>
                <a:cs typeface="Arial" charset="0"/>
              </a:rPr>
              <a:t>In MAC scheme, both sender and receiver should agree on the same symmetric secret key to initiate communications. </a:t>
            </a:r>
          </a:p>
          <a:p>
            <a:pPr marL="344488" algn="just" eaLnBrk="1" hangingPunct="1">
              <a:lnSpc>
                <a:spcPct val="100000"/>
              </a:lnSpc>
              <a:spcAft>
                <a:spcPts val="2000"/>
              </a:spcAft>
            </a:pPr>
            <a:r>
              <a:rPr lang="en-US" sz="2400" dirty="0" smtClean="0">
                <a:latin typeface="Arial" charset="0"/>
                <a:cs typeface="Arial" charset="0"/>
              </a:rPr>
              <a:t>Additionally, MAC does not provide non-repudiation property due to the use of symmetric secret key. </a:t>
            </a:r>
          </a:p>
          <a:p>
            <a:pPr marL="344488" algn="just" eaLnBrk="1" hangingPunct="1">
              <a:lnSpc>
                <a:spcPct val="100000"/>
              </a:lnSpc>
              <a:spcAft>
                <a:spcPts val="2000"/>
              </a:spcAft>
            </a:pPr>
            <a:r>
              <a:rPr lang="en-US" sz="2400" dirty="0" smtClean="0">
                <a:latin typeface="Arial" charset="0"/>
                <a:cs typeface="Arial" charset="0"/>
              </a:rPr>
              <a:t>Example-1, if a user send a message to a receiver, later on, he/she can deny sending this message. </a:t>
            </a:r>
          </a:p>
          <a:p>
            <a:pPr marL="344488" algn="just" eaLnBrk="1" hangingPunct="1">
              <a:lnSpc>
                <a:spcPct val="100000"/>
              </a:lnSpc>
              <a:spcAft>
                <a:spcPts val="2000"/>
              </a:spcAft>
            </a:pPr>
            <a:r>
              <a:rPr lang="en-US" sz="2400" dirty="0" smtClean="0">
                <a:latin typeface="Arial" charset="0"/>
                <a:cs typeface="Arial" charset="0"/>
              </a:rPr>
              <a:t>Example-2, if an adversary can verify a MAC value, then he/she is capable of generating other messages. </a:t>
            </a:r>
          </a:p>
        </p:txBody>
      </p:sp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1085228" y="260350"/>
            <a:ext cx="611070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6.4 MESSAGE AUTHENTICATION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CODE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1092200" y="315913"/>
            <a:ext cx="7309678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STREAM CIPHERS AND BLOCK CIPHERS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54680065"/>
              </p:ext>
            </p:extLst>
          </p:nvPr>
        </p:nvGraphicFramePr>
        <p:xfrm>
          <a:off x="1919536" y="980728"/>
          <a:ext cx="864096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96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1509471" y="1125643"/>
            <a:ext cx="9635607" cy="1299505"/>
          </a:xfrm>
        </p:spPr>
        <p:txBody>
          <a:bodyPr/>
          <a:lstStyle/>
          <a:p>
            <a:pPr eaLnBrk="1" hangingPunct="1">
              <a:spcAft>
                <a:spcPts val="2000"/>
              </a:spcAft>
            </a:pPr>
            <a:r>
              <a:rPr lang="en-US" sz="2400" dirty="0" smtClean="0">
                <a:latin typeface="Arial" charset="0"/>
                <a:cs typeface="Arial" charset="0"/>
              </a:rPr>
              <a:t>Stream cipher encrypts a small block of data (usually of size one bit or one byte) at a time and uses different keys to encrypt each block.</a:t>
            </a:r>
          </a:p>
          <a:p>
            <a:pPr eaLnBrk="1" hangingPunct="1"/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Example: </a:t>
            </a:r>
          </a:p>
          <a:p>
            <a:pPr marL="0" indent="0" eaLnBrk="1" hangingPunct="1">
              <a:buFont typeface="Arial" charset="0"/>
              <a:buNone/>
            </a:pPr>
            <a:endParaRPr lang="en-US" dirty="0" smtClean="0"/>
          </a:p>
          <a:p>
            <a:pPr marL="0" indent="0" eaLnBrk="1" hangingPunct="1">
              <a:buFont typeface="Arial" charset="0"/>
              <a:buNone/>
            </a:pPr>
            <a:r>
              <a:rPr lang="en-US" dirty="0" smtClean="0"/>
              <a:t>              01101100 </a:t>
            </a:r>
            <a:r>
              <a:rPr lang="en-US" i="1" dirty="0" smtClean="0"/>
              <a:t>plaintext                              </a:t>
            </a:r>
            <a:r>
              <a:rPr lang="en-US" dirty="0" smtClean="0"/>
              <a:t>11100000 </a:t>
            </a:r>
            <a:r>
              <a:rPr lang="en-US" i="1" dirty="0" err="1" smtClean="0"/>
              <a:t>ciphertext</a:t>
            </a:r>
            <a:r>
              <a:rPr lang="en-US" i="1" dirty="0" smtClean="0"/>
              <a:t>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i="1" dirty="0" smtClean="0"/>
              <a:t>              </a:t>
            </a:r>
            <a:r>
              <a:rPr lang="en-US" dirty="0" smtClean="0"/>
              <a:t>10001100 </a:t>
            </a:r>
            <a:r>
              <a:rPr lang="en-US" i="1" dirty="0" smtClean="0"/>
              <a:t>key </a:t>
            </a:r>
            <a:r>
              <a:rPr lang="en-US" dirty="0" smtClean="0"/>
              <a:t>                                       10001100 </a:t>
            </a:r>
            <a:r>
              <a:rPr lang="en-US" i="1" dirty="0" smtClean="0"/>
              <a:t>key</a:t>
            </a:r>
            <a:r>
              <a:rPr lang="en-US" dirty="0" smtClean="0"/>
              <a:t>  </a:t>
            </a:r>
            <a:endParaRPr lang="en-US" i="1" dirty="0" smtClean="0"/>
          </a:p>
          <a:p>
            <a:pPr marL="0" indent="0" eaLnBrk="1" hangingPunct="1">
              <a:buFont typeface="Arial" charset="0"/>
              <a:buNone/>
            </a:pPr>
            <a:r>
              <a:rPr lang="en-US" dirty="0" smtClean="0"/>
              <a:t>              11100000 </a:t>
            </a:r>
            <a:r>
              <a:rPr lang="en-US" i="1" dirty="0" err="1" smtClean="0"/>
              <a:t>ciphertext</a:t>
            </a:r>
            <a:r>
              <a:rPr lang="en-US" i="1" dirty="0" smtClean="0"/>
              <a:t>                             </a:t>
            </a:r>
            <a:r>
              <a:rPr lang="en-US" dirty="0" smtClean="0"/>
              <a:t>01101100 </a:t>
            </a:r>
            <a:r>
              <a:rPr lang="en-US" i="1" dirty="0" smtClean="0"/>
              <a:t>plaintext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i="1" dirty="0" smtClean="0"/>
              <a:t>               </a:t>
            </a:r>
            <a:r>
              <a:rPr lang="en-US" dirty="0" smtClean="0"/>
              <a:t>Encryption process                               Decryption process </a:t>
            </a:r>
            <a:r>
              <a:rPr lang="en-US" i="1" dirty="0" smtClean="0"/>
              <a:t>    </a:t>
            </a:r>
            <a:endParaRPr lang="en-US" dirty="0" smtClean="0"/>
          </a:p>
        </p:txBody>
      </p:sp>
      <p:pic>
        <p:nvPicPr>
          <p:cNvPr id="21507" name="Picture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6114" y="3690659"/>
            <a:ext cx="338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2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746" y="3653594"/>
            <a:ext cx="338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" name="Straight Connector 31"/>
          <p:cNvCxnSpPr/>
          <p:nvPr/>
        </p:nvCxnSpPr>
        <p:spPr>
          <a:xfrm flipV="1">
            <a:off x="2534065" y="4109413"/>
            <a:ext cx="3108325" cy="12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7577417" y="4095609"/>
            <a:ext cx="3108325" cy="14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1092200" y="315913"/>
            <a:ext cx="406986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6.5 STREAM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CIPHERS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482794" y="990737"/>
            <a:ext cx="9635780" cy="257409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There are two types of stream ciphers</a:t>
            </a:r>
            <a:r>
              <a:rPr lang="en-US" sz="2400" dirty="0" smtClean="0">
                <a:latin typeface="Arial" charset="0"/>
                <a:cs typeface="Arial" charset="0"/>
              </a:rPr>
              <a:t>: </a:t>
            </a:r>
          </a:p>
          <a:p>
            <a:pPr algn="just" eaLnBrk="1" hangingPunct="1">
              <a:spcAft>
                <a:spcPts val="2000"/>
              </a:spcAft>
            </a:pPr>
            <a:r>
              <a:rPr lang="en-US" sz="2400" dirty="0" smtClean="0">
                <a:latin typeface="Arial" charset="0"/>
                <a:cs typeface="Arial" charset="0"/>
              </a:rPr>
              <a:t>Synchronous stream cipher: the </a:t>
            </a:r>
            <a:r>
              <a:rPr lang="en-US" sz="2400" dirty="0" err="1" smtClean="0">
                <a:latin typeface="Arial" charset="0"/>
                <a:cs typeface="Arial" charset="0"/>
              </a:rPr>
              <a:t>ciphertext</a:t>
            </a:r>
            <a:r>
              <a:rPr lang="en-US" sz="2400" dirty="0" smtClean="0">
                <a:latin typeface="Arial" charset="0"/>
                <a:cs typeface="Arial" charset="0"/>
              </a:rPr>
              <a:t> depends only on the key.</a:t>
            </a:r>
          </a:p>
          <a:p>
            <a:pPr algn="just" eaLnBrk="1" hangingPunct="1">
              <a:spcAft>
                <a:spcPts val="2000"/>
              </a:spcAft>
            </a:pPr>
            <a:r>
              <a:rPr lang="en-US" sz="2400" dirty="0">
                <a:latin typeface="Arial" charset="0"/>
                <a:cs typeface="Arial" charset="0"/>
              </a:rPr>
              <a:t>A</a:t>
            </a:r>
            <a:r>
              <a:rPr lang="en-US" sz="2400" dirty="0" smtClean="0">
                <a:latin typeface="Arial" charset="0"/>
                <a:cs typeface="Arial" charset="0"/>
              </a:rPr>
              <a:t>synchronous stream cipher: the key depends on the </a:t>
            </a:r>
            <a:r>
              <a:rPr lang="en-US" sz="2400" dirty="0" err="1" smtClean="0">
                <a:latin typeface="Arial" charset="0"/>
                <a:cs typeface="Arial" charset="0"/>
              </a:rPr>
              <a:t>ciphertext</a:t>
            </a:r>
            <a:r>
              <a:rPr lang="en-US" sz="2400" dirty="0" smtClean="0">
                <a:latin typeface="Arial" charset="0"/>
                <a:cs typeface="Arial" charset="0"/>
              </a:rPr>
              <a:t>. </a:t>
            </a:r>
            <a:endParaRPr lang="en-US" dirty="0" smtClean="0"/>
          </a:p>
          <a:p>
            <a:pPr marL="0" indent="0" eaLnBrk="1" hangingPunct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22531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838" y="2734020"/>
            <a:ext cx="11615737" cy="371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10"/>
          <p:cNvSpPr>
            <a:spLocks noChangeArrowheads="1"/>
          </p:cNvSpPr>
          <p:nvPr/>
        </p:nvSpPr>
        <p:spPr bwMode="auto">
          <a:xfrm>
            <a:off x="1071977" y="268703"/>
            <a:ext cx="4109623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6.5 STREAM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CIPHERS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1463123" y="1202772"/>
            <a:ext cx="9681955" cy="2428323"/>
          </a:xfrm>
        </p:spPr>
        <p:txBody>
          <a:bodyPr/>
          <a:lstStyle/>
          <a:p>
            <a:pPr marL="0" indent="0" eaLnBrk="1" hangingPunct="1">
              <a:spcAft>
                <a:spcPts val="2000"/>
              </a:spcAft>
              <a:buNone/>
            </a:pPr>
            <a:r>
              <a:rPr lang="en-US" sz="2400" b="1" dirty="0" smtClean="0">
                <a:latin typeface="Arial" charset="0"/>
                <a:cs typeface="Arial" charset="0"/>
              </a:rPr>
              <a:t>Example of a stream cipher:</a:t>
            </a:r>
          </a:p>
          <a:p>
            <a:pPr eaLnBrk="1" hangingPunct="1"/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RC4</a:t>
            </a:r>
            <a:r>
              <a:rPr lang="en-US" sz="2400" dirty="0" smtClean="0">
                <a:latin typeface="Arial" charset="0"/>
                <a:cs typeface="Arial" charset="0"/>
              </a:rPr>
              <a:t> is one popular example of stream cipher scheme. 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RC4 is designed in 1987 by Ron </a:t>
            </a:r>
            <a:r>
              <a:rPr lang="en-US" sz="2400" dirty="0" err="1" smtClean="0">
                <a:latin typeface="Arial" charset="0"/>
                <a:cs typeface="Arial" charset="0"/>
              </a:rPr>
              <a:t>Rivest</a:t>
            </a:r>
            <a:r>
              <a:rPr lang="en-US" sz="2400" dirty="0" smtClean="0">
                <a:latin typeface="Arial" charset="0"/>
                <a:cs typeface="Arial" charset="0"/>
              </a:rPr>
              <a:t> for RSA Security. 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It uses a variable length of key size with one byte oriented operation.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RC4 algorithm is based on random permutation (transposition). </a:t>
            </a:r>
          </a:p>
        </p:txBody>
      </p:sp>
      <p:sp>
        <p:nvSpPr>
          <p:cNvPr id="23555" name="Rectangle 10"/>
          <p:cNvSpPr>
            <a:spLocks noChangeArrowheads="1"/>
          </p:cNvSpPr>
          <p:nvPr/>
        </p:nvSpPr>
        <p:spPr bwMode="auto">
          <a:xfrm>
            <a:off x="1071978" y="251377"/>
            <a:ext cx="420238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6.5 STREAM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CIPHERS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1517306" y="1046508"/>
            <a:ext cx="9627772" cy="3631509"/>
          </a:xfrm>
        </p:spPr>
        <p:txBody>
          <a:bodyPr/>
          <a:lstStyle/>
          <a:p>
            <a:pPr algn="just" eaLnBrk="1" hangingPunct="1">
              <a:spcAft>
                <a:spcPts val="2000"/>
              </a:spcAft>
            </a:pPr>
            <a:r>
              <a:rPr lang="en-US" sz="2400" dirty="0" smtClean="0">
                <a:latin typeface="Arial" charset="0"/>
                <a:cs typeface="Arial" charset="0"/>
              </a:rPr>
              <a:t>Block cipher encrypts the entire plaintext at a time with the same key. It divides </a:t>
            </a:r>
            <a:r>
              <a:rPr lang="en-US" sz="2400" dirty="0">
                <a:latin typeface="Arial" charset="0"/>
                <a:cs typeface="Arial" charset="0"/>
              </a:rPr>
              <a:t>message into large </a:t>
            </a:r>
            <a:r>
              <a:rPr lang="en-US" sz="2400" dirty="0" smtClean="0">
                <a:latin typeface="Arial" charset="0"/>
                <a:cs typeface="Arial" charset="0"/>
              </a:rPr>
              <a:t>fixed blocks. </a:t>
            </a:r>
          </a:p>
          <a:p>
            <a:pPr eaLnBrk="1" hangingPunct="1">
              <a:spcAft>
                <a:spcPts val="2000"/>
              </a:spcAft>
            </a:pPr>
            <a:r>
              <a:rPr lang="en-US" sz="2400" dirty="0" smtClean="0">
                <a:latin typeface="Arial" charset="0"/>
                <a:cs typeface="Arial" charset="0"/>
              </a:rPr>
              <a:t>In practice, some of the block cipher algorithms use a block length size of 64-bits (8-bytes) such as DES or 3DES.</a:t>
            </a:r>
          </a:p>
          <a:p>
            <a:pPr eaLnBrk="1" hangingPunct="1">
              <a:spcAft>
                <a:spcPts val="2000"/>
              </a:spcAft>
            </a:pPr>
            <a:r>
              <a:rPr lang="en-US" sz="2400" dirty="0" smtClean="0">
                <a:latin typeface="Arial" charset="0"/>
                <a:cs typeface="Arial" charset="0"/>
              </a:rPr>
              <a:t>Most block ciphers algorithms today use a block length size of 128-bits (16-bytes) such as AES.</a:t>
            </a:r>
          </a:p>
          <a:p>
            <a:pPr marL="0" indent="0"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24581" name="Rectangle 10"/>
          <p:cNvSpPr>
            <a:spLocks noChangeArrowheads="1"/>
          </p:cNvSpPr>
          <p:nvPr/>
        </p:nvSpPr>
        <p:spPr bwMode="auto">
          <a:xfrm>
            <a:off x="1098481" y="238263"/>
            <a:ext cx="10155237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6.6 BLOCK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CIPHERS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1517306" y="1046508"/>
            <a:ext cx="9627772" cy="4413388"/>
          </a:xfrm>
        </p:spPr>
        <p:txBody>
          <a:bodyPr/>
          <a:lstStyle/>
          <a:p>
            <a:pPr marL="0" indent="0" algn="just" eaLnBrk="1" hangingPunct="1">
              <a:spcAft>
                <a:spcPts val="2000"/>
              </a:spcAft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Operation mode:</a:t>
            </a:r>
          </a:p>
          <a:p>
            <a:pPr marL="0" indent="0" algn="just" eaLnBrk="1" hangingPunct="1">
              <a:spcAft>
                <a:spcPts val="2000"/>
              </a:spcAft>
              <a:buNone/>
            </a:pPr>
            <a:r>
              <a:rPr lang="en-US" sz="2400" dirty="0">
                <a:latin typeface="Arial" charset="0"/>
                <a:cs typeface="Arial" charset="0"/>
              </a:rPr>
              <a:t>To encrypt a message using block ciphers we need a mode of </a:t>
            </a:r>
            <a:r>
              <a:rPr lang="en-US" sz="2400" dirty="0" smtClean="0">
                <a:latin typeface="Arial" charset="0"/>
                <a:cs typeface="Arial" charset="0"/>
              </a:rPr>
              <a:t>operation. There </a:t>
            </a:r>
            <a:r>
              <a:rPr lang="en-US" sz="2400" dirty="0">
                <a:latin typeface="Arial" charset="0"/>
                <a:cs typeface="Arial" charset="0"/>
              </a:rPr>
              <a:t>are </a:t>
            </a:r>
            <a:r>
              <a:rPr lang="en-US" sz="2400" dirty="0" smtClean="0">
                <a:latin typeface="Arial" charset="0"/>
                <a:cs typeface="Arial" charset="0"/>
              </a:rPr>
              <a:t>five modes/standards</a:t>
            </a:r>
            <a:r>
              <a:rPr lang="en-US" sz="2400" dirty="0">
                <a:latin typeface="Arial" charset="0"/>
                <a:cs typeface="Arial" charset="0"/>
              </a:rPr>
              <a:t>: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marL="463550" eaLnBrk="1" hangingPunct="1">
              <a:buFont typeface="Wingdings" panose="05000000000000000000" pitchFamily="2" charset="2"/>
              <a:buChar char="§"/>
            </a:pPr>
            <a:r>
              <a:rPr lang="en-US" dirty="0" smtClean="0"/>
              <a:t>ECB </a:t>
            </a:r>
            <a:r>
              <a:rPr lang="en-US" dirty="0"/>
              <a:t>(Electronic Code Book)</a:t>
            </a:r>
          </a:p>
          <a:p>
            <a:pPr marL="463550" eaLnBrk="1" hangingPunct="1">
              <a:buFont typeface="Wingdings" panose="05000000000000000000" pitchFamily="2" charset="2"/>
              <a:buChar char="§"/>
            </a:pPr>
            <a:r>
              <a:rPr lang="en-US" dirty="0"/>
              <a:t>CBC (Cipher-Block Chaining)</a:t>
            </a:r>
          </a:p>
          <a:p>
            <a:pPr marL="463550" eaLnBrk="1" hangingPunct="1">
              <a:buFont typeface="Wingdings" panose="05000000000000000000" pitchFamily="2" charset="2"/>
              <a:buChar char="§"/>
            </a:pPr>
            <a:r>
              <a:rPr lang="en-US" dirty="0"/>
              <a:t>CFB</a:t>
            </a:r>
          </a:p>
          <a:p>
            <a:pPr marL="463550" eaLnBrk="1" hangingPunct="1">
              <a:buFont typeface="Wingdings" panose="05000000000000000000" pitchFamily="2" charset="2"/>
              <a:buChar char="§"/>
            </a:pPr>
            <a:r>
              <a:rPr lang="en-US" dirty="0"/>
              <a:t>OFB</a:t>
            </a:r>
          </a:p>
          <a:p>
            <a:pPr marL="463550" eaLnBrk="1" hangingPunct="1">
              <a:buFont typeface="Wingdings" panose="05000000000000000000" pitchFamily="2" charset="2"/>
              <a:buChar char="§"/>
            </a:pPr>
            <a:r>
              <a:rPr lang="en-US" dirty="0"/>
              <a:t>CTR</a:t>
            </a:r>
            <a:endParaRPr lang="en-US" dirty="0" smtClean="0"/>
          </a:p>
        </p:txBody>
      </p:sp>
      <p:sp>
        <p:nvSpPr>
          <p:cNvPr id="24581" name="Rectangle 10"/>
          <p:cNvSpPr>
            <a:spLocks noChangeArrowheads="1"/>
          </p:cNvSpPr>
          <p:nvPr/>
        </p:nvSpPr>
        <p:spPr bwMode="auto">
          <a:xfrm>
            <a:off x="1098481" y="238263"/>
            <a:ext cx="10155237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6.6 BLOCK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CIPHERS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07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1517306" y="1046508"/>
            <a:ext cx="9627772" cy="4413388"/>
          </a:xfrm>
        </p:spPr>
        <p:txBody>
          <a:bodyPr/>
          <a:lstStyle/>
          <a:p>
            <a:pPr marL="234950" indent="0" eaLnBrk="1" hangingPunct="1">
              <a:buNone/>
            </a:pPr>
            <a:r>
              <a:rPr lang="en-US" b="1" dirty="0" smtClean="0">
                <a:solidFill>
                  <a:srgbClr val="0000CC"/>
                </a:solidFill>
              </a:rPr>
              <a:t>ECB </a:t>
            </a:r>
            <a:r>
              <a:rPr lang="en-US" b="1" dirty="0">
                <a:solidFill>
                  <a:srgbClr val="0000CC"/>
                </a:solidFill>
              </a:rPr>
              <a:t>(Electronic Code Book</a:t>
            </a:r>
            <a:r>
              <a:rPr lang="en-US" b="1" dirty="0" smtClean="0">
                <a:solidFill>
                  <a:srgbClr val="0000CC"/>
                </a:solidFill>
              </a:rPr>
              <a:t>) mode of operation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4581" name="Rectangle 10"/>
          <p:cNvSpPr>
            <a:spLocks noChangeArrowheads="1"/>
          </p:cNvSpPr>
          <p:nvPr/>
        </p:nvSpPr>
        <p:spPr bwMode="auto">
          <a:xfrm>
            <a:off x="1098481" y="238263"/>
            <a:ext cx="10155237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6.6 BLOCK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CIPHERS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232" y="2059677"/>
            <a:ext cx="10302846" cy="377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9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1517306" y="1046508"/>
            <a:ext cx="9627772" cy="4413388"/>
          </a:xfrm>
        </p:spPr>
        <p:txBody>
          <a:bodyPr/>
          <a:lstStyle/>
          <a:p>
            <a:pPr marL="234950" indent="0" eaLnBrk="1" hangingPunct="1">
              <a:buNone/>
            </a:pPr>
            <a:r>
              <a:rPr lang="en-US" b="1" dirty="0">
                <a:solidFill>
                  <a:srgbClr val="0000CC"/>
                </a:solidFill>
              </a:rPr>
              <a:t>CBC (Cipher-Block Chaining</a:t>
            </a:r>
            <a:r>
              <a:rPr lang="en-US" b="1" dirty="0" smtClean="0">
                <a:solidFill>
                  <a:srgbClr val="0000CC"/>
                </a:solidFill>
              </a:rPr>
              <a:t>) mode of operation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4581" name="Rectangle 10"/>
          <p:cNvSpPr>
            <a:spLocks noChangeArrowheads="1"/>
          </p:cNvSpPr>
          <p:nvPr/>
        </p:nvSpPr>
        <p:spPr bwMode="auto">
          <a:xfrm>
            <a:off x="1098481" y="238263"/>
            <a:ext cx="10155237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6.6 BLOCK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CIPHERS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997" y="1944342"/>
            <a:ext cx="10519114" cy="393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82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1517306" y="1046508"/>
            <a:ext cx="9627772" cy="5235022"/>
          </a:xfrm>
        </p:spPr>
        <p:txBody>
          <a:bodyPr/>
          <a:lstStyle/>
          <a:p>
            <a:pPr marL="0" indent="0" algn="just" eaLnBrk="1" hangingPunct="1">
              <a:spcAft>
                <a:spcPts val="2000"/>
              </a:spcAft>
              <a:buNone/>
            </a:pPr>
            <a:r>
              <a:rPr lang="en-US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Padding 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schemes 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for block 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ciphers:</a:t>
            </a:r>
            <a:endParaRPr lang="en-US" sz="2400" b="1" dirty="0">
              <a:solidFill>
                <a:srgbClr val="0000CC"/>
              </a:solidFill>
              <a:latin typeface="Arial" charset="0"/>
              <a:cs typeface="Arial" charset="0"/>
            </a:endParaRPr>
          </a:p>
          <a:p>
            <a:pPr algn="just" eaLnBrk="1" hangingPunct="1">
              <a:spcAft>
                <a:spcPts val="2000"/>
              </a:spcAft>
            </a:pPr>
            <a:r>
              <a:rPr lang="en-US" sz="2400" dirty="0" smtClean="0">
                <a:latin typeface="Arial" charset="0"/>
                <a:cs typeface="Arial" charset="0"/>
              </a:rPr>
              <a:t>To perform </a:t>
            </a:r>
            <a:r>
              <a:rPr lang="en-US" sz="2400" dirty="0">
                <a:latin typeface="Arial" charset="0"/>
                <a:cs typeface="Arial" charset="0"/>
              </a:rPr>
              <a:t>encryption with a block cipher in ECB or CBC mode the length of the input to be encrypted must be an exact multiple of the block length </a:t>
            </a:r>
            <a:r>
              <a:rPr lang="en-US" sz="2400" b="1" i="1" dirty="0">
                <a:solidFill>
                  <a:srgbClr val="0000CC"/>
                </a:solidFill>
                <a:latin typeface="Arial" charset="0"/>
                <a:cs typeface="Arial" charset="0"/>
              </a:rPr>
              <a:t>B</a:t>
            </a:r>
            <a:r>
              <a:rPr lang="en-US" sz="2400" dirty="0">
                <a:latin typeface="Arial" charset="0"/>
                <a:cs typeface="Arial" charset="0"/>
              </a:rPr>
              <a:t> in bytes</a:t>
            </a:r>
            <a:r>
              <a:rPr lang="en-US" sz="2400" dirty="0" smtClean="0">
                <a:latin typeface="Arial" charset="0"/>
                <a:cs typeface="Arial" charset="0"/>
              </a:rPr>
              <a:t>.</a:t>
            </a:r>
          </a:p>
          <a:p>
            <a:pPr algn="just" eaLnBrk="1" hangingPunct="1">
              <a:spcAft>
                <a:spcPts val="2000"/>
              </a:spcAft>
            </a:pPr>
            <a:r>
              <a:rPr lang="en-US" sz="2400" dirty="0">
                <a:latin typeface="Arial" charset="0"/>
                <a:cs typeface="Arial" charset="0"/>
              </a:rPr>
              <a:t>If the length of the data to be encrypted is not an exact multiple of </a:t>
            </a:r>
            <a:r>
              <a:rPr lang="en-US" sz="2400" b="1" i="1" dirty="0">
                <a:latin typeface="Arial" charset="0"/>
                <a:cs typeface="Arial" charset="0"/>
              </a:rPr>
              <a:t>B</a:t>
            </a:r>
            <a:r>
              <a:rPr lang="en-US" sz="2400" dirty="0">
                <a:latin typeface="Arial" charset="0"/>
                <a:cs typeface="Arial" charset="0"/>
              </a:rPr>
              <a:t>, it must be padded to make it </a:t>
            </a:r>
            <a:r>
              <a:rPr lang="en-US" sz="2400" dirty="0" smtClean="0">
                <a:latin typeface="Arial" charset="0"/>
                <a:cs typeface="Arial" charset="0"/>
              </a:rPr>
              <a:t>so.</a:t>
            </a:r>
          </a:p>
          <a:p>
            <a:pPr algn="just" eaLnBrk="1" hangingPunct="1">
              <a:spcAft>
                <a:spcPts val="2000"/>
              </a:spcAft>
            </a:pPr>
            <a:r>
              <a:rPr lang="en-US" sz="2400" dirty="0">
                <a:latin typeface="Arial" charset="0"/>
                <a:cs typeface="Arial" charset="0"/>
              </a:rPr>
              <a:t>There are </a:t>
            </a:r>
            <a:r>
              <a:rPr lang="en-US" sz="2400" dirty="0" smtClean="0">
                <a:latin typeface="Arial" charset="0"/>
                <a:cs typeface="Arial" charset="0"/>
              </a:rPr>
              <a:t>many techniques </a:t>
            </a:r>
            <a:r>
              <a:rPr lang="en-US" sz="2400" dirty="0">
                <a:latin typeface="Arial" charset="0"/>
                <a:cs typeface="Arial" charset="0"/>
              </a:rPr>
              <a:t>for padding. It is up to the sender and receiver </a:t>
            </a:r>
            <a:r>
              <a:rPr lang="en-US" sz="2400" dirty="0" smtClean="0">
                <a:latin typeface="Arial" charset="0"/>
                <a:cs typeface="Arial" charset="0"/>
              </a:rPr>
              <a:t>to </a:t>
            </a:r>
            <a:r>
              <a:rPr lang="en-US" sz="2400" dirty="0">
                <a:latin typeface="Arial" charset="0"/>
                <a:cs typeface="Arial" charset="0"/>
              </a:rPr>
              <a:t>agree on the </a:t>
            </a:r>
            <a:r>
              <a:rPr lang="en-US" sz="2400" dirty="0" smtClean="0">
                <a:latin typeface="Arial" charset="0"/>
                <a:cs typeface="Arial" charset="0"/>
              </a:rPr>
              <a:t>technique used. Examples;</a:t>
            </a:r>
          </a:p>
          <a:p>
            <a:pPr lvl="1" algn="just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300" dirty="0" err="1" smtClean="0">
                <a:latin typeface="Arial" charset="0"/>
                <a:cs typeface="Arial" charset="0"/>
              </a:rPr>
              <a:t>OneAndZeroes</a:t>
            </a:r>
            <a:endParaRPr lang="en-US" sz="2300" dirty="0" smtClean="0">
              <a:latin typeface="Arial" charset="0"/>
              <a:cs typeface="Arial" charset="0"/>
            </a:endParaRPr>
          </a:p>
          <a:p>
            <a:pPr lvl="1" algn="just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300" dirty="0">
                <a:latin typeface="Arial" charset="0"/>
                <a:cs typeface="Arial" charset="0"/>
              </a:rPr>
              <a:t>PKCS5</a:t>
            </a:r>
          </a:p>
          <a:p>
            <a:pPr lvl="1" algn="just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300" dirty="0" smtClean="0">
                <a:latin typeface="Arial" charset="0"/>
                <a:cs typeface="Arial" charset="0"/>
              </a:rPr>
              <a:t>ANSI X9.23</a:t>
            </a:r>
          </a:p>
        </p:txBody>
      </p:sp>
      <p:sp>
        <p:nvSpPr>
          <p:cNvPr id="24581" name="Rectangle 10"/>
          <p:cNvSpPr>
            <a:spLocks noChangeArrowheads="1"/>
          </p:cNvSpPr>
          <p:nvPr/>
        </p:nvSpPr>
        <p:spPr bwMode="auto">
          <a:xfrm>
            <a:off x="1098481" y="238263"/>
            <a:ext cx="10155237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6.6 BLOCK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CIPHERS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4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961492" y="283812"/>
            <a:ext cx="2531399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big picture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64940094"/>
              </p:ext>
            </p:extLst>
          </p:nvPr>
        </p:nvGraphicFramePr>
        <p:xfrm>
          <a:off x="1919536" y="980728"/>
          <a:ext cx="864096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5568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1517306" y="1046507"/>
            <a:ext cx="9627772" cy="4704935"/>
          </a:xfrm>
        </p:spPr>
        <p:txBody>
          <a:bodyPr/>
          <a:lstStyle/>
          <a:p>
            <a:pPr marL="0" indent="0" algn="just" eaLnBrk="1" hangingPunct="1">
              <a:spcAft>
                <a:spcPts val="2000"/>
              </a:spcAft>
              <a:buNone/>
            </a:pPr>
            <a:r>
              <a:rPr lang="en-US" sz="2400" b="1" dirty="0" err="1" smtClean="0">
                <a:solidFill>
                  <a:srgbClr val="0000CC"/>
                </a:solidFill>
                <a:latin typeface="Arial" charset="0"/>
                <a:cs typeface="Arial" charset="0"/>
              </a:rPr>
              <a:t>OneAndZeroes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:</a:t>
            </a:r>
          </a:p>
          <a:p>
            <a:pPr algn="just" eaLnBrk="1" hangingPunct="1">
              <a:spcAft>
                <a:spcPts val="20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 a single padding byte of value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0x80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then pad the balance with enough bytes of value zero to make the total length an exact multiple of 8 bytes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spcAft>
                <a:spcPts val="20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the single 0x80 byte makes the total length an exact multiple then do not add any zero bytes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spcAft>
                <a:spcPts val="20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After decrypting, strip off all trailing zero bytes and the 0x80 byte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spcAft>
                <a:spcPts val="20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is recommended in NIST 800-38a [BCMO].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Aft>
                <a:spcPts val="2000"/>
              </a:spcAft>
              <a:buNone/>
            </a:pPr>
            <a:endParaRPr lang="en-US" sz="2300" dirty="0" smtClean="0">
              <a:latin typeface="Arial" charset="0"/>
              <a:cs typeface="Arial" charset="0"/>
            </a:endParaRPr>
          </a:p>
        </p:txBody>
      </p:sp>
      <p:sp>
        <p:nvSpPr>
          <p:cNvPr id="24581" name="Rectangle 10"/>
          <p:cNvSpPr>
            <a:spLocks noChangeArrowheads="1"/>
          </p:cNvSpPr>
          <p:nvPr/>
        </p:nvSpPr>
        <p:spPr bwMode="auto">
          <a:xfrm>
            <a:off x="1098481" y="238263"/>
            <a:ext cx="10155237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6.6 BLOCK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CIPHERS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42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1517306" y="1152524"/>
            <a:ext cx="9627772" cy="596762"/>
          </a:xfrm>
        </p:spPr>
        <p:txBody>
          <a:bodyPr/>
          <a:lstStyle/>
          <a:p>
            <a:pPr marL="0" indent="0" algn="just" eaLnBrk="1" hangingPunct="1">
              <a:spcAft>
                <a:spcPts val="2000"/>
              </a:spcAft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Examples 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of </a:t>
            </a:r>
            <a:r>
              <a:rPr lang="en-US" sz="2400" b="1" dirty="0" err="1">
                <a:solidFill>
                  <a:srgbClr val="0000CC"/>
                </a:solidFill>
                <a:latin typeface="Arial" charset="0"/>
                <a:cs typeface="Arial" charset="0"/>
              </a:rPr>
              <a:t>OneAndZeroes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padding for block length N = 8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just" eaLnBrk="1" hangingPunct="1">
              <a:spcAft>
                <a:spcPts val="2000"/>
              </a:spcAft>
              <a:buNone/>
            </a:pPr>
            <a:endParaRPr lang="en-US" sz="2300" dirty="0" smtClean="0">
              <a:latin typeface="Arial" charset="0"/>
              <a:cs typeface="Arial" charset="0"/>
            </a:endParaRPr>
          </a:p>
        </p:txBody>
      </p:sp>
      <p:sp>
        <p:nvSpPr>
          <p:cNvPr id="24581" name="Rectangle 10"/>
          <p:cNvSpPr>
            <a:spLocks noChangeArrowheads="1"/>
          </p:cNvSpPr>
          <p:nvPr/>
        </p:nvSpPr>
        <p:spPr bwMode="auto">
          <a:xfrm>
            <a:off x="1098481" y="238263"/>
            <a:ext cx="10155237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6.6 BLOCK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CIPHERS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312358"/>
              </p:ext>
            </p:extLst>
          </p:nvPr>
        </p:nvGraphicFramePr>
        <p:xfrm>
          <a:off x="1356138" y="2074998"/>
          <a:ext cx="9802192" cy="265602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66575"/>
                <a:gridCol w="2616614"/>
                <a:gridCol w="4605821"/>
                <a:gridCol w="1113182"/>
              </a:tblGrid>
              <a:tr h="66400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Message size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Message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Message</a:t>
                      </a:r>
                      <a:r>
                        <a:rPr lang="en-US" baseline="0" dirty="0" smtClean="0"/>
                        <a:t> in blocks of 8 bytes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Blocks</a:t>
                      </a:r>
                      <a:endParaRPr lang="en-US" dirty="0"/>
                    </a:p>
                  </a:txBody>
                  <a:tcPr anchor="ctr"/>
                </a:tc>
              </a:tr>
              <a:tr h="66400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 bytes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FDFDFD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FDFDFD0505050505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</a:tr>
              <a:tr h="66400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 bytes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FDFDFDFDFDFDFD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FDFDFDFDFDFDFD01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</a:tr>
              <a:tr h="66400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 bytes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FDFDFDFDFDFDFDFD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FDFDFDFDFDFDFDFD0808080808080808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1517306" y="1046508"/>
            <a:ext cx="9627772" cy="5235022"/>
          </a:xfrm>
        </p:spPr>
        <p:txBody>
          <a:bodyPr/>
          <a:lstStyle/>
          <a:p>
            <a:pPr marL="0" indent="0" algn="just" eaLnBrk="1" hangingPunct="1">
              <a:spcAft>
                <a:spcPts val="2000"/>
              </a:spcAft>
              <a:buFont typeface="Arial" charset="0"/>
              <a:buNone/>
            </a:pPr>
            <a:r>
              <a:rPr lang="en-US" sz="2400" dirty="0" smtClean="0">
                <a:latin typeface="Arial" charset="0"/>
                <a:cs typeface="Arial" charset="0"/>
              </a:rPr>
              <a:t>Some comparisons between stream ciphers and block ciphers are as follows: </a:t>
            </a:r>
          </a:p>
          <a:p>
            <a:pPr algn="just" eaLnBrk="1" hangingPunct="1">
              <a:spcAft>
                <a:spcPts val="2000"/>
              </a:spcAft>
            </a:pP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Block ciphers </a:t>
            </a:r>
            <a:r>
              <a:rPr lang="en-US" sz="2400" dirty="0" smtClean="0">
                <a:latin typeface="Arial" charset="0"/>
                <a:cs typeface="Arial" charset="0"/>
              </a:rPr>
              <a:t>are widely used in the Internet over the stream      cipher, for ex, AES algorithm. </a:t>
            </a:r>
          </a:p>
          <a:p>
            <a:pPr algn="just" eaLnBrk="1" hangingPunct="1">
              <a:spcAft>
                <a:spcPts val="2000"/>
              </a:spcAft>
            </a:pP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Stream ciphers </a:t>
            </a:r>
            <a:r>
              <a:rPr lang="en-US" sz="2400" dirty="0" smtClean="0">
                <a:latin typeface="Arial" charset="0"/>
                <a:cs typeface="Arial" charset="0"/>
              </a:rPr>
              <a:t>tend to be used in fast and small applications, for ex, cell phones. </a:t>
            </a:r>
          </a:p>
          <a:p>
            <a:pPr marL="0" indent="0"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24581" name="Rectangle 10"/>
          <p:cNvSpPr>
            <a:spLocks noChangeArrowheads="1"/>
          </p:cNvSpPr>
          <p:nvPr/>
        </p:nvSpPr>
        <p:spPr bwMode="auto">
          <a:xfrm>
            <a:off x="1098481" y="238263"/>
            <a:ext cx="10155237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6.6 BLOCK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CIPHERS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>
          <a:xfrm>
            <a:off x="1502741" y="1021556"/>
            <a:ext cx="5520911" cy="2980601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Advance encryption standard (AES):</a:t>
            </a:r>
          </a:p>
          <a:p>
            <a:pPr algn="just" eaLnBrk="1" hangingPunct="1">
              <a:spcAft>
                <a:spcPts val="2000"/>
              </a:spcAft>
            </a:pPr>
            <a:r>
              <a:rPr lang="en-US" sz="2400" dirty="0" smtClean="0">
                <a:latin typeface="Arial" charset="0"/>
                <a:cs typeface="Arial" charset="0"/>
              </a:rPr>
              <a:t>Was published by NIST in 2001. </a:t>
            </a:r>
          </a:p>
          <a:p>
            <a:pPr algn="just" eaLnBrk="1" hangingPunct="1">
              <a:spcAft>
                <a:spcPts val="2000"/>
              </a:spcAft>
            </a:pPr>
            <a:r>
              <a:rPr lang="en-US" sz="2400" dirty="0" smtClean="0">
                <a:latin typeface="Arial" charset="0"/>
                <a:cs typeface="Arial" charset="0"/>
              </a:rPr>
              <a:t>AES is a symmetric block cipher that requires a block length of 128-bits.</a:t>
            </a:r>
          </a:p>
          <a:p>
            <a:pPr algn="just" eaLnBrk="1" hangingPunct="1">
              <a:spcAft>
                <a:spcPts val="2000"/>
              </a:spcAft>
            </a:pPr>
            <a:r>
              <a:rPr lang="en-US" sz="2400" dirty="0" smtClean="0">
                <a:latin typeface="Arial" charset="0"/>
                <a:cs typeface="Arial" charset="0"/>
              </a:rPr>
              <a:t>It supports a key length of 128, 192 and 256-bits. </a:t>
            </a:r>
          </a:p>
          <a:p>
            <a:pPr marL="0" indent="0" eaLnBrk="1" hangingPunct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25603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4510" y="2216496"/>
            <a:ext cx="4252913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10"/>
          <p:cNvSpPr>
            <a:spLocks noChangeArrowheads="1"/>
          </p:cNvSpPr>
          <p:nvPr/>
        </p:nvSpPr>
        <p:spPr bwMode="auto">
          <a:xfrm>
            <a:off x="1076326" y="264768"/>
            <a:ext cx="725929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6.7 ADVANCED ENCRYPTION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STANDARD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4294967295"/>
          </p:nvPr>
        </p:nvSpPr>
        <p:spPr>
          <a:xfrm>
            <a:off x="1396862" y="1030495"/>
            <a:ext cx="9748216" cy="1030288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en-US" sz="2400" dirty="0" smtClean="0">
                <a:latin typeface="Arial" charset="0"/>
                <a:cs typeface="Arial" charset="0"/>
              </a:rPr>
              <a:t>AES in an iterated cipher, the number of </a:t>
            </a:r>
            <a:r>
              <a:rPr lang="en-US" sz="2400" dirty="0" smtClean="0">
                <a:latin typeface="Arial" charset="0"/>
                <a:cs typeface="Arial" charset="0"/>
              </a:rPr>
              <a:t>rounds </a:t>
            </a:r>
            <a:r>
              <a:rPr lang="en-US" sz="2400" dirty="0" smtClean="0">
                <a:latin typeface="Arial" charset="0"/>
                <a:cs typeface="Arial" charset="0"/>
              </a:rPr>
              <a:t>depends on the key </a:t>
            </a:r>
            <a:r>
              <a:rPr lang="en-US" sz="2400" dirty="0" smtClean="0">
                <a:latin typeface="Arial" charset="0"/>
                <a:cs typeface="Arial" charset="0"/>
              </a:rPr>
              <a:t>length: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578663"/>
              </p:ext>
            </p:extLst>
          </p:nvPr>
        </p:nvGraphicFramePr>
        <p:xfrm>
          <a:off x="2846454" y="2390246"/>
          <a:ext cx="6849031" cy="34147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23952">
                  <a:extLst>
                    <a:ext uri="{9D8B030D-6E8A-4147-A177-3AD203B41FA5}"/>
                  </a:extLst>
                </a:gridCol>
                <a:gridCol w="3525079">
                  <a:extLst>
                    <a:ext uri="{9D8B030D-6E8A-4147-A177-3AD203B41FA5}"/>
                  </a:extLst>
                </a:gridCol>
              </a:tblGrid>
              <a:tr h="853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</a:rPr>
                        <a:t>Key length</a:t>
                      </a:r>
                      <a:endParaRPr lang="en-US" sz="2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</a:rPr>
                        <a:t># of rounds </a:t>
                      </a:r>
                      <a:endParaRPr lang="en-US" sz="2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/>
                </a:extLst>
              </a:tr>
              <a:tr h="853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128-bits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10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/>
                </a:extLst>
              </a:tr>
              <a:tr h="853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192-bits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/>
                </a:extLst>
              </a:tr>
              <a:tr h="853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256-bits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6644" name="Rectangle 10"/>
          <p:cNvSpPr>
            <a:spLocks noChangeArrowheads="1"/>
          </p:cNvSpPr>
          <p:nvPr/>
        </p:nvSpPr>
        <p:spPr bwMode="auto">
          <a:xfrm>
            <a:off x="1058726" y="239367"/>
            <a:ext cx="648176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6.7 ADVANCED ENCRYPTION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STANDARD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800" b="1" smtClean="0">
                <a:solidFill>
                  <a:srgbClr val="0000CC"/>
                </a:solidFill>
                <a:latin typeface="Arial" charset="0"/>
              </a:rPr>
              <a:t>Summery </a:t>
            </a:r>
            <a:endParaRPr lang="en-US" b="1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b="1" dirty="0" smtClean="0"/>
              <a:t>Have </a:t>
            </a:r>
            <a:r>
              <a:rPr lang="en-US" altLang="en-US" b="1" dirty="0"/>
              <a:t>considered</a:t>
            </a:r>
            <a:r>
              <a:rPr lang="en-US" altLang="en-US" b="1" dirty="0" smtClean="0"/>
              <a:t>:</a:t>
            </a:r>
            <a:endParaRPr lang="en-US" altLang="en-US" b="1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dirty="0"/>
              <a:t>Definition </a:t>
            </a:r>
            <a:r>
              <a:rPr lang="en-US" dirty="0" smtClean="0"/>
              <a:t>of </a:t>
            </a:r>
            <a:r>
              <a:rPr lang="en-US" dirty="0"/>
              <a:t>symmetric encryption of modern cryptography algorithm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dirty="0"/>
              <a:t> </a:t>
            </a:r>
            <a:r>
              <a:rPr lang="en-US" dirty="0" smtClean="0"/>
              <a:t>Understanding </a:t>
            </a:r>
            <a:r>
              <a:rPr lang="en-US" dirty="0"/>
              <a:t>the hash function concept.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smtClean="0"/>
              <a:t>Understanding </a:t>
            </a:r>
            <a:r>
              <a:rPr lang="en-US" dirty="0"/>
              <a:t>the message authentication code concept.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smtClean="0"/>
              <a:t>Understanding </a:t>
            </a:r>
            <a:r>
              <a:rPr lang="en-US" dirty="0"/>
              <a:t>the stream cipher scheme.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smtClean="0"/>
              <a:t>Understanding </a:t>
            </a:r>
            <a:r>
              <a:rPr lang="en-US" dirty="0"/>
              <a:t>the block cipher scheme.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smtClean="0"/>
              <a:t>Understanding </a:t>
            </a:r>
            <a:r>
              <a:rPr lang="en-US" dirty="0"/>
              <a:t>the advance encryption standard scheme.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4294967295"/>
          </p:nvPr>
        </p:nvSpPr>
        <p:spPr>
          <a:xfrm>
            <a:off x="1503623" y="993912"/>
            <a:ext cx="9619302" cy="5229461"/>
          </a:xfrm>
        </p:spPr>
        <p:txBody>
          <a:bodyPr/>
          <a:lstStyle/>
          <a:p>
            <a:pPr marL="347472" indent="-347472" algn="just" eaLnBrk="1" hangingPunct="1">
              <a:lnSpc>
                <a:spcPct val="150000"/>
              </a:lnSpc>
              <a:spcAft>
                <a:spcPts val="2000"/>
              </a:spcAft>
            </a:pPr>
            <a:r>
              <a:rPr lang="en-US" sz="2400" dirty="0" smtClean="0">
                <a:latin typeface="Arial" charset="0"/>
                <a:cs typeface="Arial" charset="0"/>
              </a:rPr>
              <a:t>Modern cryptography is a new terminology that describes the present cryptography and can stops the tampering of digital information. </a:t>
            </a:r>
          </a:p>
          <a:p>
            <a:pPr marL="347472" indent="-347472" algn="just" eaLnBrk="1" hangingPunct="1">
              <a:lnSpc>
                <a:spcPct val="150000"/>
              </a:lnSpc>
              <a:spcAft>
                <a:spcPts val="2000"/>
              </a:spcAft>
            </a:pPr>
            <a:r>
              <a:rPr lang="en-US" sz="2400" dirty="0" smtClean="0">
                <a:latin typeface="Arial" charset="0"/>
                <a:cs typeface="Arial" charset="0"/>
              </a:rPr>
              <a:t>It is mainly subdivided into two main branches: symmetric encryption and asymmetric encryption. </a:t>
            </a:r>
          </a:p>
          <a:p>
            <a:pPr marL="347472" indent="-347472" algn="just" eaLnBrk="1" hangingPunct="1">
              <a:lnSpc>
                <a:spcPct val="150000"/>
              </a:lnSpc>
              <a:spcAft>
                <a:spcPts val="2000"/>
              </a:spcAft>
            </a:pPr>
            <a:r>
              <a:rPr lang="en-US" sz="2400" dirty="0" smtClean="0">
                <a:latin typeface="Arial" charset="0"/>
                <a:cs typeface="Arial" charset="0"/>
              </a:rPr>
              <a:t>In encryption process, a key specifies the particular transformation of plaintext into </a:t>
            </a:r>
            <a:r>
              <a:rPr lang="en-US" sz="2400" dirty="0" err="1" smtClean="0">
                <a:latin typeface="Arial" charset="0"/>
                <a:cs typeface="Arial" charset="0"/>
              </a:rPr>
              <a:t>ciphertext</a:t>
            </a:r>
            <a:r>
              <a:rPr lang="en-US" sz="2400" dirty="0" smtClean="0">
                <a:latin typeface="Arial" charset="0"/>
                <a:cs typeface="Arial" charset="0"/>
              </a:rPr>
              <a:t>. Where, in decryption process, the key specifies the particular transformation of </a:t>
            </a:r>
            <a:r>
              <a:rPr lang="en-US" sz="2400" dirty="0" err="1" smtClean="0">
                <a:latin typeface="Arial" charset="0"/>
                <a:cs typeface="Arial" charset="0"/>
              </a:rPr>
              <a:t>ciphertext</a:t>
            </a:r>
            <a:r>
              <a:rPr lang="en-US" sz="2400" dirty="0" smtClean="0">
                <a:latin typeface="Arial" charset="0"/>
                <a:cs typeface="Arial" charset="0"/>
              </a:rPr>
              <a:t> into plaintext. </a:t>
            </a:r>
          </a:p>
          <a:p>
            <a:pPr marL="0" indent="0"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1015100" y="363325"/>
            <a:ext cx="3265638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6.1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1482962" y="961167"/>
            <a:ext cx="9667259" cy="1263413"/>
          </a:xfrm>
        </p:spPr>
        <p:txBody>
          <a:bodyPr/>
          <a:lstStyle/>
          <a:p>
            <a:pPr marL="347472" indent="-347472" algn="just" eaLnBrk="1" hangingPunct="1">
              <a:lnSpc>
                <a:spcPct val="150000"/>
              </a:lnSpc>
              <a:spcAft>
                <a:spcPts val="2000"/>
              </a:spcAft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Symmetric (Secret-Key) </a:t>
            </a:r>
            <a:r>
              <a:rPr lang="en-US" sz="2400" dirty="0" smtClean="0">
                <a:latin typeface="Arial" charset="0"/>
                <a:cs typeface="Arial" charset="0"/>
              </a:rPr>
              <a:t>encryption process uses an identical pair of keys to encrypt and decrypt the message. </a:t>
            </a:r>
          </a:p>
          <a:p>
            <a:pPr marL="347472" indent="-347472" algn="just" eaLnBrk="1" hangingPunct="1">
              <a:lnSpc>
                <a:spcPct val="150000"/>
              </a:lnSpc>
              <a:spcAft>
                <a:spcPts val="2000"/>
              </a:spcAft>
              <a:buFont typeface="Wingdings" pitchFamily="2" charset="2"/>
              <a:buChar char="q"/>
            </a:pP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1056043" y="336028"/>
            <a:ext cx="554369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6.2 SYMMETRIC KEY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ENCRYPTION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38300" y="4301328"/>
            <a:ext cx="11430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Ali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(good)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Knows key “k”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219700" y="2320128"/>
            <a:ext cx="17526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Sami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(bad)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Does not know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key “k”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410700" y="4301328"/>
            <a:ext cx="11430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Imad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(good)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Knows key “k”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33900" y="4758528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048500" y="475694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5790406" y="3881434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801100" y="4758528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658100" y="3996528"/>
            <a:ext cx="11430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Decrypt message using key “k”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= 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90900" y="4072728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Encrypt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Message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Using key “k”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= y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81300" y="4758528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8"/>
          <p:cNvSpPr txBox="1"/>
          <p:nvPr/>
        </p:nvSpPr>
        <p:spPr>
          <a:xfrm>
            <a:off x="2878248" y="437752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8" name="TextBox 19"/>
          <p:cNvSpPr txBox="1"/>
          <p:nvPr/>
        </p:nvSpPr>
        <p:spPr>
          <a:xfrm>
            <a:off x="4686300" y="437752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9" name="TextBox 21"/>
          <p:cNvSpPr txBox="1"/>
          <p:nvPr/>
        </p:nvSpPr>
        <p:spPr>
          <a:xfrm>
            <a:off x="7200900" y="437752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0" name="TextBox 23"/>
          <p:cNvSpPr txBox="1"/>
          <p:nvPr/>
        </p:nvSpPr>
        <p:spPr>
          <a:xfrm>
            <a:off x="8953500" y="437752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1" name="TextBox 24"/>
          <p:cNvSpPr txBox="1"/>
          <p:nvPr/>
        </p:nvSpPr>
        <p:spPr>
          <a:xfrm>
            <a:off x="5829300" y="369172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2" name="Cloud 21"/>
          <p:cNvSpPr/>
          <p:nvPr/>
        </p:nvSpPr>
        <p:spPr>
          <a:xfrm>
            <a:off x="5186150" y="4135279"/>
            <a:ext cx="1937982" cy="151490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Internet</a:t>
            </a:r>
          </a:p>
          <a:p>
            <a:pPr algn="ctr"/>
            <a:r>
              <a:rPr lang="en-US" dirty="0" smtClean="0"/>
              <a:t>(unsecure Channel)</a:t>
            </a:r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1310185" y="5719659"/>
            <a:ext cx="96626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Communication Over an Unsecure Channel (symmetric encryption scheme)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1461330" y="1101275"/>
            <a:ext cx="9675243" cy="4351337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Advantages of symmetric encryption: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Simple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Fast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Uses less computer resources</a:t>
            </a:r>
          </a:p>
          <a:p>
            <a:pPr eaLnBrk="1" hangingPunct="1"/>
            <a:endParaRPr lang="en-US" sz="2400" b="1" dirty="0" smtClean="0">
              <a:solidFill>
                <a:srgbClr val="0000CC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Disadvantages of symmetric encryption</a:t>
            </a:r>
            <a:r>
              <a:rPr lang="en-US" sz="2400" dirty="0" smtClean="0">
                <a:latin typeface="Arial" charset="0"/>
                <a:cs typeface="Arial" charset="0"/>
              </a:rPr>
              <a:t>: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Key management over large network.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Key distribution (needs a secure channel for secret key exchange).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Origin and authenticity of message cannot be guaranteed.</a:t>
            </a:r>
          </a:p>
          <a:p>
            <a:pPr lvl="1" eaLnBrk="1" hangingPunct="1">
              <a:buNone/>
            </a:pP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endParaRPr lang="en-US" dirty="0" smtClean="0"/>
          </a:p>
        </p:txBody>
      </p:sp>
      <p:sp>
        <p:nvSpPr>
          <p:cNvPr id="7171" name="Rectangle 10"/>
          <p:cNvSpPr>
            <a:spLocks noChangeArrowheads="1"/>
          </p:cNvSpPr>
          <p:nvPr/>
        </p:nvSpPr>
        <p:spPr bwMode="auto">
          <a:xfrm>
            <a:off x="1028747" y="314301"/>
            <a:ext cx="554369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6.2 SYMMETRIC KEY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ENCRYPTION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1461330" y="937498"/>
            <a:ext cx="9675243" cy="5736257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Examples of modern symmetric algorithms</a:t>
            </a:r>
            <a:r>
              <a:rPr lang="en-US" sz="2400" dirty="0" smtClean="0">
                <a:latin typeface="Arial" charset="0"/>
                <a:cs typeface="Arial" charset="0"/>
              </a:rPr>
              <a:t>: 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 smtClean="0">
                <a:latin typeface="Arial" charset="0"/>
                <a:cs typeface="Arial" charset="0"/>
              </a:rPr>
              <a:t>DES, 3DES, </a:t>
            </a:r>
            <a:r>
              <a:rPr lang="fr-FR" dirty="0" err="1" smtClean="0">
                <a:latin typeface="Arial" charset="0"/>
                <a:cs typeface="Arial" charset="0"/>
              </a:rPr>
              <a:t>Blowfish</a:t>
            </a:r>
            <a:r>
              <a:rPr lang="fr-FR" dirty="0" smtClean="0">
                <a:latin typeface="Arial" charset="0"/>
                <a:cs typeface="Arial" charset="0"/>
              </a:rPr>
              <a:t>, </a:t>
            </a:r>
            <a:r>
              <a:rPr lang="fr-FR" dirty="0" err="1" smtClean="0">
                <a:latin typeface="Arial" charset="0"/>
                <a:cs typeface="Arial" charset="0"/>
              </a:rPr>
              <a:t>Twofish</a:t>
            </a:r>
            <a:r>
              <a:rPr lang="fr-FR" dirty="0" smtClean="0">
                <a:latin typeface="Arial" charset="0"/>
                <a:cs typeface="Arial" charset="0"/>
              </a:rPr>
              <a:t>, RC4, AES … etc. 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Advanced </a:t>
            </a:r>
            <a:r>
              <a:rPr lang="fr-FR" sz="2400" b="1" dirty="0" err="1" smtClean="0">
                <a:solidFill>
                  <a:srgbClr val="0000CC"/>
                </a:solidFill>
                <a:latin typeface="Arial" charset="0"/>
                <a:cs typeface="Arial" charset="0"/>
              </a:rPr>
              <a:t>Encryption</a:t>
            </a:r>
            <a:r>
              <a:rPr lang="fr-FR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Standard (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AES/</a:t>
            </a:r>
            <a:r>
              <a:rPr lang="en-US" sz="2400" b="1" dirty="0" err="1" smtClean="0">
                <a:solidFill>
                  <a:srgbClr val="0000CC"/>
                </a:solidFill>
                <a:latin typeface="Arial" charset="0"/>
                <a:cs typeface="Arial" charset="0"/>
              </a:rPr>
              <a:t>Rijndael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) 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Why does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Rijndael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becomes the AES standard for National Institute of Standards and Technology (NIST)?</a:t>
            </a:r>
          </a:p>
          <a:p>
            <a:pPr marL="857250" lvl="2" eaLnBrk="1" hangingPunct="1">
              <a:lnSpc>
                <a:spcPct val="100000"/>
              </a:lnSpc>
              <a:buFont typeface="Courier New" pitchFamily="49" charset="0"/>
              <a:buChar char="o"/>
            </a:pPr>
            <a:r>
              <a:rPr lang="en-US" sz="2300" dirty="0" smtClean="0">
                <a:latin typeface="Arial" pitchFamily="34" charset="0"/>
                <a:cs typeface="Arial" pitchFamily="34" charset="0"/>
              </a:rPr>
              <a:t>Security </a:t>
            </a:r>
            <a:r>
              <a:rPr lang="en-US" sz="2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timing attack </a:t>
            </a:r>
          </a:p>
          <a:p>
            <a:pPr marL="857250" lvl="2" eaLnBrk="1" hangingPunct="1">
              <a:lnSpc>
                <a:spcPct val="100000"/>
              </a:lnSpc>
              <a:buFont typeface="Courier New" pitchFamily="49" charset="0"/>
              <a:buChar char="o"/>
            </a:pPr>
            <a:r>
              <a:rPr lang="en-US" sz="2300" dirty="0" smtClean="0">
                <a:latin typeface="Arial" pitchFamily="34" charset="0"/>
                <a:cs typeface="Arial" pitchFamily="34" charset="0"/>
              </a:rPr>
              <a:t>Performance </a:t>
            </a:r>
            <a:r>
              <a:rPr lang="en-US" sz="2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consistence on different hardware and software </a:t>
            </a:r>
          </a:p>
          <a:p>
            <a:pPr marL="857250" lvl="2" eaLnBrk="1" hangingPunct="1">
              <a:lnSpc>
                <a:spcPct val="100000"/>
              </a:lnSpc>
              <a:buFont typeface="Courier New" pitchFamily="49" charset="0"/>
              <a:buChar char="o"/>
            </a:pPr>
            <a:r>
              <a:rPr lang="en-US" sz="2300" dirty="0" smtClean="0">
                <a:latin typeface="Arial" pitchFamily="34" charset="0"/>
                <a:cs typeface="Arial" pitchFamily="34" charset="0"/>
              </a:rPr>
              <a:t>Efficiency </a:t>
            </a:r>
            <a:r>
              <a:rPr lang="en-US" sz="2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low memory, less power and high speed </a:t>
            </a:r>
          </a:p>
          <a:p>
            <a:pPr marL="857250" lvl="2" eaLnBrk="1" hangingPunct="1">
              <a:lnSpc>
                <a:spcPct val="100000"/>
              </a:lnSpc>
              <a:buFont typeface="Courier New" pitchFamily="49" charset="0"/>
              <a:buChar char="o"/>
            </a:pPr>
            <a:r>
              <a:rPr lang="en-US" sz="2300" dirty="0" smtClean="0">
                <a:latin typeface="Arial" pitchFamily="34" charset="0"/>
                <a:cs typeface="Arial" pitchFamily="34" charset="0"/>
              </a:rPr>
              <a:t>Ease of implementation </a:t>
            </a:r>
            <a:r>
              <a:rPr lang="en-US" sz="2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no need for extra hardware </a:t>
            </a:r>
            <a:r>
              <a:rPr lang="en-US" sz="2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less cost  </a:t>
            </a:r>
          </a:p>
          <a:p>
            <a:pPr marL="857250" lvl="2" eaLnBrk="1" hangingPunct="1">
              <a:lnSpc>
                <a:spcPct val="100000"/>
              </a:lnSpc>
              <a:buFont typeface="Courier New" pitchFamily="49" charset="0"/>
              <a:buChar char="o"/>
            </a:pPr>
            <a:r>
              <a:rPr lang="en-US" sz="2300" dirty="0" smtClean="0">
                <a:latin typeface="Arial" pitchFamily="34" charset="0"/>
                <a:cs typeface="Arial" pitchFamily="34" charset="0"/>
              </a:rPr>
              <a:t>Flexibility </a:t>
            </a:r>
            <a:r>
              <a:rPr lang="en-US" sz="23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s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uitable to large range of hardware </a:t>
            </a:r>
          </a:p>
        </p:txBody>
      </p:sp>
      <p:sp>
        <p:nvSpPr>
          <p:cNvPr id="7171" name="Rectangle 10"/>
          <p:cNvSpPr>
            <a:spLocks noChangeArrowheads="1"/>
          </p:cNvSpPr>
          <p:nvPr/>
        </p:nvSpPr>
        <p:spPr bwMode="auto">
          <a:xfrm>
            <a:off x="1028747" y="314301"/>
            <a:ext cx="554369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6.2 SYMMETRIC KEY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ENCRYPTION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4294967295"/>
          </p:nvPr>
        </p:nvSpPr>
        <p:spPr>
          <a:xfrm>
            <a:off x="1406431" y="830309"/>
            <a:ext cx="9702847" cy="2527039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None/>
            </a:pPr>
            <a:r>
              <a:rPr lang="en-US" sz="2400" dirty="0" smtClean="0">
                <a:latin typeface="Arial" charset="0"/>
                <a:cs typeface="Arial" charset="0"/>
              </a:rPr>
              <a:t>A cryptographic 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hash function H </a:t>
            </a:r>
            <a:r>
              <a:rPr lang="en-US" sz="2400" dirty="0" smtClean="0">
                <a:latin typeface="Arial" charset="0"/>
                <a:cs typeface="Arial" charset="0"/>
              </a:rPr>
              <a:t>is an algorithm that takes an arbitrary length of message as an input {0, 1 }‘ and produces a fixed length of an output {0, 1 }“ called message digest ( also called an imprint, digital fingerprint, hash code, hash result, hash value, or simply hash).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3736" y="3857777"/>
            <a:ext cx="92519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10"/>
          <p:cNvSpPr>
            <a:spLocks noChangeArrowheads="1"/>
          </p:cNvSpPr>
          <p:nvPr/>
        </p:nvSpPr>
        <p:spPr bwMode="auto">
          <a:xfrm>
            <a:off x="1069690" y="215426"/>
            <a:ext cx="376161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6.3 HASH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FUNCTIONS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3220</TotalTime>
  <Words>2601</Words>
  <Application>Microsoft Office PowerPoint</Application>
  <PresentationFormat>Widescreen</PresentationFormat>
  <Paragraphs>383</Paragraphs>
  <Slides>45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Arial</vt:lpstr>
      <vt:lpstr>Calibri</vt:lpstr>
      <vt:lpstr>Calibri Light</vt:lpstr>
      <vt:lpstr>Cambria Math</vt:lpstr>
      <vt:lpstr>Courier New</vt:lpstr>
      <vt:lpstr>Symbol</vt:lpstr>
      <vt:lpstr>Times New Roman</vt:lpstr>
      <vt:lpstr>Wingdings</vt:lpstr>
      <vt:lpstr>Office Theme</vt:lpstr>
      <vt:lpstr>Chapter 6:</vt:lpstr>
      <vt:lpstr>MODERN CRYPTOGRAPHY ALGORITHMS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Summery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alaa</dc:creator>
  <cp:lastModifiedBy>Nayef ALAWADHI</cp:lastModifiedBy>
  <cp:revision>105</cp:revision>
  <dcterms:created xsi:type="dcterms:W3CDTF">2015-10-01T17:44:15Z</dcterms:created>
  <dcterms:modified xsi:type="dcterms:W3CDTF">2016-09-25T11:53:24Z</dcterms:modified>
</cp:coreProperties>
</file>