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321" r:id="rId4"/>
    <p:sldId id="368" r:id="rId5"/>
    <p:sldId id="369" r:id="rId6"/>
    <p:sldId id="348" r:id="rId7"/>
    <p:sldId id="351" r:id="rId8"/>
    <p:sldId id="350" r:id="rId9"/>
    <p:sldId id="352" r:id="rId10"/>
    <p:sldId id="354" r:id="rId11"/>
    <p:sldId id="355" r:id="rId12"/>
    <p:sldId id="356" r:id="rId13"/>
    <p:sldId id="358" r:id="rId14"/>
    <p:sldId id="359" r:id="rId15"/>
    <p:sldId id="364" r:id="rId16"/>
    <p:sldId id="360" r:id="rId17"/>
    <p:sldId id="361" r:id="rId18"/>
    <p:sldId id="366" r:id="rId19"/>
    <p:sldId id="362" r:id="rId20"/>
    <p:sldId id="363" r:id="rId21"/>
    <p:sldId id="274" r:id="rId22"/>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35" autoAdjust="0"/>
  </p:normalViewPr>
  <p:slideViewPr>
    <p:cSldViewPr>
      <p:cViewPr varScale="1">
        <p:scale>
          <a:sx n="74" d="100"/>
          <a:sy n="74" d="100"/>
        </p:scale>
        <p:origin x="1062"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AU"/>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AU"/>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AU"/>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D802DC-F540-4603-BCB7-386032C6DA25}" type="slidenum">
              <a:rPr lang="en-AU" altLang="en-US"/>
              <a:pPr>
                <a:defRPr/>
              </a:pPr>
              <a:t>‹#›</a:t>
            </a:fld>
            <a:endParaRPr lang="en-AU" altLang="en-US"/>
          </a:p>
        </p:txBody>
      </p:sp>
    </p:spTree>
    <p:extLst>
      <p:ext uri="{BB962C8B-B14F-4D97-AF65-F5344CB8AC3E}">
        <p14:creationId xmlns:p14="http://schemas.microsoft.com/office/powerpoint/2010/main" val="1296113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صورة الشريحة 1"/>
          <p:cNvSpPr>
            <a:spLocks noGrp="1" noRot="1" noChangeAspect="1" noTextEdit="1"/>
          </p:cNvSpPr>
          <p:nvPr>
            <p:ph type="sldImg"/>
          </p:nvPr>
        </p:nvSpPr>
        <p:spPr>
          <a:ln/>
        </p:spPr>
      </p:sp>
      <p:sp>
        <p:nvSpPr>
          <p:cNvPr id="11267"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KW" altLang="en-US" smtClean="0">
              <a:latin typeface="Arial" panose="020B0604020202020204" pitchFamily="34" charset="0"/>
            </a:endParaRPr>
          </a:p>
        </p:txBody>
      </p:sp>
      <p:sp>
        <p:nvSpPr>
          <p:cNvPr id="11268"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90AB21-9A46-49F6-B796-EBDC7C5D0AA3}" type="slidenum">
              <a:rPr lang="en-AU" altLang="en-US"/>
              <a:pPr>
                <a:spcBef>
                  <a:spcPct val="0"/>
                </a:spcBef>
              </a:pPr>
              <a:t>9</a:t>
            </a:fld>
            <a:endParaRPr lang="en-AU" altLang="en-US"/>
          </a:p>
        </p:txBody>
      </p:sp>
    </p:spTree>
    <p:extLst>
      <p:ext uri="{BB962C8B-B14F-4D97-AF65-F5344CB8AC3E}">
        <p14:creationId xmlns:p14="http://schemas.microsoft.com/office/powerpoint/2010/main" val="1501723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EF40A0EA-6F11-4B99-82F4-F9283825A2D0}" type="slidenum">
              <a:rPr lang="en-AU" altLang="en-US"/>
              <a:pPr>
                <a:defRPr/>
              </a:pPr>
              <a:t>‹#›</a:t>
            </a:fld>
            <a:endParaRPr lang="en-AU" altLang="en-US"/>
          </a:p>
        </p:txBody>
      </p:sp>
    </p:spTree>
    <p:extLst>
      <p:ext uri="{BB962C8B-B14F-4D97-AF65-F5344CB8AC3E}">
        <p14:creationId xmlns:p14="http://schemas.microsoft.com/office/powerpoint/2010/main" val="221758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84A9FF8-9B28-4F38-B649-2C1C007CECD5}" type="slidenum">
              <a:rPr lang="en-AU" altLang="en-US"/>
              <a:pPr>
                <a:defRPr/>
              </a:pPr>
              <a:t>‹#›</a:t>
            </a:fld>
            <a:endParaRPr lang="en-AU" altLang="en-US"/>
          </a:p>
        </p:txBody>
      </p:sp>
    </p:spTree>
    <p:extLst>
      <p:ext uri="{BB962C8B-B14F-4D97-AF65-F5344CB8AC3E}">
        <p14:creationId xmlns:p14="http://schemas.microsoft.com/office/powerpoint/2010/main" val="268197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593F7F8-21E0-4B45-A308-D7337E8718AD}" type="slidenum">
              <a:rPr lang="en-AU" altLang="en-US"/>
              <a:pPr>
                <a:defRPr/>
              </a:pPr>
              <a:t>‹#›</a:t>
            </a:fld>
            <a:endParaRPr lang="en-AU" altLang="en-US"/>
          </a:p>
        </p:txBody>
      </p:sp>
    </p:spTree>
    <p:extLst>
      <p:ext uri="{BB962C8B-B14F-4D97-AF65-F5344CB8AC3E}">
        <p14:creationId xmlns:p14="http://schemas.microsoft.com/office/powerpoint/2010/main" val="16413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314B7FC-7145-4A80-A747-B19BFA015D66}" type="slidenum">
              <a:rPr lang="en-AU" altLang="en-US"/>
              <a:pPr>
                <a:defRPr/>
              </a:pPr>
              <a:t>‹#›</a:t>
            </a:fld>
            <a:endParaRPr lang="en-AU" altLang="en-US"/>
          </a:p>
        </p:txBody>
      </p:sp>
    </p:spTree>
    <p:extLst>
      <p:ext uri="{BB962C8B-B14F-4D97-AF65-F5344CB8AC3E}">
        <p14:creationId xmlns:p14="http://schemas.microsoft.com/office/powerpoint/2010/main" val="301216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93BA176-2267-443E-87D4-CE8E18411647}" type="slidenum">
              <a:rPr lang="en-AU" altLang="en-US"/>
              <a:pPr>
                <a:defRPr/>
              </a:pPr>
              <a:t>‹#›</a:t>
            </a:fld>
            <a:endParaRPr lang="en-AU" altLang="en-US"/>
          </a:p>
        </p:txBody>
      </p:sp>
    </p:spTree>
    <p:extLst>
      <p:ext uri="{BB962C8B-B14F-4D97-AF65-F5344CB8AC3E}">
        <p14:creationId xmlns:p14="http://schemas.microsoft.com/office/powerpoint/2010/main" val="232130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53C77F6C-704F-4D0E-B369-44ADD0D5F9A7}" type="slidenum">
              <a:rPr lang="en-AU" altLang="en-US"/>
              <a:pPr>
                <a:defRPr/>
              </a:pPr>
              <a:t>‹#›</a:t>
            </a:fld>
            <a:endParaRPr lang="en-AU" altLang="en-US"/>
          </a:p>
        </p:txBody>
      </p:sp>
    </p:spTree>
    <p:extLst>
      <p:ext uri="{BB962C8B-B14F-4D97-AF65-F5344CB8AC3E}">
        <p14:creationId xmlns:p14="http://schemas.microsoft.com/office/powerpoint/2010/main" val="133024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93AFF29B-A566-4F9B-AEE9-29AC99510FBD}" type="slidenum">
              <a:rPr lang="en-AU" altLang="en-US"/>
              <a:pPr>
                <a:defRPr/>
              </a:pPr>
              <a:t>‹#›</a:t>
            </a:fld>
            <a:endParaRPr lang="en-AU" altLang="en-US"/>
          </a:p>
        </p:txBody>
      </p:sp>
    </p:spTree>
    <p:extLst>
      <p:ext uri="{BB962C8B-B14F-4D97-AF65-F5344CB8AC3E}">
        <p14:creationId xmlns:p14="http://schemas.microsoft.com/office/powerpoint/2010/main" val="138189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DDEBF80D-22A6-4881-8320-522A598D6A26}" type="slidenum">
              <a:rPr lang="en-AU" altLang="en-US"/>
              <a:pPr>
                <a:defRPr/>
              </a:pPr>
              <a:t>‹#›</a:t>
            </a:fld>
            <a:endParaRPr lang="en-AU" altLang="en-US"/>
          </a:p>
        </p:txBody>
      </p:sp>
    </p:spTree>
    <p:extLst>
      <p:ext uri="{BB962C8B-B14F-4D97-AF65-F5344CB8AC3E}">
        <p14:creationId xmlns:p14="http://schemas.microsoft.com/office/powerpoint/2010/main" val="132793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206178B8-7547-4296-A5EB-24640625099B}" type="slidenum">
              <a:rPr lang="en-AU" altLang="en-US"/>
              <a:pPr>
                <a:defRPr/>
              </a:pPr>
              <a:t>‹#›</a:t>
            </a:fld>
            <a:endParaRPr lang="en-AU" altLang="en-US"/>
          </a:p>
        </p:txBody>
      </p:sp>
    </p:spTree>
    <p:extLst>
      <p:ext uri="{BB962C8B-B14F-4D97-AF65-F5344CB8AC3E}">
        <p14:creationId xmlns:p14="http://schemas.microsoft.com/office/powerpoint/2010/main" val="180944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2C894932-5B5B-4930-AEAF-195ACD161C42}" type="slidenum">
              <a:rPr lang="en-AU" altLang="en-US"/>
              <a:pPr>
                <a:defRPr/>
              </a:pPr>
              <a:t>‹#›</a:t>
            </a:fld>
            <a:endParaRPr lang="en-AU" altLang="en-US"/>
          </a:p>
        </p:txBody>
      </p:sp>
    </p:spTree>
    <p:extLst>
      <p:ext uri="{BB962C8B-B14F-4D97-AF65-F5344CB8AC3E}">
        <p14:creationId xmlns:p14="http://schemas.microsoft.com/office/powerpoint/2010/main" val="244219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5D09AC58-FC0C-43F8-80C1-136BEAE9FB33}" type="slidenum">
              <a:rPr lang="en-AU" altLang="en-US"/>
              <a:pPr>
                <a:defRPr/>
              </a:pPr>
              <a:t>‹#›</a:t>
            </a:fld>
            <a:endParaRPr lang="en-AU" altLang="en-US"/>
          </a:p>
        </p:txBody>
      </p:sp>
    </p:spTree>
    <p:extLst>
      <p:ext uri="{BB962C8B-B14F-4D97-AF65-F5344CB8AC3E}">
        <p14:creationId xmlns:p14="http://schemas.microsoft.com/office/powerpoint/2010/main" val="181759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AU"/>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AU"/>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B64D90B-D1C7-45B2-93EA-28CDDDA309D0}"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cial%20Engineering%20Awareness%20Series.mp4"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813" y="71438"/>
            <a:ext cx="7715250" cy="550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عنوان 1"/>
          <p:cNvSpPr>
            <a:spLocks noGrp="1"/>
          </p:cNvSpPr>
          <p:nvPr>
            <p:ph type="ctrTitle"/>
          </p:nvPr>
        </p:nvSpPr>
        <p:spPr>
          <a:xfrm>
            <a:off x="3863975" y="5445125"/>
            <a:ext cx="4895850" cy="692150"/>
          </a:xfrm>
        </p:spPr>
        <p:txBody>
          <a:bodyPr/>
          <a:lstStyle/>
          <a:p>
            <a:r>
              <a:rPr lang="en-US" altLang="en-US" sz="4000" b="1" smtClean="0">
                <a:latin typeface="Times New Roman" panose="02020603050405020304" pitchFamily="18" charset="0"/>
                <a:cs typeface="Times New Roman" panose="02020603050405020304" pitchFamily="18" charset="0"/>
              </a:rPr>
              <a:t>Chapter 2: </a:t>
            </a:r>
            <a:endParaRPr lang="ar-KW" altLang="en-US" sz="4000" b="1" smtClean="0">
              <a:latin typeface="Times New Roman" panose="02020603050405020304" pitchFamily="18" charset="0"/>
              <a:cs typeface="Times New Roman" panose="02020603050405020304" pitchFamily="18" charset="0"/>
            </a:endParaRPr>
          </a:p>
        </p:txBody>
      </p:sp>
      <p:sp>
        <p:nvSpPr>
          <p:cNvPr id="3076" name="عنوان فرعي 2"/>
          <p:cNvSpPr>
            <a:spLocks noGrp="1"/>
          </p:cNvSpPr>
          <p:nvPr>
            <p:ph type="subTitle" idx="1"/>
          </p:nvPr>
        </p:nvSpPr>
        <p:spPr>
          <a:xfrm>
            <a:off x="1524000" y="6188075"/>
            <a:ext cx="9001125" cy="625475"/>
          </a:xfrm>
        </p:spPr>
        <p:txBody>
          <a:bodyPr/>
          <a:lstStyle/>
          <a:p>
            <a:r>
              <a:rPr lang="en-US" altLang="en-US" sz="2800" b="1" smtClean="0">
                <a:solidFill>
                  <a:srgbClr val="0000CC"/>
                </a:solidFill>
                <a:latin typeface="Times New Roman" panose="02020603050405020304" pitchFamily="18" charset="0"/>
                <a:cs typeface="Times New Roman" panose="02020603050405020304" pitchFamily="18" charset="0"/>
              </a:rPr>
              <a:t>INTRODUCTION OF CRYPTOGRAPHY</a:t>
            </a:r>
            <a:endParaRPr lang="ar-KW" altLang="en-US" sz="2800" b="1" smtClean="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1487488" y="1412776"/>
            <a:ext cx="9721080" cy="3024187"/>
          </a:xfrm>
        </p:spPr>
        <p:txBody>
          <a:bodyPr/>
          <a:lstStyle/>
          <a:p>
            <a:pPr algn="just"/>
            <a:r>
              <a:rPr lang="en-US" altLang="en-US" sz="2400" b="1" dirty="0" smtClean="0">
                <a:solidFill>
                  <a:srgbClr val="0000CC"/>
                </a:solidFill>
              </a:rPr>
              <a:t>Modern cryptography</a:t>
            </a:r>
            <a:r>
              <a:rPr lang="en-US" altLang="en-US" sz="2400" dirty="0" smtClean="0">
                <a:solidFill>
                  <a:srgbClr val="0000CC"/>
                </a:solidFill>
              </a:rPr>
              <a:t> </a:t>
            </a:r>
            <a:r>
              <a:rPr lang="en-US" altLang="en-US" sz="2400" dirty="0" smtClean="0"/>
              <a:t>is the new terminology that describes the needed protection for computer systems today. </a:t>
            </a:r>
          </a:p>
          <a:p>
            <a:pPr algn="just"/>
            <a:endParaRPr lang="en-US" altLang="en-US" sz="2400" dirty="0" smtClean="0"/>
          </a:p>
          <a:p>
            <a:pPr algn="just"/>
            <a:r>
              <a:rPr lang="en-US" altLang="en-US" sz="2400" dirty="0" smtClean="0"/>
              <a:t>It basically depends on:</a:t>
            </a:r>
          </a:p>
          <a:p>
            <a:pPr lvl="1" algn="just"/>
            <a:r>
              <a:rPr lang="en-US" altLang="en-US" sz="2400" dirty="0" smtClean="0"/>
              <a:t>Complicated mathematical theories</a:t>
            </a:r>
          </a:p>
          <a:p>
            <a:pPr lvl="1" algn="just"/>
            <a:r>
              <a:rPr lang="en-US" altLang="en-US" sz="2400" dirty="0" smtClean="0"/>
              <a:t>Set of rules which needs a huge knowledge of cryptanalysis to analyze and break. </a:t>
            </a:r>
          </a:p>
        </p:txBody>
      </p:sp>
      <p:sp>
        <p:nvSpPr>
          <p:cNvPr id="12293" name="Rectangle 10"/>
          <p:cNvSpPr>
            <a:spLocks noChangeArrowheads="1"/>
          </p:cNvSpPr>
          <p:nvPr/>
        </p:nvSpPr>
        <p:spPr bwMode="auto">
          <a:xfrm>
            <a:off x="1055440" y="476672"/>
            <a:ext cx="474322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2.3 MODERN CRYPTOGRAPHY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559496" y="1124744"/>
            <a:ext cx="9577064" cy="3989388"/>
          </a:xfrm>
        </p:spPr>
        <p:txBody>
          <a:bodyPr/>
          <a:lstStyle/>
          <a:p>
            <a:pPr algn="just"/>
            <a:r>
              <a:rPr lang="en-US" altLang="en-US" sz="2400" dirty="0" smtClean="0"/>
              <a:t>Modern cryptography can be classified into two main types: symmetric and public-key (</a:t>
            </a:r>
            <a:r>
              <a:rPr lang="en-US" altLang="en-US" sz="2400" dirty="0" smtClean="0">
                <a:solidFill>
                  <a:srgbClr val="0000CC"/>
                </a:solidFill>
              </a:rPr>
              <a:t>asymmetric</a:t>
            </a:r>
            <a:r>
              <a:rPr lang="en-US" altLang="en-US" sz="2400" dirty="0" smtClean="0"/>
              <a:t>) cryptosystems. </a:t>
            </a:r>
          </a:p>
          <a:p>
            <a:endParaRPr lang="en-US" altLang="en-US" sz="2800" dirty="0" smtClean="0"/>
          </a:p>
          <a:p>
            <a:endParaRPr lang="en-US" altLang="en-US" sz="2800" dirty="0" smtClean="0"/>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2229395"/>
            <a:ext cx="8466138"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p:cNvSpPr>
            <a:spLocks noChangeArrowheads="1"/>
          </p:cNvSpPr>
          <p:nvPr/>
        </p:nvSpPr>
        <p:spPr bwMode="auto">
          <a:xfrm>
            <a:off x="3381375" y="5373216"/>
            <a:ext cx="542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dirty="0"/>
              <a:t>Communication Over an Unsecure Channel (asymmetric encryption scheme)</a:t>
            </a:r>
          </a:p>
        </p:txBody>
      </p:sp>
      <p:sp>
        <p:nvSpPr>
          <p:cNvPr id="13317" name="Rectangle 10"/>
          <p:cNvSpPr>
            <a:spLocks noChangeArrowheads="1"/>
          </p:cNvSpPr>
          <p:nvPr/>
        </p:nvSpPr>
        <p:spPr bwMode="auto">
          <a:xfrm>
            <a:off x="1127448" y="439737"/>
            <a:ext cx="253206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2.3.1 BASICS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1559496" y="1052736"/>
            <a:ext cx="9577064" cy="3600400"/>
          </a:xfrm>
        </p:spPr>
        <p:txBody>
          <a:bodyPr/>
          <a:lstStyle/>
          <a:p>
            <a:pPr algn="just">
              <a:lnSpc>
                <a:spcPct val="150000"/>
              </a:lnSpc>
              <a:spcAft>
                <a:spcPts val="2000"/>
              </a:spcAft>
            </a:pPr>
            <a:r>
              <a:rPr lang="en-US" altLang="en-US" sz="2400" b="1" dirty="0" smtClean="0">
                <a:solidFill>
                  <a:srgbClr val="0000CC"/>
                </a:solidFill>
              </a:rPr>
              <a:t>Symmetric vs. Asymmetric:</a:t>
            </a:r>
            <a:endParaRPr lang="en-US" altLang="en-US" sz="2400" dirty="0" smtClean="0"/>
          </a:p>
          <a:p>
            <a:pPr lvl="1" algn="just"/>
            <a:r>
              <a:rPr lang="en-US" altLang="en-US" sz="2400" dirty="0" smtClean="0"/>
              <a:t>The major drawback is the key distribution problem. That means, how can two end users lives faraway from each other obtain the </a:t>
            </a:r>
            <a:r>
              <a:rPr lang="en-US" altLang="en-US" sz="2400" i="1" dirty="0" smtClean="0"/>
              <a:t>secret-key </a:t>
            </a:r>
            <a:r>
              <a:rPr lang="en-US" altLang="en-US" sz="2400" dirty="0" smtClean="0"/>
              <a:t>securely. </a:t>
            </a:r>
          </a:p>
          <a:p>
            <a:pPr algn="just"/>
            <a:endParaRPr lang="en-US" altLang="en-US" sz="2400" dirty="0" smtClean="0"/>
          </a:p>
          <a:p>
            <a:pPr lvl="1" algn="just"/>
            <a:r>
              <a:rPr lang="en-US" altLang="en-US" sz="2400" dirty="0" smtClean="0"/>
              <a:t>But with asymmetric encryption scheme, each user has its own public and private key.</a:t>
            </a:r>
          </a:p>
          <a:p>
            <a:endParaRPr lang="en-US" altLang="en-US" sz="2400" dirty="0" smtClean="0"/>
          </a:p>
        </p:txBody>
      </p:sp>
      <p:sp>
        <p:nvSpPr>
          <p:cNvPr id="14339" name="Rectangle 10"/>
          <p:cNvSpPr>
            <a:spLocks noChangeArrowheads="1"/>
          </p:cNvSpPr>
          <p:nvPr/>
        </p:nvSpPr>
        <p:spPr bwMode="auto">
          <a:xfrm>
            <a:off x="1127448" y="404664"/>
            <a:ext cx="253206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2.3.1 BASICS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1415480" y="1052736"/>
            <a:ext cx="9721080" cy="2849563"/>
          </a:xfrm>
        </p:spPr>
        <p:txBody>
          <a:bodyPr/>
          <a:lstStyle/>
          <a:p>
            <a:pPr algn="just"/>
            <a:r>
              <a:rPr lang="en-US" altLang="en-US" sz="2400" dirty="0" smtClean="0"/>
              <a:t>Example of modern cryptography is </a:t>
            </a:r>
            <a:r>
              <a:rPr lang="en-US" altLang="en-US" sz="2400" i="1" dirty="0" smtClean="0">
                <a:solidFill>
                  <a:srgbClr val="0000CC"/>
                </a:solidFill>
              </a:rPr>
              <a:t>cryptographic hash function</a:t>
            </a:r>
            <a:r>
              <a:rPr lang="en-US" altLang="en-US" sz="2400" dirty="0" smtClean="0"/>
              <a:t>.  </a:t>
            </a:r>
          </a:p>
          <a:p>
            <a:pPr algn="just"/>
            <a:r>
              <a:rPr lang="en-US" altLang="en-US" sz="2400" dirty="0" smtClean="0"/>
              <a:t>It is an algorithm that takes an arbitrary length of message as an input {0, 1}</a:t>
            </a:r>
            <a:r>
              <a:rPr lang="en-US" altLang="en-US" sz="2400" baseline="30000" dirty="0" smtClean="0"/>
              <a:t>*</a:t>
            </a:r>
            <a:r>
              <a:rPr lang="en-US" altLang="en-US" sz="2400" dirty="0" smtClean="0"/>
              <a:t> and produce a fixed length of an output called message digest {0, 1}</a:t>
            </a:r>
            <a:r>
              <a:rPr lang="en-US" altLang="en-US" sz="2400" i="1" baseline="30000" dirty="0" smtClean="0"/>
              <a:t>n</a:t>
            </a:r>
            <a:r>
              <a:rPr lang="en-US" altLang="en-US" sz="2400" dirty="0" smtClean="0"/>
              <a:t> (</a:t>
            </a:r>
            <a:r>
              <a:rPr lang="en-US" altLang="en-US" sz="2400" dirty="0" smtClean="0">
                <a:solidFill>
                  <a:srgbClr val="0000CC"/>
                </a:solidFill>
              </a:rPr>
              <a:t>sometimes called an </a:t>
            </a:r>
            <a:r>
              <a:rPr lang="en-US" altLang="en-US" sz="2400" i="1" dirty="0" smtClean="0">
                <a:solidFill>
                  <a:srgbClr val="0000CC"/>
                </a:solidFill>
              </a:rPr>
              <a:t>imprint, digital fingerprint, hash code, hash result, hash value, or simply hash</a:t>
            </a:r>
            <a:r>
              <a:rPr lang="en-US" altLang="en-US" sz="2400" dirty="0" smtClean="0"/>
              <a:t>).</a:t>
            </a:r>
          </a:p>
          <a:p>
            <a:pPr algn="just">
              <a:lnSpc>
                <a:spcPct val="150000"/>
              </a:lnSpc>
            </a:pPr>
            <a:endParaRPr lang="en-US" altLang="en-US" sz="2800" dirty="0" smtClean="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7648" y="3356992"/>
            <a:ext cx="7478182"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10"/>
          <p:cNvSpPr>
            <a:spLocks noChangeArrowheads="1"/>
          </p:cNvSpPr>
          <p:nvPr/>
        </p:nvSpPr>
        <p:spPr bwMode="auto">
          <a:xfrm>
            <a:off x="1055440" y="260648"/>
            <a:ext cx="892899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2.3.2 SIMPLE EXAMPLE OF MODERN CRYPTOGRAPHY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1415480" y="1196752"/>
            <a:ext cx="9433048" cy="1800200"/>
          </a:xfrm>
        </p:spPr>
        <p:txBody>
          <a:bodyPr/>
          <a:lstStyle/>
          <a:p>
            <a:pPr algn="just">
              <a:lnSpc>
                <a:spcPct val="150000"/>
              </a:lnSpc>
            </a:pPr>
            <a:r>
              <a:rPr lang="en-US" altLang="en-US" sz="2400" dirty="0" smtClean="0"/>
              <a:t>Cryptanalysis refers to the science of violating the information security. It studies the techniques needed to understand the meaning of secret information and attempts to break them.</a:t>
            </a:r>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2" y="3140968"/>
            <a:ext cx="8215312"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10"/>
          <p:cNvSpPr>
            <a:spLocks noChangeArrowheads="1"/>
          </p:cNvSpPr>
          <p:nvPr/>
        </p:nvSpPr>
        <p:spPr bwMode="auto">
          <a:xfrm>
            <a:off x="1055440" y="404664"/>
            <a:ext cx="320530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2.4 CRYPTANALYSIS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1524000" y="1357313"/>
            <a:ext cx="9540552" cy="3583855"/>
          </a:xfrm>
        </p:spPr>
        <p:txBody>
          <a:bodyPr/>
          <a:lstStyle/>
          <a:p>
            <a:pPr algn="just"/>
            <a:r>
              <a:rPr lang="en-US" altLang="en-US" sz="2400" b="1" dirty="0" smtClean="0">
                <a:solidFill>
                  <a:srgbClr val="0000CC"/>
                </a:solidFill>
              </a:rPr>
              <a:t>Implementation attacks </a:t>
            </a:r>
            <a:r>
              <a:rPr lang="en-US" altLang="en-US" sz="2400" dirty="0" smtClean="0"/>
              <a:t>are attacks where the attacker can have physical access to the cryptosystems such as fingerprint biometric devices.</a:t>
            </a:r>
            <a:endParaRPr lang="en-US" altLang="en-US" sz="2400" i="1" dirty="0" smtClean="0"/>
          </a:p>
          <a:p>
            <a:pPr algn="just">
              <a:lnSpc>
                <a:spcPct val="150000"/>
              </a:lnSpc>
            </a:pPr>
            <a:endParaRPr lang="en-US" altLang="en-US" sz="2400" b="1" dirty="0" smtClean="0">
              <a:solidFill>
                <a:srgbClr val="0000CC"/>
              </a:solidFill>
            </a:endParaRPr>
          </a:p>
          <a:p>
            <a:pPr algn="just"/>
            <a:r>
              <a:rPr lang="en-US" altLang="en-US" sz="2400" b="1" dirty="0" smtClean="0">
                <a:solidFill>
                  <a:srgbClr val="0000CC"/>
                </a:solidFill>
              </a:rPr>
              <a:t>Social engineering attacks</a:t>
            </a:r>
            <a:r>
              <a:rPr lang="en-US" altLang="en-US" sz="2400" dirty="0" smtClean="0"/>
              <a:t> are </a:t>
            </a:r>
            <a:r>
              <a:rPr lang="en-US" sz="2400" dirty="0" smtClean="0"/>
              <a:t>attacks where the attacker uses </a:t>
            </a:r>
            <a:r>
              <a:rPr lang="en-US" sz="2400" dirty="0"/>
              <a:t>human interaction (social skills) to obtain or compromise information about an organization or its </a:t>
            </a:r>
            <a:r>
              <a:rPr lang="en-US" sz="2400" dirty="0" smtClean="0"/>
              <a:t>computer systems.</a:t>
            </a:r>
            <a:endParaRPr lang="en-US" altLang="en-US" sz="2400" dirty="0" smtClean="0"/>
          </a:p>
        </p:txBody>
      </p:sp>
      <p:sp>
        <p:nvSpPr>
          <p:cNvPr id="17411" name="Rectangle 10"/>
          <p:cNvSpPr>
            <a:spLocks noChangeArrowheads="1"/>
          </p:cNvSpPr>
          <p:nvPr/>
        </p:nvSpPr>
        <p:spPr bwMode="auto">
          <a:xfrm>
            <a:off x="1055440" y="332656"/>
            <a:ext cx="320530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2.4 CRYPTANALYSIS</a:t>
            </a:r>
          </a:p>
        </p:txBody>
      </p:sp>
      <p:pic>
        <p:nvPicPr>
          <p:cNvPr id="4" name="Picture 2" descr="http://www.stockcarteam-ottofischer.de/images/video_icon.png">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416" y="3148960"/>
            <a:ext cx="638986"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90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1524000" y="1357313"/>
            <a:ext cx="9144000" cy="5024437"/>
          </a:xfrm>
        </p:spPr>
        <p:txBody>
          <a:bodyPr/>
          <a:lstStyle/>
          <a:p>
            <a:pPr algn="just"/>
            <a:r>
              <a:rPr lang="en-US" altLang="en-US" sz="2400" b="1" dirty="0" smtClean="0">
                <a:solidFill>
                  <a:srgbClr val="0000CC"/>
                </a:solidFill>
              </a:rPr>
              <a:t>In classical cryptanalysis, </a:t>
            </a:r>
            <a:r>
              <a:rPr lang="en-US" altLang="en-US" sz="2400" dirty="0" smtClean="0"/>
              <a:t>the </a:t>
            </a:r>
            <a:r>
              <a:rPr lang="en-US" altLang="en-US" sz="2400" i="1" dirty="0" smtClean="0"/>
              <a:t>plaintext is recovered </a:t>
            </a:r>
            <a:r>
              <a:rPr lang="en-US" altLang="en-US" sz="2400" dirty="0" smtClean="0"/>
              <a:t>from the </a:t>
            </a:r>
            <a:r>
              <a:rPr lang="en-US" altLang="en-US" sz="2400" i="1" dirty="0" err="1" smtClean="0"/>
              <a:t>ciphertext</a:t>
            </a:r>
            <a:r>
              <a:rPr lang="en-US" altLang="en-US" sz="2400" dirty="0" smtClean="0"/>
              <a:t>, or alternatively, recovering the </a:t>
            </a:r>
            <a:r>
              <a:rPr lang="en-US" altLang="en-US" sz="2400" i="1" dirty="0" smtClean="0"/>
              <a:t>key k </a:t>
            </a:r>
            <a:r>
              <a:rPr lang="en-US" altLang="en-US" sz="2400" dirty="0" smtClean="0"/>
              <a:t>from the </a:t>
            </a:r>
            <a:r>
              <a:rPr lang="en-US" altLang="en-US" sz="2400" i="1" dirty="0" err="1" smtClean="0"/>
              <a:t>ciphertext</a:t>
            </a:r>
            <a:r>
              <a:rPr lang="en-US" altLang="en-US" sz="2400" i="1" dirty="0" smtClean="0"/>
              <a:t>.</a:t>
            </a:r>
          </a:p>
          <a:p>
            <a:pPr algn="just"/>
            <a:endParaRPr lang="en-US" altLang="en-US" sz="2400" b="1" dirty="0" smtClean="0">
              <a:solidFill>
                <a:srgbClr val="0000CC"/>
              </a:solidFill>
            </a:endParaRPr>
          </a:p>
          <a:p>
            <a:pPr algn="just"/>
            <a:r>
              <a:rPr lang="en-US" altLang="en-US" sz="2400" b="1" dirty="0" smtClean="0">
                <a:solidFill>
                  <a:srgbClr val="0000CC"/>
                </a:solidFill>
              </a:rPr>
              <a:t>Mathematical analysis </a:t>
            </a:r>
            <a:r>
              <a:rPr lang="en-US" altLang="en-US" sz="2400" dirty="0" smtClean="0"/>
              <a:t>exploits and analyzes the internal structure of the cryptographic design to find the weaknesses of that design and attack them (e.g. structural analysis). </a:t>
            </a:r>
          </a:p>
        </p:txBody>
      </p:sp>
      <p:sp>
        <p:nvSpPr>
          <p:cNvPr id="17411" name="Rectangle 10"/>
          <p:cNvSpPr>
            <a:spLocks noChangeArrowheads="1"/>
          </p:cNvSpPr>
          <p:nvPr/>
        </p:nvSpPr>
        <p:spPr bwMode="auto">
          <a:xfrm>
            <a:off x="1055440" y="332656"/>
            <a:ext cx="320530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2.4 CRYPTANALYSIS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487488" y="1412777"/>
            <a:ext cx="9468544" cy="4392488"/>
          </a:xfrm>
        </p:spPr>
        <p:txBody>
          <a:bodyPr/>
          <a:lstStyle/>
          <a:p>
            <a:pPr algn="just"/>
            <a:r>
              <a:rPr lang="en-US" altLang="en-US" sz="2400" b="1" dirty="0" smtClean="0">
                <a:solidFill>
                  <a:srgbClr val="0000CC"/>
                </a:solidFill>
              </a:rPr>
              <a:t>Brute-force attack </a:t>
            </a:r>
            <a:r>
              <a:rPr lang="en-US" altLang="en-US" sz="2400" dirty="0" smtClean="0"/>
              <a:t>treats the cryptographic design as a black box and attacks it trying all possible keys. </a:t>
            </a:r>
          </a:p>
          <a:p>
            <a:pPr>
              <a:buFontTx/>
              <a:buNone/>
            </a:pPr>
            <a:r>
              <a:rPr lang="en-US" altLang="en-US" sz="2800" dirty="0" smtClean="0"/>
              <a:t>	</a:t>
            </a:r>
          </a:p>
          <a:p>
            <a:pPr>
              <a:buFontTx/>
              <a:buNone/>
            </a:pPr>
            <a:endParaRPr lang="en-US" altLang="en-US" sz="2400" dirty="0" smtClean="0"/>
          </a:p>
          <a:p>
            <a:pPr>
              <a:buFontTx/>
              <a:buNone/>
            </a:pPr>
            <a:endParaRPr lang="en-US" altLang="en-US" sz="2400" dirty="0" smtClean="0"/>
          </a:p>
          <a:p>
            <a:pPr algn="just"/>
            <a:endParaRPr lang="en-US" altLang="en-US" sz="2400" dirty="0" smtClean="0"/>
          </a:p>
          <a:p>
            <a:pPr algn="just"/>
            <a:r>
              <a:rPr lang="en-US" altLang="en-US" sz="2400" dirty="0" smtClean="0"/>
              <a:t>Brute-force attack along with the speed of the CPUs today altogether answer the question, </a:t>
            </a:r>
            <a:r>
              <a:rPr lang="en-US" altLang="en-US" sz="2400" dirty="0" smtClean="0">
                <a:solidFill>
                  <a:srgbClr val="FF0000"/>
                </a:solidFill>
              </a:rPr>
              <a:t>how many key bits are enough today? </a:t>
            </a:r>
          </a:p>
          <a:p>
            <a:pPr>
              <a:buFontTx/>
              <a:buNone/>
            </a:pPr>
            <a:endParaRPr lang="en-US" altLang="en-US" sz="2800" dirty="0" smtClean="0">
              <a:solidFill>
                <a:srgbClr val="FF0000"/>
              </a:solidFill>
            </a:endParaRPr>
          </a:p>
        </p:txBody>
      </p:sp>
      <p:sp>
        <p:nvSpPr>
          <p:cNvPr id="18435" name="Rectangle 10"/>
          <p:cNvSpPr>
            <a:spLocks noChangeArrowheads="1"/>
          </p:cNvSpPr>
          <p:nvPr/>
        </p:nvSpPr>
        <p:spPr bwMode="auto">
          <a:xfrm>
            <a:off x="1055440" y="404664"/>
            <a:ext cx="748883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2.4.1 HOW MANY KEY BITS ARE ENOUGH</a:t>
            </a:r>
          </a:p>
        </p:txBody>
      </p:sp>
      <p:sp>
        <p:nvSpPr>
          <p:cNvPr id="4" name="Rounded Rectangle 3"/>
          <p:cNvSpPr/>
          <p:nvPr/>
        </p:nvSpPr>
        <p:spPr>
          <a:xfrm>
            <a:off x="2243572" y="2636912"/>
            <a:ext cx="7704856" cy="7920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FontTx/>
              <a:buNone/>
            </a:pPr>
            <a:r>
              <a:rPr lang="en-US" altLang="en-US" sz="2400" dirty="0" smtClean="0">
                <a:solidFill>
                  <a:schemeClr val="tx1"/>
                </a:solidFill>
              </a:rPr>
              <a:t>The question here, does the key length matter here?</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415480" y="1196752"/>
            <a:ext cx="9721080" cy="3989388"/>
          </a:xfrm>
        </p:spPr>
        <p:txBody>
          <a:bodyPr/>
          <a:lstStyle/>
          <a:p>
            <a:pPr algn="just">
              <a:buFont typeface="Wingdings" panose="05000000000000000000" pitchFamily="2" charset="2"/>
              <a:buChar char="ü"/>
            </a:pPr>
            <a:r>
              <a:rPr lang="en-US" altLang="en-US" sz="2400" dirty="0" smtClean="0"/>
              <a:t>For a symmetric crypto system, if the mathematical, implementation, social engineering attacks works, then, a large key space does not help. </a:t>
            </a:r>
          </a:p>
          <a:p>
            <a:pPr algn="just">
              <a:buFont typeface="Wingdings" panose="05000000000000000000" pitchFamily="2" charset="2"/>
              <a:buChar char="ü"/>
            </a:pPr>
            <a:endParaRPr lang="en-US" altLang="en-US" sz="2400" dirty="0" smtClean="0"/>
          </a:p>
          <a:p>
            <a:pPr algn="just">
              <a:buFont typeface="Wingdings" panose="05000000000000000000" pitchFamily="2" charset="2"/>
              <a:buChar char="ü"/>
            </a:pPr>
            <a:r>
              <a:rPr lang="en-US" altLang="en-US" sz="2400" dirty="0" smtClean="0"/>
              <a:t>The key lengths for symmetric and asymmetric crypto systems are different. For example, a </a:t>
            </a:r>
            <a:r>
              <a:rPr lang="en-US" altLang="en-US" sz="2400" i="1" dirty="0" smtClean="0"/>
              <a:t>160-bits </a:t>
            </a:r>
            <a:r>
              <a:rPr lang="en-US" altLang="en-US" sz="2400" dirty="0" smtClean="0"/>
              <a:t>symmetric key roughly provides the security of </a:t>
            </a:r>
            <a:r>
              <a:rPr lang="en-US" altLang="en-US" sz="2400" i="1" dirty="0" smtClean="0"/>
              <a:t>1024-bits </a:t>
            </a:r>
            <a:r>
              <a:rPr lang="en-US" altLang="en-US" sz="2400" dirty="0" smtClean="0"/>
              <a:t>RSA (asymmetric algorithm) key. </a:t>
            </a:r>
          </a:p>
          <a:p>
            <a:pPr>
              <a:buFontTx/>
              <a:buNone/>
            </a:pPr>
            <a:endParaRPr lang="en-US" altLang="en-US" sz="2800" dirty="0" smtClean="0">
              <a:solidFill>
                <a:srgbClr val="FF0000"/>
              </a:solidFill>
            </a:endParaRPr>
          </a:p>
        </p:txBody>
      </p:sp>
      <p:sp>
        <p:nvSpPr>
          <p:cNvPr id="18435" name="Rectangle 10"/>
          <p:cNvSpPr>
            <a:spLocks noChangeArrowheads="1"/>
          </p:cNvSpPr>
          <p:nvPr/>
        </p:nvSpPr>
        <p:spPr bwMode="auto">
          <a:xfrm>
            <a:off x="1055440" y="404664"/>
            <a:ext cx="748883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2.4.1 HOW MANY KEY BITS ARE ENOUGH</a:t>
            </a:r>
          </a:p>
        </p:txBody>
      </p:sp>
    </p:spTree>
    <p:extLst>
      <p:ext uri="{BB962C8B-B14F-4D97-AF65-F5344CB8AC3E}">
        <p14:creationId xmlns:p14="http://schemas.microsoft.com/office/powerpoint/2010/main" val="3286073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1487488" y="1124744"/>
            <a:ext cx="9144000" cy="1135062"/>
          </a:xfrm>
        </p:spPr>
        <p:txBody>
          <a:bodyPr/>
          <a:lstStyle/>
          <a:p>
            <a:pPr algn="just"/>
            <a:r>
              <a:rPr lang="en-US" altLang="en-US" sz="2400" dirty="0" smtClean="0"/>
              <a:t>The following table estimates the time successful to break a symmetric crypto system using brute-force attack. </a:t>
            </a:r>
          </a:p>
          <a:p>
            <a:endParaRPr lang="en-US" altLang="en-US" sz="2800" dirty="0" smtClean="0"/>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394" y="2518221"/>
            <a:ext cx="8358188" cy="372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10"/>
          <p:cNvSpPr>
            <a:spLocks noChangeArrowheads="1"/>
          </p:cNvSpPr>
          <p:nvPr/>
        </p:nvSpPr>
        <p:spPr bwMode="auto">
          <a:xfrm>
            <a:off x="1055440" y="404664"/>
            <a:ext cx="756084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2.4.1 HOW MANY KEY BITS ARE ENOUGH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3" y="808038"/>
            <a:ext cx="8229600" cy="555625"/>
          </a:xfrm>
        </p:spPr>
        <p:txBody>
          <a:bodyPr/>
          <a:lstStyle/>
          <a:p>
            <a:pPr eaLnBrk="1" hangingPunct="1">
              <a:defRPr/>
            </a:pPr>
            <a:r>
              <a:rPr lang="en-US" sz="2800" b="1" kern="1200" dirty="0">
                <a:solidFill>
                  <a:srgbClr val="0000CC"/>
                </a:solidFill>
                <a:latin typeface="Times New Roman" pitchFamily="18" charset="0"/>
                <a:ea typeface="+mn-ea"/>
                <a:cs typeface="Times New Roman" pitchFamily="18" charset="0"/>
              </a:rPr>
              <a:t>INTRODUCTION OF CRYPTOGRAPHY</a:t>
            </a:r>
          </a:p>
        </p:txBody>
      </p:sp>
      <p:sp>
        <p:nvSpPr>
          <p:cNvPr id="4099" name="Rectangle 3"/>
          <p:cNvSpPr>
            <a:spLocks noGrp="1" noChangeArrowheads="1"/>
          </p:cNvSpPr>
          <p:nvPr>
            <p:ph type="body" idx="1"/>
          </p:nvPr>
        </p:nvSpPr>
        <p:spPr>
          <a:xfrm>
            <a:off x="1631950" y="2133600"/>
            <a:ext cx="8856663" cy="3989388"/>
          </a:xfrm>
          <a:ln>
            <a:solidFill>
              <a:schemeClr val="tx1"/>
            </a:solidFill>
            <a:miter lim="800000"/>
            <a:headEnd/>
            <a:tailEnd/>
          </a:ln>
        </p:spPr>
        <p:txBody>
          <a:bodyPr/>
          <a:lstStyle/>
          <a:p>
            <a:pPr algn="just">
              <a:lnSpc>
                <a:spcPct val="150000"/>
              </a:lnSpc>
              <a:buFontTx/>
              <a:buNone/>
            </a:pPr>
            <a:r>
              <a:rPr lang="en-US" altLang="en-US" i="1" smtClean="0">
                <a:latin typeface="Times New Roman" panose="02020603050405020304" pitchFamily="18" charset="0"/>
                <a:ea typeface="Calibri" panose="020F0502020204030204" pitchFamily="34" charset="0"/>
                <a:cs typeface="Arial" panose="020B0604020202020204" pitchFamily="34" charset="0"/>
              </a:rPr>
              <a:t>“If you want total security, go to prison. There you're fed, clothed, given medical care and so on. The only thing lacking... is freedom.”  		    </a:t>
            </a:r>
          </a:p>
          <a:p>
            <a:pPr algn="just">
              <a:lnSpc>
                <a:spcPct val="150000"/>
              </a:lnSpc>
              <a:buFontTx/>
              <a:buNone/>
            </a:pPr>
            <a:r>
              <a:rPr lang="en-US" altLang="en-US" i="1" smtClean="0">
                <a:latin typeface="Times New Roman" panose="02020603050405020304" pitchFamily="18" charset="0"/>
                <a:ea typeface="Calibri" panose="020F0502020204030204" pitchFamily="34" charset="0"/>
                <a:cs typeface="Arial" panose="020B0604020202020204" pitchFamily="34" charset="0"/>
              </a:rPr>
              <a:t>						  Dwight D. Eisenhower</a:t>
            </a:r>
            <a:r>
              <a:rPr lang="en-US" altLang="en-US" sz="2800" i="1" smtClean="0">
                <a:latin typeface="Times New Roman" panose="02020603050405020304" pitchFamily="18" charset="0"/>
                <a:ea typeface="Calibri" panose="020F0502020204030204" pitchFamily="34" charset="0"/>
                <a:cs typeface="Arial" panose="020B0604020202020204" pitchFamily="34" charset="0"/>
              </a:rPr>
              <a:t/>
            </a:r>
            <a:br>
              <a:rPr lang="en-US" altLang="en-US" sz="2800" i="1" smtClean="0">
                <a:latin typeface="Times New Roman" panose="02020603050405020304" pitchFamily="18" charset="0"/>
                <a:ea typeface="Calibri" panose="020F0502020204030204" pitchFamily="34" charset="0"/>
                <a:cs typeface="Arial" panose="020B0604020202020204" pitchFamily="34" charset="0"/>
              </a:rPr>
            </a:br>
            <a:endParaRPr lang="en-US" altLang="en-US" sz="2400" smtClean="0">
              <a:latin typeface="Calibri" panose="020F0502020204030204" pitchFamily="34" charset="0"/>
              <a:ea typeface="Calibri" panose="020F0502020204030204" pitchFamily="34" charset="0"/>
              <a:cs typeface="Arial" panose="020B0604020202020204" pitchFamily="34" charset="0"/>
            </a:endParaRPr>
          </a:p>
          <a:p>
            <a:pPr eaLnBrk="1" hangingPunct="1"/>
            <a:endParaRPr lang="en-AU" altLang="en-US" sz="2800" smtClean="0">
              <a:ea typeface="Calibri" panose="020F0502020204030204" pitchFamily="34" charset="0"/>
              <a:cs typeface="Arial" panose="020B0604020202020204" pitchFamily="34" charset="0"/>
            </a:endParaRPr>
          </a:p>
        </p:txBody>
      </p:sp>
      <p:sp>
        <p:nvSpPr>
          <p:cNvPr id="4100" name="عنوان 1"/>
          <p:cNvSpPr txBox="1">
            <a:spLocks/>
          </p:cNvSpPr>
          <p:nvPr/>
        </p:nvSpPr>
        <p:spPr bwMode="auto">
          <a:xfrm>
            <a:off x="3838575" y="115888"/>
            <a:ext cx="489743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chemeClr val="tx2"/>
                </a:solidFill>
                <a:latin typeface="Times New Roman" panose="02020603050405020304" pitchFamily="18" charset="0"/>
                <a:cs typeface="Times New Roman" panose="02020603050405020304" pitchFamily="18" charset="0"/>
              </a:rPr>
              <a:t>Chapter 2: </a:t>
            </a:r>
            <a:endParaRPr lang="ar-KW" altLang="en-US" sz="4000" b="1">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a:xfrm>
            <a:off x="1487488" y="1484784"/>
            <a:ext cx="9144000" cy="4104456"/>
          </a:xfrm>
        </p:spPr>
        <p:txBody>
          <a:bodyPr/>
          <a:lstStyle/>
          <a:p>
            <a:pPr marL="0" indent="0" algn="just">
              <a:spcAft>
                <a:spcPts val="2000"/>
              </a:spcAft>
              <a:buNone/>
            </a:pPr>
            <a:r>
              <a:rPr lang="en-US" altLang="en-US" sz="2400" b="1" dirty="0" smtClean="0">
                <a:solidFill>
                  <a:srgbClr val="0000CC"/>
                </a:solidFill>
              </a:rPr>
              <a:t>Moore’s law: </a:t>
            </a:r>
            <a:r>
              <a:rPr lang="en-US" altLang="en-US" sz="2400" dirty="0" smtClean="0"/>
              <a:t>computing powers double every 18 months while the cost stay constant. </a:t>
            </a:r>
          </a:p>
          <a:p>
            <a:pPr algn="just"/>
            <a:r>
              <a:rPr lang="en-US" altLang="en-US" sz="2400" dirty="0" smtClean="0"/>
              <a:t>This law has an influence in cryptography. </a:t>
            </a:r>
          </a:p>
          <a:p>
            <a:pPr algn="just"/>
            <a:r>
              <a:rPr lang="en-US" altLang="en-US" sz="2400" dirty="0" smtClean="0"/>
              <a:t>Example, today, if we need to break a </a:t>
            </a:r>
            <a:r>
              <a:rPr lang="en-US" altLang="en-US" sz="2400" i="1" dirty="0" err="1" smtClean="0"/>
              <a:t>ciphertext</a:t>
            </a:r>
            <a:r>
              <a:rPr lang="en-US" altLang="en-US" sz="2400" dirty="0" smtClean="0"/>
              <a:t> in one month with a computer worth $1,000,000, then, the cost for breaking the cipher will be $500,000 in 18 months, $250,000 in 3 years, and $125,000 in 4.5 years and so on. </a:t>
            </a:r>
          </a:p>
          <a:p>
            <a:endParaRPr lang="en-US" altLang="en-US" sz="2800" dirty="0" smtClean="0"/>
          </a:p>
        </p:txBody>
      </p:sp>
      <p:sp>
        <p:nvSpPr>
          <p:cNvPr id="20483" name="Rectangle 10"/>
          <p:cNvSpPr>
            <a:spLocks noChangeArrowheads="1"/>
          </p:cNvSpPr>
          <p:nvPr/>
        </p:nvSpPr>
        <p:spPr bwMode="auto">
          <a:xfrm>
            <a:off x="1055440" y="476672"/>
            <a:ext cx="793960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2.4.1 HOW MANY KEY BITS ARE ENOUGH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35188" y="404813"/>
            <a:ext cx="8229600" cy="1143000"/>
          </a:xfrm>
        </p:spPr>
        <p:txBody>
          <a:bodyPr/>
          <a:lstStyle/>
          <a:p>
            <a:pPr eaLnBrk="1" hangingPunct="1"/>
            <a:r>
              <a:rPr lang="en-US" altLang="en-US" sz="4800" b="1" smtClean="0">
                <a:solidFill>
                  <a:srgbClr val="0000CC"/>
                </a:solidFill>
                <a:latin typeface="Times New Roman" panose="02020603050405020304" pitchFamily="18" charset="0"/>
                <a:cs typeface="Times New Roman" panose="02020603050405020304" pitchFamily="18" charset="0"/>
              </a:rPr>
              <a:t>Summary</a:t>
            </a:r>
            <a:endParaRPr lang="en-AU" altLang="en-US" b="1" smtClean="0">
              <a:solidFill>
                <a:srgbClr val="0000CC"/>
              </a:solidFill>
              <a:latin typeface="Times New Roman" panose="02020603050405020304" pitchFamily="18" charset="0"/>
              <a:cs typeface="Times New Roman" panose="02020603050405020304" pitchFamily="18" charset="0"/>
            </a:endParaRPr>
          </a:p>
        </p:txBody>
      </p:sp>
      <p:sp>
        <p:nvSpPr>
          <p:cNvPr id="21507" name="Rectangle 3"/>
          <p:cNvSpPr>
            <a:spLocks noGrp="1" noChangeArrowheads="1"/>
          </p:cNvSpPr>
          <p:nvPr>
            <p:ph type="body" idx="1"/>
          </p:nvPr>
        </p:nvSpPr>
        <p:spPr>
          <a:xfrm>
            <a:off x="609600" y="1600201"/>
            <a:ext cx="10972800" cy="3701008"/>
          </a:xfrm>
        </p:spPr>
        <p:txBody>
          <a:bodyPr/>
          <a:lstStyle/>
          <a:p>
            <a:pPr eaLnBrk="1" hangingPunct="1"/>
            <a:r>
              <a:rPr lang="en-US" altLang="en-US" sz="2400" b="1" dirty="0"/>
              <a:t>H</a:t>
            </a:r>
            <a:r>
              <a:rPr lang="en-US" altLang="en-US" sz="2400" b="1" dirty="0" smtClean="0"/>
              <a:t>ave considered:</a:t>
            </a:r>
          </a:p>
          <a:p>
            <a:pPr marL="1030288">
              <a:lnSpc>
                <a:spcPct val="150000"/>
              </a:lnSpc>
              <a:buFont typeface="Wingdings" panose="05000000000000000000" pitchFamily="2" charset="2"/>
              <a:buChar char="ü"/>
            </a:pPr>
            <a:r>
              <a:rPr lang="en-US" altLang="en-US" sz="2400" dirty="0" smtClean="0"/>
              <a:t>Definition of cryptography. </a:t>
            </a:r>
          </a:p>
          <a:p>
            <a:pPr marL="1030288">
              <a:lnSpc>
                <a:spcPct val="150000"/>
              </a:lnSpc>
              <a:buFont typeface="Wingdings" panose="05000000000000000000" pitchFamily="2" charset="2"/>
              <a:buChar char="ü"/>
            </a:pPr>
            <a:r>
              <a:rPr lang="en-US" altLang="en-US" sz="2400" dirty="0" err="1" smtClean="0"/>
              <a:t>Describtion</a:t>
            </a:r>
            <a:r>
              <a:rPr lang="en-US" altLang="en-US" sz="2400" dirty="0" smtClean="0"/>
              <a:t> the basic concept of classical cryptography. </a:t>
            </a:r>
          </a:p>
          <a:p>
            <a:pPr marL="1030288">
              <a:lnSpc>
                <a:spcPct val="150000"/>
              </a:lnSpc>
              <a:buFont typeface="Wingdings" panose="05000000000000000000" pitchFamily="2" charset="2"/>
              <a:buChar char="ü"/>
            </a:pPr>
            <a:r>
              <a:rPr lang="en-US" altLang="en-US" sz="2400" dirty="0" err="1" smtClean="0"/>
              <a:t>Describtion</a:t>
            </a:r>
            <a:r>
              <a:rPr lang="en-US" altLang="en-US" sz="2400" dirty="0" smtClean="0"/>
              <a:t> the basic concept of modern cryptography. </a:t>
            </a:r>
          </a:p>
          <a:p>
            <a:pPr marL="1030288">
              <a:lnSpc>
                <a:spcPct val="150000"/>
              </a:lnSpc>
              <a:buFont typeface="Wingdings" panose="05000000000000000000" pitchFamily="2" charset="2"/>
              <a:buChar char="ü"/>
            </a:pPr>
            <a:r>
              <a:rPr lang="en-US" altLang="en-US" sz="2400" dirty="0" smtClean="0"/>
              <a:t>Definition of cryptanalysis. </a:t>
            </a:r>
          </a:p>
          <a:p>
            <a:pPr marL="1030288">
              <a:lnSpc>
                <a:spcPct val="150000"/>
              </a:lnSpc>
              <a:buFont typeface="Wingdings" panose="05000000000000000000" pitchFamily="2" charset="2"/>
              <a:buChar char="ü"/>
            </a:pPr>
            <a:r>
              <a:rPr lang="en-US" altLang="en-US" sz="2400" dirty="0" smtClean="0"/>
              <a:t>Understanding how many bits are enough to secure a cryptosystem. </a:t>
            </a:r>
          </a:p>
          <a:p>
            <a:pPr lvl="1" eaLnBrk="1" hangingPunct="1"/>
            <a:endParaRPr lang="en-AU"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txBox="1">
            <a:spLocks/>
          </p:cNvSpPr>
          <p:nvPr/>
        </p:nvSpPr>
        <p:spPr bwMode="auto">
          <a:xfrm>
            <a:off x="3838575" y="115888"/>
            <a:ext cx="489743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a:solidFill>
                  <a:schemeClr val="tx2"/>
                </a:solidFill>
                <a:latin typeface="Times New Roman" panose="02020603050405020304" pitchFamily="18" charset="0"/>
                <a:cs typeface="Times New Roman" panose="02020603050405020304" pitchFamily="18" charset="0"/>
              </a:rPr>
              <a:t>Chapter 2: </a:t>
            </a:r>
            <a:endParaRPr lang="ar-KW" altLang="en-US" sz="4000" b="1">
              <a:solidFill>
                <a:schemeClr val="tx2"/>
              </a:solidFill>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992313" y="808038"/>
            <a:ext cx="8229600" cy="5556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800" b="1" dirty="0">
                <a:solidFill>
                  <a:srgbClr val="0000CC"/>
                </a:solidFill>
                <a:latin typeface="Times New Roman" pitchFamily="18" charset="0"/>
                <a:ea typeface="+mn-ea"/>
                <a:cs typeface="Times New Roman" pitchFamily="18" charset="0"/>
              </a:rPr>
              <a:t>INTRODUCTION OF CRYPTOGRAPHY</a:t>
            </a:r>
          </a:p>
        </p:txBody>
      </p:sp>
      <p:sp>
        <p:nvSpPr>
          <p:cNvPr id="5124" name="Rectangle 10"/>
          <p:cNvSpPr>
            <a:spLocks noChangeArrowheads="1"/>
          </p:cNvSpPr>
          <p:nvPr/>
        </p:nvSpPr>
        <p:spPr bwMode="auto">
          <a:xfrm>
            <a:off x="4808538" y="1412875"/>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chemeClr val="tx2"/>
                </a:solidFill>
                <a:latin typeface="Times New Roman" panose="02020603050405020304" pitchFamily="18" charset="0"/>
                <a:cs typeface="Times New Roman" panose="02020603050405020304" pitchFamily="18" charset="0"/>
              </a:rPr>
              <a:t>Objectives</a:t>
            </a:r>
          </a:p>
        </p:txBody>
      </p:sp>
      <p:sp>
        <p:nvSpPr>
          <p:cNvPr id="5125" name="Rectangle 3"/>
          <p:cNvSpPr>
            <a:spLocks noChangeArrowheads="1"/>
          </p:cNvSpPr>
          <p:nvPr/>
        </p:nvSpPr>
        <p:spPr bwMode="auto">
          <a:xfrm>
            <a:off x="1773238" y="2132013"/>
            <a:ext cx="78692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a:t>The learning objectives of this chapter are: </a:t>
            </a:r>
          </a:p>
          <a:p>
            <a:pPr>
              <a:buFontTx/>
              <a:buNone/>
            </a:pPr>
            <a:r>
              <a:rPr lang="en-US" altLang="en-US" sz="2800"/>
              <a:t> </a:t>
            </a:r>
          </a:p>
          <a:p>
            <a:pPr eaLnBrk="1" hangingPunct="1">
              <a:buFontTx/>
              <a:buNone/>
            </a:pPr>
            <a:endParaRPr lang="en-AU" altLang="en-US" sz="2800"/>
          </a:p>
        </p:txBody>
      </p:sp>
      <p:sp>
        <p:nvSpPr>
          <p:cNvPr id="5126" name="Rectangle 11"/>
          <p:cNvSpPr>
            <a:spLocks noChangeArrowheads="1"/>
          </p:cNvSpPr>
          <p:nvPr/>
        </p:nvSpPr>
        <p:spPr bwMode="auto">
          <a:xfrm>
            <a:off x="1498762" y="2925764"/>
            <a:ext cx="9577063" cy="3314700"/>
          </a:xfrm>
          <a:prstGeom prst="rect">
            <a:avLst/>
          </a:prstGeom>
          <a:solidFill>
            <a:srgbClr val="D8D8D8"/>
          </a:solidFill>
          <a:ln w="9525">
            <a:solidFill>
              <a:srgbClr val="000000"/>
            </a:solid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ts val="500"/>
              </a:spcBef>
              <a:spcAft>
                <a:spcPts val="500"/>
              </a:spcAft>
              <a:buFont typeface="Wingdings" panose="05000000000000000000" pitchFamily="2" charset="2"/>
              <a:buChar char="§"/>
            </a:pPr>
            <a:r>
              <a:rPr lang="en-US" altLang="en-US" b="1" dirty="0">
                <a:latin typeface="Times New Roman" panose="02020603050405020304" pitchFamily="18" charset="0"/>
                <a:ea typeface="Arial" panose="020B0604020202020204" pitchFamily="34" charset="0"/>
                <a:cs typeface="Times New Roman" panose="02020603050405020304" pitchFamily="18" charset="0"/>
              </a:rPr>
              <a:t>Definition of </a:t>
            </a:r>
            <a:r>
              <a:rPr lang="en-US" altLang="en-US" b="1" dirty="0" smtClean="0">
                <a:latin typeface="Times New Roman" panose="02020603050405020304" pitchFamily="18" charset="0"/>
                <a:ea typeface="Arial" panose="020B0604020202020204" pitchFamily="34" charset="0"/>
                <a:cs typeface="Times New Roman" panose="02020603050405020304" pitchFamily="18" charset="0"/>
              </a:rPr>
              <a:t>cryptology, cryptography &amp; cryptanalysis. </a:t>
            </a:r>
            <a:endParaRPr lang="en-US" altLang="en-US" b="1" dirty="0">
              <a:latin typeface="Times New Roman" panose="02020603050405020304" pitchFamily="18" charset="0"/>
              <a:ea typeface="Arial" panose="020B0604020202020204" pitchFamily="34" charset="0"/>
              <a:cs typeface="Times New Roman" panose="02020603050405020304" pitchFamily="18" charset="0"/>
            </a:endParaRPr>
          </a:p>
          <a:p>
            <a:pPr lvl="1" eaLnBrk="1" hangingPunct="1">
              <a:spcBef>
                <a:spcPts val="500"/>
              </a:spcBef>
              <a:spcAft>
                <a:spcPts val="500"/>
              </a:spcAft>
              <a:buFont typeface="Wingdings" panose="05000000000000000000" pitchFamily="2" charset="2"/>
              <a:buChar char="§"/>
            </a:pPr>
            <a:r>
              <a:rPr lang="en-US" altLang="en-US" b="1" dirty="0">
                <a:latin typeface="Times New Roman" panose="02020603050405020304" pitchFamily="18" charset="0"/>
                <a:ea typeface="Arial" panose="020B0604020202020204" pitchFamily="34" charset="0"/>
                <a:cs typeface="Times New Roman" panose="02020603050405020304" pitchFamily="18" charset="0"/>
              </a:rPr>
              <a:t>Describe the basic concept of classical cryptography.</a:t>
            </a:r>
          </a:p>
          <a:p>
            <a:pPr lvl="1" eaLnBrk="1" hangingPunct="1">
              <a:spcBef>
                <a:spcPts val="500"/>
              </a:spcBef>
              <a:spcAft>
                <a:spcPts val="500"/>
              </a:spcAft>
              <a:buFont typeface="Wingdings" panose="05000000000000000000" pitchFamily="2" charset="2"/>
              <a:buChar char="§"/>
            </a:pPr>
            <a:r>
              <a:rPr lang="en-US" altLang="en-US" b="1" dirty="0">
                <a:latin typeface="Times New Roman" panose="02020603050405020304" pitchFamily="18" charset="0"/>
                <a:ea typeface="Arial" panose="020B0604020202020204" pitchFamily="34" charset="0"/>
                <a:cs typeface="Times New Roman" panose="02020603050405020304" pitchFamily="18" charset="0"/>
              </a:rPr>
              <a:t>Describe the basic concept of modern cryptography.</a:t>
            </a:r>
          </a:p>
          <a:p>
            <a:pPr lvl="1" eaLnBrk="1" hangingPunct="1">
              <a:spcBef>
                <a:spcPts val="500"/>
              </a:spcBef>
              <a:spcAft>
                <a:spcPts val="500"/>
              </a:spcAft>
              <a:buFont typeface="Wingdings" panose="05000000000000000000" pitchFamily="2" charset="2"/>
              <a:buChar char="§"/>
            </a:pPr>
            <a:r>
              <a:rPr lang="en-US" altLang="en-US" b="1" dirty="0">
                <a:latin typeface="Times New Roman" panose="02020603050405020304" pitchFamily="18" charset="0"/>
                <a:ea typeface="Arial" panose="020B0604020202020204" pitchFamily="34" charset="0"/>
                <a:cs typeface="Times New Roman" panose="02020603050405020304" pitchFamily="18" charset="0"/>
              </a:rPr>
              <a:t>Definition of cryptanalysis.</a:t>
            </a:r>
          </a:p>
          <a:p>
            <a:pPr lvl="1" eaLnBrk="1" hangingPunct="1">
              <a:spcBef>
                <a:spcPts val="500"/>
              </a:spcBef>
              <a:spcAft>
                <a:spcPts val="500"/>
              </a:spcAft>
              <a:buFont typeface="Wingdings" panose="05000000000000000000" pitchFamily="2" charset="2"/>
              <a:buChar char="§"/>
            </a:pPr>
            <a:r>
              <a:rPr lang="en-US" altLang="en-US" b="1" dirty="0">
                <a:latin typeface="Times New Roman" panose="02020603050405020304" pitchFamily="18" charset="0"/>
                <a:ea typeface="Arial" panose="020B0604020202020204" pitchFamily="34" charset="0"/>
                <a:cs typeface="Times New Roman" panose="02020603050405020304" pitchFamily="18" charset="0"/>
              </a:rPr>
              <a:t>To understand how many bits are enough to secure a cryptosystem.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558925" y="1196975"/>
            <a:ext cx="9432925" cy="1007889"/>
          </a:xfrm>
        </p:spPr>
        <p:txBody>
          <a:bodyPr/>
          <a:lstStyle/>
          <a:p>
            <a:pPr algn="just"/>
            <a:r>
              <a:rPr lang="en-US" altLang="en-US" sz="2400" b="1" dirty="0" smtClean="0">
                <a:solidFill>
                  <a:srgbClr val="0000CC"/>
                </a:solidFill>
              </a:rPr>
              <a:t>Cryptology </a:t>
            </a:r>
            <a:r>
              <a:rPr lang="en-US" altLang="en-US" sz="2400" dirty="0" smtClean="0"/>
              <a:t>is a branch of mathematics that encompasses both </a:t>
            </a:r>
            <a:r>
              <a:rPr lang="en-US" altLang="en-US" sz="2400" i="1" dirty="0" smtClean="0"/>
              <a:t>cryptography</a:t>
            </a:r>
            <a:r>
              <a:rPr lang="en-US" altLang="en-US" sz="2400" dirty="0" smtClean="0"/>
              <a:t> and </a:t>
            </a:r>
            <a:r>
              <a:rPr lang="en-US" altLang="en-US" sz="2400" i="1" dirty="0" smtClean="0"/>
              <a:t>cryptanalysis</a:t>
            </a:r>
            <a:r>
              <a:rPr lang="en-US" altLang="en-US" sz="2400" dirty="0" smtClean="0"/>
              <a:t>.</a:t>
            </a:r>
            <a:endParaRPr lang="en-US" altLang="en-US" sz="2400" dirty="0" smtClean="0"/>
          </a:p>
          <a:p>
            <a:pPr algn="just"/>
            <a:endParaRPr lang="en-US" altLang="en-US" sz="2400" b="1" dirty="0" smtClean="0">
              <a:solidFill>
                <a:srgbClr val="0000CC"/>
              </a:solidFill>
            </a:endParaRPr>
          </a:p>
        </p:txBody>
      </p:sp>
      <p:sp>
        <p:nvSpPr>
          <p:cNvPr id="6147" name="Rectangle 10"/>
          <p:cNvSpPr>
            <a:spLocks noChangeArrowheads="1"/>
          </p:cNvSpPr>
          <p:nvPr/>
        </p:nvSpPr>
        <p:spPr bwMode="auto">
          <a:xfrm>
            <a:off x="1055688" y="404813"/>
            <a:ext cx="3595687"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2.1 INTRODUCTION</a:t>
            </a:r>
          </a:p>
        </p:txBody>
      </p:sp>
      <p:pic>
        <p:nvPicPr>
          <p:cNvPr id="5" name="Picture 4"/>
          <p:cNvPicPr>
            <a:picLocks noChangeAspect="1"/>
          </p:cNvPicPr>
          <p:nvPr/>
        </p:nvPicPr>
        <p:blipFill>
          <a:blip r:embed="rId2"/>
          <a:stretch>
            <a:fillRect/>
          </a:stretch>
        </p:blipFill>
        <p:spPr>
          <a:xfrm>
            <a:off x="7379459" y="2636912"/>
            <a:ext cx="3612391" cy="2743583"/>
          </a:xfrm>
          <a:prstGeom prst="rect">
            <a:avLst/>
          </a:prstGeom>
        </p:spPr>
      </p:pic>
      <p:sp>
        <p:nvSpPr>
          <p:cNvPr id="6" name="Rectangle 5"/>
          <p:cNvSpPr/>
          <p:nvPr/>
        </p:nvSpPr>
        <p:spPr>
          <a:xfrm>
            <a:off x="1775520" y="2636912"/>
            <a:ext cx="4536504" cy="830997"/>
          </a:xfrm>
          <a:prstGeom prst="rect">
            <a:avLst/>
          </a:prstGeom>
        </p:spPr>
        <p:txBody>
          <a:bodyPr wrap="square">
            <a:spAutoFit/>
          </a:bodyPr>
          <a:lstStyle/>
          <a:p>
            <a:pPr algn="justLow"/>
            <a:r>
              <a:rPr lang="en-US" altLang="en-US" sz="2400" dirty="0"/>
              <a:t>The </a:t>
            </a:r>
            <a:r>
              <a:rPr lang="en-US" altLang="en-US" sz="2400" dirty="0" smtClean="0"/>
              <a:t>practitioners of cryptology are called </a:t>
            </a:r>
            <a:r>
              <a:rPr lang="en-US" altLang="en-US" sz="2400" b="1" dirty="0" smtClean="0">
                <a:solidFill>
                  <a:srgbClr val="0000CC"/>
                </a:solidFill>
              </a:rPr>
              <a:t>cryptologists.</a:t>
            </a:r>
            <a:endParaRPr lang="en-US" altLang="en-US" sz="2400" b="1" dirty="0">
              <a:solidFill>
                <a:srgbClr val="0000CC"/>
              </a:solidFill>
            </a:endParaRPr>
          </a:p>
        </p:txBody>
      </p:sp>
    </p:spTree>
    <p:extLst>
      <p:ext uri="{BB962C8B-B14F-4D97-AF65-F5344CB8AC3E}">
        <p14:creationId xmlns:p14="http://schemas.microsoft.com/office/powerpoint/2010/main" val="321536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558925" y="1196975"/>
            <a:ext cx="9432925" cy="5040313"/>
          </a:xfrm>
        </p:spPr>
        <p:txBody>
          <a:bodyPr/>
          <a:lstStyle/>
          <a:p>
            <a:pPr algn="just"/>
            <a:r>
              <a:rPr lang="en-US" altLang="en-US" sz="2400" b="1" dirty="0" smtClean="0">
                <a:solidFill>
                  <a:srgbClr val="0000CC"/>
                </a:solidFill>
              </a:rPr>
              <a:t>Cryptography</a:t>
            </a:r>
            <a:r>
              <a:rPr lang="en-US" altLang="en-US" sz="2400" dirty="0" smtClean="0"/>
              <a:t> </a:t>
            </a:r>
            <a:r>
              <a:rPr lang="en-US" altLang="en-US" sz="2400" dirty="0" smtClean="0"/>
              <a:t>is the science of studying the information security. </a:t>
            </a:r>
          </a:p>
          <a:p>
            <a:pPr lvl="1" algn="just"/>
            <a:r>
              <a:rPr lang="en-US" altLang="en-US" sz="2300" dirty="0" smtClean="0"/>
              <a:t>Cryptographer studies the techniques needed to achieve and protect the information between any communication channels.</a:t>
            </a:r>
          </a:p>
          <a:p>
            <a:pPr lvl="1" algn="just"/>
            <a:r>
              <a:rPr lang="en-US" altLang="en-US" sz="2400" dirty="0" smtClean="0"/>
              <a:t>The person engages in cryptography is called </a:t>
            </a:r>
            <a:r>
              <a:rPr lang="en-US" altLang="en-US" sz="2400" b="1" dirty="0" smtClean="0">
                <a:solidFill>
                  <a:srgbClr val="0000CC"/>
                </a:solidFill>
              </a:rPr>
              <a:t>cryptographer</a:t>
            </a:r>
            <a:r>
              <a:rPr lang="en-US" altLang="en-US" sz="2400" dirty="0" smtClean="0"/>
              <a:t>.</a:t>
            </a:r>
          </a:p>
          <a:p>
            <a:pPr lvl="1" algn="just"/>
            <a:endParaRPr lang="en-US" altLang="en-US" sz="2000" b="1" dirty="0" smtClean="0">
              <a:solidFill>
                <a:srgbClr val="0000CC"/>
              </a:solidFill>
            </a:endParaRPr>
          </a:p>
          <a:p>
            <a:pPr algn="just"/>
            <a:r>
              <a:rPr lang="en-US" altLang="en-US" sz="2400" b="1" dirty="0" smtClean="0">
                <a:solidFill>
                  <a:srgbClr val="0000CC"/>
                </a:solidFill>
              </a:rPr>
              <a:t>Cryptanalysis </a:t>
            </a:r>
            <a:r>
              <a:rPr lang="en-US" altLang="en-US" sz="2400" dirty="0" smtClean="0"/>
              <a:t>is the science of violating the information security. </a:t>
            </a:r>
          </a:p>
          <a:p>
            <a:pPr lvl="1" algn="just"/>
            <a:r>
              <a:rPr lang="en-US" altLang="en-US" sz="2300" dirty="0" smtClean="0"/>
              <a:t>Cryptanalyst studies the techniques needed to understand the meaning of secret information </a:t>
            </a:r>
            <a:r>
              <a:rPr lang="en-US" altLang="en-US" sz="2300" dirty="0" smtClean="0"/>
              <a:t>and </a:t>
            </a:r>
            <a:r>
              <a:rPr lang="en-US" altLang="en-US" sz="2300" dirty="0" smtClean="0"/>
              <a:t>attempts to break them</a:t>
            </a:r>
            <a:r>
              <a:rPr lang="en-US" altLang="en-US" sz="2300" dirty="0" smtClean="0"/>
              <a:t>.</a:t>
            </a:r>
          </a:p>
          <a:p>
            <a:pPr lvl="1" algn="just"/>
            <a:r>
              <a:rPr lang="en-US" altLang="en-US" sz="2400" dirty="0"/>
              <a:t>The person engages in </a:t>
            </a:r>
            <a:r>
              <a:rPr lang="en-US" altLang="en-US" sz="2400" dirty="0" smtClean="0"/>
              <a:t>cryptanalysis </a:t>
            </a:r>
            <a:r>
              <a:rPr lang="en-US" altLang="en-US" sz="2400" dirty="0"/>
              <a:t>is called </a:t>
            </a:r>
            <a:r>
              <a:rPr lang="en-US" altLang="en-US" sz="2400" b="1" dirty="0" smtClean="0">
                <a:solidFill>
                  <a:srgbClr val="0000CC"/>
                </a:solidFill>
              </a:rPr>
              <a:t>cryptanalyst</a:t>
            </a:r>
            <a:r>
              <a:rPr lang="en-US" altLang="en-US" sz="2400" dirty="0" smtClean="0"/>
              <a:t>.</a:t>
            </a:r>
            <a:endParaRPr lang="en-US" altLang="en-US" sz="2400" dirty="0"/>
          </a:p>
          <a:p>
            <a:pPr lvl="1" algn="just"/>
            <a:endParaRPr lang="en-US" altLang="en-US" sz="2300" dirty="0" smtClean="0"/>
          </a:p>
        </p:txBody>
      </p:sp>
      <p:sp>
        <p:nvSpPr>
          <p:cNvPr id="6147" name="Rectangle 10"/>
          <p:cNvSpPr>
            <a:spLocks noChangeArrowheads="1"/>
          </p:cNvSpPr>
          <p:nvPr/>
        </p:nvSpPr>
        <p:spPr bwMode="auto">
          <a:xfrm>
            <a:off x="1055688" y="404813"/>
            <a:ext cx="3595687"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2.1 INTRODUCTION</a:t>
            </a:r>
          </a:p>
        </p:txBody>
      </p:sp>
    </p:spTree>
    <p:extLst>
      <p:ext uri="{BB962C8B-B14F-4D97-AF65-F5344CB8AC3E}">
        <p14:creationId xmlns:p14="http://schemas.microsoft.com/office/powerpoint/2010/main" val="135263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1559496" y="1412776"/>
            <a:ext cx="8928992" cy="2448272"/>
          </a:xfrm>
        </p:spPr>
        <p:txBody>
          <a:bodyPr/>
          <a:lstStyle/>
          <a:p>
            <a:pPr algn="just"/>
            <a:r>
              <a:rPr lang="en-US" altLang="en-US" sz="2400" b="1" dirty="0" smtClean="0">
                <a:solidFill>
                  <a:srgbClr val="0000CC"/>
                </a:solidFill>
              </a:rPr>
              <a:t>Classical cryptography </a:t>
            </a:r>
            <a:r>
              <a:rPr lang="en-US" altLang="en-US" sz="2400" dirty="0" smtClean="0"/>
              <a:t>is the old methods of achieving the science of hiding and revealing of the information. It is mainly depends on the symmetric key encryption. Symmetric key encryption uses the same key at the sender and the recipient. </a:t>
            </a:r>
          </a:p>
          <a:p>
            <a:pPr>
              <a:buFontTx/>
              <a:buNone/>
            </a:pPr>
            <a:endParaRPr lang="en-US" altLang="en-US" sz="2400" dirty="0" smtClean="0"/>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386" y="3356992"/>
            <a:ext cx="8177212"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10"/>
          <p:cNvSpPr>
            <a:spLocks noChangeArrowheads="1"/>
          </p:cNvSpPr>
          <p:nvPr/>
        </p:nvSpPr>
        <p:spPr bwMode="auto">
          <a:xfrm>
            <a:off x="1055440" y="564356"/>
            <a:ext cx="490095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2.2 CLASSICAL CRYPTOGRAHY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432" y="2132856"/>
            <a:ext cx="9073008"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3"/>
          <p:cNvSpPr>
            <a:spLocks noGrp="1" noChangeArrowheads="1"/>
          </p:cNvSpPr>
          <p:nvPr>
            <p:ph type="body" idx="4294967295"/>
          </p:nvPr>
        </p:nvSpPr>
        <p:spPr>
          <a:xfrm>
            <a:off x="1631504" y="1196753"/>
            <a:ext cx="9291885" cy="1152128"/>
          </a:xfrm>
        </p:spPr>
        <p:txBody>
          <a:bodyPr/>
          <a:lstStyle/>
          <a:p>
            <a:pPr algn="just"/>
            <a:r>
              <a:rPr lang="en-US" altLang="en-US" sz="2400" dirty="0" smtClean="0"/>
              <a:t>The message format names used in cryptography are concluded below:</a:t>
            </a:r>
          </a:p>
        </p:txBody>
      </p:sp>
      <p:sp>
        <p:nvSpPr>
          <p:cNvPr id="8196" name="Rectangle 10"/>
          <p:cNvSpPr>
            <a:spLocks noChangeArrowheads="1"/>
          </p:cNvSpPr>
          <p:nvPr/>
        </p:nvSpPr>
        <p:spPr bwMode="auto">
          <a:xfrm>
            <a:off x="1115665" y="472092"/>
            <a:ext cx="253206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2.2 .1 BASICS</a:t>
            </a:r>
          </a:p>
        </p:txBody>
      </p:sp>
      <p:sp>
        <p:nvSpPr>
          <p:cNvPr id="2" name="Rounded Rectangle 1"/>
          <p:cNvSpPr/>
          <p:nvPr/>
        </p:nvSpPr>
        <p:spPr>
          <a:xfrm>
            <a:off x="7464152" y="2060848"/>
            <a:ext cx="4176464" cy="18722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Low">
              <a:buNone/>
            </a:pPr>
            <a:r>
              <a:rPr lang="en-US" altLang="en-US" sz="2000" i="1" dirty="0" smtClean="0"/>
              <a:t>- x </a:t>
            </a:r>
            <a:r>
              <a:rPr lang="en-US" altLang="en-US" sz="2000" dirty="0" smtClean="0"/>
              <a:t>called the </a:t>
            </a:r>
            <a:r>
              <a:rPr lang="en-US" altLang="en-US" sz="2000" i="1" dirty="0" smtClean="0"/>
              <a:t>plaintext  		</a:t>
            </a:r>
          </a:p>
          <a:p>
            <a:pPr algn="justLow">
              <a:buNone/>
            </a:pPr>
            <a:r>
              <a:rPr lang="en-US" altLang="en-US" sz="2000" i="1" dirty="0" smtClean="0"/>
              <a:t>- y </a:t>
            </a:r>
            <a:r>
              <a:rPr lang="en-US" altLang="en-US" sz="2000" dirty="0" smtClean="0"/>
              <a:t>called the </a:t>
            </a:r>
            <a:r>
              <a:rPr lang="en-US" altLang="en-US" sz="2000" i="1" dirty="0" err="1" smtClean="0"/>
              <a:t>ciphertext</a:t>
            </a:r>
            <a:r>
              <a:rPr lang="en-US" altLang="en-US" sz="2000" i="1" dirty="0" smtClean="0"/>
              <a:t>    </a:t>
            </a:r>
          </a:p>
          <a:p>
            <a:pPr algn="justLow">
              <a:buNone/>
            </a:pPr>
            <a:r>
              <a:rPr lang="en-US" altLang="en-US" sz="2000" i="1" dirty="0" smtClean="0"/>
              <a:t>- k </a:t>
            </a:r>
            <a:r>
              <a:rPr lang="en-US" altLang="en-US" sz="2000" dirty="0" smtClean="0"/>
              <a:t>called the </a:t>
            </a:r>
            <a:r>
              <a:rPr lang="en-US" altLang="en-US" sz="2000" i="1" dirty="0" smtClean="0"/>
              <a:t>key          	</a:t>
            </a:r>
          </a:p>
          <a:p>
            <a:pPr algn="justLow">
              <a:buNone/>
            </a:pPr>
            <a:r>
              <a:rPr lang="en-US" altLang="en-US" sz="2000" i="1" dirty="0" smtClean="0"/>
              <a:t>- </a:t>
            </a:r>
            <a:r>
              <a:rPr lang="en-US" altLang="en-US" sz="2000" dirty="0" smtClean="0"/>
              <a:t>The set of all possible keys called </a:t>
            </a:r>
            <a:r>
              <a:rPr lang="en-US" altLang="en-US" sz="2000" i="1" dirty="0" smtClean="0"/>
              <a:t>the key space</a:t>
            </a:r>
            <a:endParaRPr lang="en-US" altLang="en-US" sz="2000" dirty="0" smtClean="0"/>
          </a:p>
          <a:p>
            <a:pPr algn="ct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1785938" y="1052736"/>
            <a:ext cx="9278614" cy="4248472"/>
          </a:xfrm>
        </p:spPr>
        <p:txBody>
          <a:bodyPr/>
          <a:lstStyle/>
          <a:p>
            <a:pPr>
              <a:buFontTx/>
              <a:buNone/>
            </a:pPr>
            <a:r>
              <a:rPr lang="en-US" altLang="en-US" sz="2800" b="1" i="1" u="sng" dirty="0" smtClean="0">
                <a:solidFill>
                  <a:srgbClr val="0000CC"/>
                </a:solidFill>
                <a:latin typeface="Times New Roman" panose="02020603050405020304" pitchFamily="18" charset="0"/>
                <a:cs typeface="Times New Roman" panose="02020603050405020304" pitchFamily="18" charset="0"/>
              </a:rPr>
              <a:t>Example 2.1. </a:t>
            </a:r>
            <a:r>
              <a:rPr lang="en-US" altLang="en-US" sz="2800" b="1" u="sng" dirty="0" smtClean="0">
                <a:solidFill>
                  <a:srgbClr val="0000CC"/>
                </a:solidFill>
                <a:latin typeface="Times New Roman" panose="02020603050405020304" pitchFamily="18" charset="0"/>
                <a:cs typeface="Times New Roman" panose="02020603050405020304" pitchFamily="18" charset="0"/>
              </a:rPr>
              <a:t>let: </a:t>
            </a:r>
          </a:p>
          <a:p>
            <a:pPr>
              <a:buFontTx/>
              <a:buNone/>
            </a:pPr>
            <a:r>
              <a:rPr lang="en-US" altLang="en-US" sz="2800" dirty="0" smtClean="0"/>
              <a:t>	A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m</a:t>
            </a:r>
          </a:p>
          <a:p>
            <a:pPr>
              <a:buFontTx/>
              <a:buNone/>
            </a:pPr>
            <a:r>
              <a:rPr lang="en-US" altLang="en-US" sz="2800" dirty="0" smtClean="0"/>
              <a:t>	B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s</a:t>
            </a:r>
          </a:p>
          <a:p>
            <a:pPr>
              <a:buFontTx/>
              <a:buNone/>
            </a:pPr>
            <a:r>
              <a:rPr lang="en-US" altLang="en-US" sz="2800" dirty="0" smtClean="0"/>
              <a:t>	C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x</a:t>
            </a:r>
          </a:p>
          <a:p>
            <a:pPr>
              <a:buFontTx/>
              <a:buNone/>
            </a:pPr>
            <a:r>
              <a:rPr lang="en-US" altLang="en-US" sz="2800" dirty="0" smtClean="0"/>
              <a:t>	…..</a:t>
            </a:r>
          </a:p>
          <a:p>
            <a:pPr marL="0" indent="0" algn="just">
              <a:buFontTx/>
              <a:buNone/>
            </a:pPr>
            <a:endParaRPr lang="en-US" altLang="en-US" sz="2400" dirty="0" smtClean="0"/>
          </a:p>
          <a:p>
            <a:pPr marL="0" indent="0" algn="just">
              <a:buFontTx/>
              <a:buNone/>
            </a:pPr>
            <a:r>
              <a:rPr lang="en-US" altLang="en-US" sz="2400" dirty="0" smtClean="0"/>
              <a:t>Now, if we want to </a:t>
            </a:r>
            <a:r>
              <a:rPr lang="en-US" altLang="en-US" sz="2400" i="1" dirty="0" smtClean="0"/>
              <a:t>encrypt</a:t>
            </a:r>
            <a:r>
              <a:rPr lang="en-US" altLang="en-US" sz="2400" dirty="0" smtClean="0"/>
              <a:t> the </a:t>
            </a:r>
            <a:r>
              <a:rPr lang="en-US" altLang="en-US" sz="2400" i="1" dirty="0" smtClean="0"/>
              <a:t>plaintext </a:t>
            </a:r>
            <a:r>
              <a:rPr lang="en-US" altLang="en-US" sz="2400" dirty="0" smtClean="0"/>
              <a:t>ABBC, the </a:t>
            </a:r>
            <a:r>
              <a:rPr lang="en-US" altLang="en-US" sz="2400" i="1" dirty="0" err="1" smtClean="0"/>
              <a:t>ciphertext</a:t>
            </a:r>
            <a:r>
              <a:rPr lang="en-US" altLang="en-US" sz="2400" i="1" dirty="0" smtClean="0"/>
              <a:t> </a:t>
            </a:r>
            <a:r>
              <a:rPr lang="en-US" altLang="en-US" sz="2400" dirty="0" smtClean="0"/>
              <a:t>will be </a:t>
            </a:r>
            <a:r>
              <a:rPr lang="en-US" altLang="en-US" sz="2400" dirty="0" err="1" smtClean="0"/>
              <a:t>mssx</a:t>
            </a:r>
            <a:r>
              <a:rPr lang="en-US" altLang="en-US" sz="2400" dirty="0" smtClean="0"/>
              <a:t>. To </a:t>
            </a:r>
            <a:r>
              <a:rPr lang="en-US" altLang="en-US" sz="2400" i="1" dirty="0" smtClean="0"/>
              <a:t>decrypt </a:t>
            </a:r>
            <a:r>
              <a:rPr lang="en-US" altLang="en-US" sz="2400" dirty="0" smtClean="0"/>
              <a:t>the message, we have to do it in the reverse way. </a:t>
            </a:r>
            <a:endParaRPr lang="en-AU" altLang="en-US" sz="2400" dirty="0" smtClean="0"/>
          </a:p>
        </p:txBody>
      </p:sp>
      <p:sp>
        <p:nvSpPr>
          <p:cNvPr id="9219" name="Rectangle 10"/>
          <p:cNvSpPr>
            <a:spLocks noChangeArrowheads="1"/>
          </p:cNvSpPr>
          <p:nvPr/>
        </p:nvSpPr>
        <p:spPr bwMode="auto">
          <a:xfrm>
            <a:off x="1055440" y="233363"/>
            <a:ext cx="1000911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2.2.2 SIMPLE EXAMPLE OF CLASSICAL CRYPTOGRAPHY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1703512" y="960028"/>
            <a:ext cx="8229600" cy="4521200"/>
          </a:xfrm>
        </p:spPr>
        <p:txBody>
          <a:bodyPr/>
          <a:lstStyle/>
          <a:p>
            <a:pPr>
              <a:buFontTx/>
              <a:buNone/>
            </a:pPr>
            <a:r>
              <a:rPr lang="en-US" altLang="en-US" sz="2800" b="1" i="1" u="sng" dirty="0" smtClean="0">
                <a:solidFill>
                  <a:srgbClr val="0000CC"/>
                </a:solidFill>
                <a:latin typeface="Times New Roman" panose="02020603050405020304" pitchFamily="18" charset="0"/>
                <a:cs typeface="Times New Roman" panose="02020603050405020304" pitchFamily="18" charset="0"/>
              </a:rPr>
              <a:t>Example 2.2. </a:t>
            </a:r>
            <a:r>
              <a:rPr lang="en-US" altLang="en-US" sz="2800" b="1" u="sng" dirty="0" smtClean="0">
                <a:solidFill>
                  <a:srgbClr val="0000CC"/>
                </a:solidFill>
                <a:latin typeface="Times New Roman" panose="02020603050405020304" pitchFamily="18" charset="0"/>
                <a:cs typeface="Times New Roman" panose="02020603050405020304" pitchFamily="18" charset="0"/>
              </a:rPr>
              <a:t>let:</a:t>
            </a:r>
          </a:p>
          <a:p>
            <a:pPr>
              <a:buFontTx/>
              <a:buNone/>
            </a:pPr>
            <a:r>
              <a:rPr lang="en-US" altLang="en-US" sz="2800" dirty="0" smtClean="0"/>
              <a:t>	K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z</a:t>
            </a:r>
          </a:p>
          <a:p>
            <a:pPr>
              <a:buFontTx/>
              <a:buNone/>
            </a:pPr>
            <a:r>
              <a:rPr lang="en-US" altLang="en-US" sz="2800" dirty="0" smtClean="0"/>
              <a:t>	O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f</a:t>
            </a:r>
          </a:p>
          <a:p>
            <a:pPr>
              <a:buFontTx/>
              <a:buNone/>
            </a:pPr>
            <a:r>
              <a:rPr lang="en-US" altLang="en-US" sz="2800" dirty="0" smtClean="0"/>
              <a:t>	P    </a:t>
            </a:r>
            <a:r>
              <a:rPr lang="en-US" altLang="en-US" sz="2800" dirty="0" smtClean="0">
                <a:sym typeface="Wingdings" panose="05000000000000000000" pitchFamily="2" charset="2"/>
              </a:rPr>
              <a:t></a:t>
            </a:r>
            <a:r>
              <a:rPr lang="en-US" altLang="en-US" sz="2800" dirty="0" smtClean="0"/>
              <a:t>    </a:t>
            </a:r>
            <a:r>
              <a:rPr lang="en-US" altLang="en-US" sz="2800" dirty="0" smtClean="0">
                <a:solidFill>
                  <a:srgbClr val="0000CC"/>
                </a:solidFill>
              </a:rPr>
              <a:t>w</a:t>
            </a:r>
          </a:p>
          <a:p>
            <a:pPr>
              <a:buFontTx/>
              <a:buNone/>
            </a:pPr>
            <a:r>
              <a:rPr lang="en-US" altLang="en-US" sz="2800" dirty="0" smtClean="0"/>
              <a:t>	…..</a:t>
            </a:r>
          </a:p>
          <a:p>
            <a:pPr>
              <a:buFontTx/>
              <a:buNone/>
            </a:pPr>
            <a:r>
              <a:rPr lang="en-US" altLang="en-US" sz="2400" dirty="0" smtClean="0"/>
              <a:t>Now, if the </a:t>
            </a:r>
            <a:r>
              <a:rPr lang="en-US" altLang="en-US" sz="2400" i="1" dirty="0" err="1" smtClean="0"/>
              <a:t>ciphertext</a:t>
            </a:r>
            <a:r>
              <a:rPr lang="en-US" altLang="en-US" sz="2400" i="1" dirty="0" smtClean="0"/>
              <a:t> </a:t>
            </a:r>
            <a:r>
              <a:rPr lang="en-US" altLang="en-US" sz="2400" dirty="0" smtClean="0"/>
              <a:t>is </a:t>
            </a:r>
            <a:r>
              <a:rPr lang="en-US" altLang="en-US" sz="2400" dirty="0" err="1" smtClean="0"/>
              <a:t>fwfz</a:t>
            </a:r>
            <a:r>
              <a:rPr lang="en-US" altLang="en-US" sz="2400" dirty="0" smtClean="0"/>
              <a:t>, then the </a:t>
            </a:r>
            <a:r>
              <a:rPr lang="en-US" altLang="en-US" sz="2400" i="1" dirty="0" smtClean="0"/>
              <a:t>plaintext </a:t>
            </a:r>
            <a:r>
              <a:rPr lang="en-US" altLang="en-US" sz="2400" dirty="0" smtClean="0"/>
              <a:t>is OPOK. </a:t>
            </a:r>
          </a:p>
          <a:p>
            <a:pPr>
              <a:buFontTx/>
              <a:buNone/>
            </a:pPr>
            <a:endParaRPr lang="en-US" altLang="en-US" sz="2400" dirty="0" smtClean="0"/>
          </a:p>
        </p:txBody>
      </p:sp>
      <p:sp>
        <p:nvSpPr>
          <p:cNvPr id="10243" name="Rectangle 10"/>
          <p:cNvSpPr>
            <a:spLocks noChangeArrowheads="1"/>
          </p:cNvSpPr>
          <p:nvPr/>
        </p:nvSpPr>
        <p:spPr bwMode="auto">
          <a:xfrm>
            <a:off x="1127448" y="233363"/>
            <a:ext cx="916907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2.2.2 SIMPLE EXAMPLE OF CLASSICAL CRYPTOGRAPHY</a:t>
            </a:r>
          </a:p>
        </p:txBody>
      </p:sp>
      <p:sp>
        <p:nvSpPr>
          <p:cNvPr id="2" name="Rounded Rectangle 1"/>
          <p:cNvSpPr/>
          <p:nvPr/>
        </p:nvSpPr>
        <p:spPr>
          <a:xfrm>
            <a:off x="1965884" y="4401108"/>
            <a:ext cx="7704856"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00" dirty="0">
                <a:solidFill>
                  <a:schemeClr val="tx1"/>
                </a:solidFill>
              </a:rPr>
              <a:t>I</a:t>
            </a:r>
            <a:r>
              <a:rPr lang="en-US" sz="2300" dirty="0" smtClean="0">
                <a:solidFill>
                  <a:schemeClr val="tx1"/>
                </a:solidFill>
              </a:rPr>
              <a:t>s it possible to break such a </a:t>
            </a:r>
            <a:r>
              <a:rPr lang="en-US" sz="2300" dirty="0" err="1" smtClean="0">
                <a:solidFill>
                  <a:schemeClr val="tx1"/>
                </a:solidFill>
              </a:rPr>
              <a:t>ciphertext</a:t>
            </a:r>
            <a:r>
              <a:rPr lang="en-US" sz="2300" dirty="0" smtClean="0">
                <a:solidFill>
                  <a:schemeClr val="tx1"/>
                </a:solidFill>
              </a:rPr>
              <a:t> without knowing the key conversion?</a:t>
            </a:r>
          </a:p>
          <a:p>
            <a:pPr algn="ctr"/>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1898</TotalTime>
  <Words>874</Words>
  <Application>Microsoft Office PowerPoint</Application>
  <PresentationFormat>Widescreen</PresentationFormat>
  <Paragraphs>104</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Default Design</vt:lpstr>
      <vt:lpstr>Chapter 2: </vt:lpstr>
      <vt:lpstr>INTRODUCTION OF CRYPTOGRAPHY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Computer Science, ADFA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 and Network Security 3/e</dc:title>
  <dc:subject>Lecture Overheads</dc:subject>
  <dc:creator>Dr Lawrie Brown</dc:creator>
  <cp:lastModifiedBy>Nayef ALAWADHI</cp:lastModifiedBy>
  <cp:revision>83</cp:revision>
  <dcterms:created xsi:type="dcterms:W3CDTF">2002-03-28T02:06:54Z</dcterms:created>
  <dcterms:modified xsi:type="dcterms:W3CDTF">2016-09-25T10:53:15Z</dcterms:modified>
</cp:coreProperties>
</file>