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31"/>
  </p:notesMasterIdLst>
  <p:sldIdLst>
    <p:sldId id="256" r:id="rId3"/>
    <p:sldId id="257" r:id="rId4"/>
    <p:sldId id="338" r:id="rId5"/>
    <p:sldId id="362" r:id="rId6"/>
    <p:sldId id="321" r:id="rId7"/>
    <p:sldId id="363" r:id="rId8"/>
    <p:sldId id="340" r:id="rId9"/>
    <p:sldId id="343" r:id="rId10"/>
    <p:sldId id="339" r:id="rId11"/>
    <p:sldId id="342" r:id="rId12"/>
    <p:sldId id="365" r:id="rId13"/>
    <p:sldId id="364" r:id="rId14"/>
    <p:sldId id="366" r:id="rId15"/>
    <p:sldId id="367" r:id="rId16"/>
    <p:sldId id="341" r:id="rId17"/>
    <p:sldId id="344" r:id="rId18"/>
    <p:sldId id="345" r:id="rId19"/>
    <p:sldId id="346" r:id="rId20"/>
    <p:sldId id="349" r:id="rId21"/>
    <p:sldId id="350" r:id="rId22"/>
    <p:sldId id="351" r:id="rId23"/>
    <p:sldId id="352" r:id="rId24"/>
    <p:sldId id="353" r:id="rId25"/>
    <p:sldId id="354" r:id="rId26"/>
    <p:sldId id="359" r:id="rId27"/>
    <p:sldId id="357" r:id="rId28"/>
    <p:sldId id="361" r:id="rId29"/>
    <p:sldId id="360" r:id="rId30"/>
  </p:sldIdLst>
  <p:sldSz cx="12192000" cy="6858000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0504D"/>
    <a:srgbClr val="9BBB5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53" autoAdjust="0"/>
  </p:normalViewPr>
  <p:slideViewPr>
    <p:cSldViewPr>
      <p:cViewPr varScale="1">
        <p:scale>
          <a:sx n="71" d="100"/>
          <a:sy n="71" d="100"/>
        </p:scale>
        <p:origin x="118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4F4F1-4DE9-4DBE-ABC1-02F2BB0E6D5C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65A1DB-517F-4CED-8066-4DC5A3C40A4C}">
      <dgm:prSet phldrT="[Text]"/>
      <dgm:spPr>
        <a:solidFill>
          <a:srgbClr val="4F81BD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Classical Cryptograph</a:t>
          </a:r>
          <a:endParaRPr lang="en-US" dirty="0">
            <a:solidFill>
              <a:schemeClr val="bg1"/>
            </a:solidFill>
          </a:endParaRPr>
        </a:p>
      </dgm:t>
    </dgm:pt>
    <dgm:pt modelId="{FBBF25FC-2A73-48B9-A631-38C31D3C36EA}" type="parTrans" cxnId="{A218FD5B-CD33-42FB-93AD-4DDF891DFD3D}">
      <dgm:prSet/>
      <dgm:spPr/>
      <dgm:t>
        <a:bodyPr/>
        <a:lstStyle/>
        <a:p>
          <a:endParaRPr lang="en-US"/>
        </a:p>
      </dgm:t>
    </dgm:pt>
    <dgm:pt modelId="{4AE78F69-61DB-40DB-B33C-1657F3C20782}" type="sibTrans" cxnId="{A218FD5B-CD33-42FB-93AD-4DDF891DFD3D}">
      <dgm:prSet/>
      <dgm:spPr/>
      <dgm:t>
        <a:bodyPr/>
        <a:lstStyle/>
        <a:p>
          <a:endParaRPr lang="en-US"/>
        </a:p>
      </dgm:t>
    </dgm:pt>
    <dgm:pt modelId="{CD903734-F6F4-4D22-A4D1-EA80E26E19B3}">
      <dgm:prSet phldrT="[Text]"/>
      <dgm:spPr>
        <a:solidFill>
          <a:srgbClr val="C0504D"/>
        </a:solidFill>
      </dgm:spPr>
      <dgm:t>
        <a:bodyPr/>
        <a:lstStyle/>
        <a:p>
          <a:r>
            <a:rPr lang="en-US" dirty="0" smtClean="0"/>
            <a:t>Substitution Cipher</a:t>
          </a:r>
          <a:endParaRPr lang="en-US" dirty="0"/>
        </a:p>
      </dgm:t>
    </dgm:pt>
    <dgm:pt modelId="{4A0B2C28-9582-40FB-A132-EEC3FCFA5A7B}" type="parTrans" cxnId="{D767AC34-862C-4D96-B9C0-9FEB2FBF1476}">
      <dgm:prSet/>
      <dgm:spPr/>
      <dgm:t>
        <a:bodyPr/>
        <a:lstStyle/>
        <a:p>
          <a:endParaRPr lang="en-US"/>
        </a:p>
      </dgm:t>
    </dgm:pt>
    <dgm:pt modelId="{5E5F63AE-C9E3-4133-9781-C16299279FBB}" type="sibTrans" cxnId="{D767AC34-862C-4D96-B9C0-9FEB2FBF1476}">
      <dgm:prSet/>
      <dgm:spPr/>
      <dgm:t>
        <a:bodyPr/>
        <a:lstStyle/>
        <a:p>
          <a:endParaRPr lang="en-US"/>
        </a:p>
      </dgm:t>
    </dgm:pt>
    <dgm:pt modelId="{DA945020-9B6F-4E8E-8AF4-C70062B53A57}">
      <dgm:prSet phldrT="[Text]"/>
      <dgm:spPr>
        <a:solidFill>
          <a:srgbClr val="C0504D"/>
        </a:solidFill>
      </dgm:spPr>
      <dgm:t>
        <a:bodyPr/>
        <a:lstStyle/>
        <a:p>
          <a:r>
            <a:rPr lang="en-US" dirty="0" smtClean="0"/>
            <a:t>Transposition Cipher</a:t>
          </a:r>
          <a:endParaRPr lang="en-US" dirty="0"/>
        </a:p>
      </dgm:t>
    </dgm:pt>
    <dgm:pt modelId="{5EBEA5FE-3509-4618-9CA0-D6C252275F8F}" type="parTrans" cxnId="{C0D02ABE-93C2-44F8-AD2B-1B86E80FB0E5}">
      <dgm:prSet/>
      <dgm:spPr/>
      <dgm:t>
        <a:bodyPr/>
        <a:lstStyle/>
        <a:p>
          <a:endParaRPr lang="en-US"/>
        </a:p>
      </dgm:t>
    </dgm:pt>
    <dgm:pt modelId="{E79483FA-E3B1-432F-B73B-5DB9D9044894}" type="sibTrans" cxnId="{C0D02ABE-93C2-44F8-AD2B-1B86E80FB0E5}">
      <dgm:prSet/>
      <dgm:spPr/>
      <dgm:t>
        <a:bodyPr/>
        <a:lstStyle/>
        <a:p>
          <a:endParaRPr lang="en-US"/>
        </a:p>
      </dgm:t>
    </dgm:pt>
    <dgm:pt modelId="{AB9D26AC-95EE-4B9D-9F36-46A567A77549}">
      <dgm:prSet/>
      <dgm:spPr>
        <a:solidFill>
          <a:srgbClr val="C0504D"/>
        </a:solidFill>
      </dgm:spPr>
      <dgm:t>
        <a:bodyPr/>
        <a:lstStyle/>
        <a:p>
          <a:r>
            <a:rPr lang="en-US" dirty="0" smtClean="0"/>
            <a:t>Product Cipher</a:t>
          </a:r>
          <a:endParaRPr lang="en-US" dirty="0"/>
        </a:p>
      </dgm:t>
    </dgm:pt>
    <dgm:pt modelId="{F947C33A-9DDF-43D1-A374-7E22FA043CED}" type="parTrans" cxnId="{15AEDEEB-15DC-4FAB-A8CB-BF8C030BCF95}">
      <dgm:prSet/>
      <dgm:spPr/>
      <dgm:t>
        <a:bodyPr/>
        <a:lstStyle/>
        <a:p>
          <a:endParaRPr lang="en-US"/>
        </a:p>
      </dgm:t>
    </dgm:pt>
    <dgm:pt modelId="{8D5A93F7-AE9E-47C3-B7B3-30F402C747EC}" type="sibTrans" cxnId="{15AEDEEB-15DC-4FAB-A8CB-BF8C030BCF95}">
      <dgm:prSet/>
      <dgm:spPr/>
      <dgm:t>
        <a:bodyPr/>
        <a:lstStyle/>
        <a:p>
          <a:endParaRPr lang="en-US"/>
        </a:p>
      </dgm:t>
    </dgm:pt>
    <dgm:pt modelId="{1670EEAE-D5D6-4EA0-B0F1-EC6515E365A8}" type="pres">
      <dgm:prSet presAssocID="{4534F4F1-4DE9-4DBE-ABC1-02F2BB0E6D5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5EA67D-283F-42A6-8721-DFB22FBDC6BB}" type="pres">
      <dgm:prSet presAssocID="{4534F4F1-4DE9-4DBE-ABC1-02F2BB0E6D5C}" presName="hierFlow" presStyleCnt="0"/>
      <dgm:spPr/>
    </dgm:pt>
    <dgm:pt modelId="{5571BC61-109D-4AFC-AA06-20218AEDADF9}" type="pres">
      <dgm:prSet presAssocID="{4534F4F1-4DE9-4DBE-ABC1-02F2BB0E6D5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EC2FDE0-C108-4368-A468-16FD60DBFD02}" type="pres">
      <dgm:prSet presAssocID="{CA65A1DB-517F-4CED-8066-4DC5A3C40A4C}" presName="Name14" presStyleCnt="0"/>
      <dgm:spPr/>
    </dgm:pt>
    <dgm:pt modelId="{C03E8FE5-E204-448E-BD23-E35B569C1633}" type="pres">
      <dgm:prSet presAssocID="{CA65A1DB-517F-4CED-8066-4DC5A3C40A4C}" presName="level1Shape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8F0A257-F11D-4A44-BB21-66591D55B38C}" type="pres">
      <dgm:prSet presAssocID="{CA65A1DB-517F-4CED-8066-4DC5A3C40A4C}" presName="hierChild2" presStyleCnt="0"/>
      <dgm:spPr/>
    </dgm:pt>
    <dgm:pt modelId="{051829F0-EDBD-439D-BCEE-B94D417AD345}" type="pres">
      <dgm:prSet presAssocID="{4A0B2C28-9582-40FB-A132-EEC3FCFA5A7B}" presName="Name19" presStyleLbl="parChTrans1D2" presStyleIdx="0" presStyleCnt="3"/>
      <dgm:spPr/>
      <dgm:t>
        <a:bodyPr/>
        <a:lstStyle/>
        <a:p>
          <a:endParaRPr lang="en-US"/>
        </a:p>
      </dgm:t>
    </dgm:pt>
    <dgm:pt modelId="{58955F49-4DE4-448A-A2ED-141A8BF6A924}" type="pres">
      <dgm:prSet presAssocID="{CD903734-F6F4-4D22-A4D1-EA80E26E19B3}" presName="Name21" presStyleCnt="0"/>
      <dgm:spPr/>
    </dgm:pt>
    <dgm:pt modelId="{77B61B76-4DBE-45DF-A822-D9D6E0538531}" type="pres">
      <dgm:prSet presAssocID="{CD903734-F6F4-4D22-A4D1-EA80E26E19B3}" presName="level2Shape" presStyleLbl="node2" presStyleIdx="0" presStyleCnt="3" custScaleX="77701" custScaleY="61032"/>
      <dgm:spPr/>
      <dgm:t>
        <a:bodyPr/>
        <a:lstStyle/>
        <a:p>
          <a:endParaRPr lang="en-US"/>
        </a:p>
      </dgm:t>
    </dgm:pt>
    <dgm:pt modelId="{91F29611-810B-4C28-B86D-A5985A7C1259}" type="pres">
      <dgm:prSet presAssocID="{CD903734-F6F4-4D22-A4D1-EA80E26E19B3}" presName="hierChild3" presStyleCnt="0"/>
      <dgm:spPr/>
    </dgm:pt>
    <dgm:pt modelId="{8C646551-5C57-40C0-AFF7-A111D556407D}" type="pres">
      <dgm:prSet presAssocID="{5EBEA5FE-3509-4618-9CA0-D6C252275F8F}" presName="Name19" presStyleLbl="parChTrans1D2" presStyleIdx="1" presStyleCnt="3"/>
      <dgm:spPr/>
      <dgm:t>
        <a:bodyPr/>
        <a:lstStyle/>
        <a:p>
          <a:endParaRPr lang="en-US"/>
        </a:p>
      </dgm:t>
    </dgm:pt>
    <dgm:pt modelId="{DD47A208-CC2C-40AA-B85A-134E4DA9A2D3}" type="pres">
      <dgm:prSet presAssocID="{DA945020-9B6F-4E8E-8AF4-C70062B53A57}" presName="Name21" presStyleCnt="0"/>
      <dgm:spPr/>
    </dgm:pt>
    <dgm:pt modelId="{6D4F3C7F-D35A-4BF8-A27F-F89F146A9AC1}" type="pres">
      <dgm:prSet presAssocID="{DA945020-9B6F-4E8E-8AF4-C70062B53A57}" presName="level2Shape" presStyleLbl="node2" presStyleIdx="1" presStyleCnt="3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58ABDC9-D65E-48ED-A64C-DA8B3F60E216}" type="pres">
      <dgm:prSet presAssocID="{DA945020-9B6F-4E8E-8AF4-C70062B53A57}" presName="hierChild3" presStyleCnt="0"/>
      <dgm:spPr/>
    </dgm:pt>
    <dgm:pt modelId="{F730C09E-484B-4578-AD08-70B3B5F5DEF2}" type="pres">
      <dgm:prSet presAssocID="{F947C33A-9DDF-43D1-A374-7E22FA043CED}" presName="Name19" presStyleLbl="parChTrans1D2" presStyleIdx="2" presStyleCnt="3"/>
      <dgm:spPr/>
      <dgm:t>
        <a:bodyPr/>
        <a:lstStyle/>
        <a:p>
          <a:endParaRPr lang="en-US"/>
        </a:p>
      </dgm:t>
    </dgm:pt>
    <dgm:pt modelId="{01AFCB6D-65BC-4920-9584-E406E9DBE0A9}" type="pres">
      <dgm:prSet presAssocID="{AB9D26AC-95EE-4B9D-9F36-46A567A77549}" presName="Name21" presStyleCnt="0"/>
      <dgm:spPr/>
    </dgm:pt>
    <dgm:pt modelId="{3C29121F-3BE0-47DA-BFCB-A88E8BEA23F0}" type="pres">
      <dgm:prSet presAssocID="{AB9D26AC-95EE-4B9D-9F36-46A567A77549}" presName="level2Shape" presStyleLbl="node2" presStyleIdx="2" presStyleCnt="3" custScaleX="80336" custScaleY="61248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1372E23-6352-4A82-A3BB-86E7BE3A7AE4}" type="pres">
      <dgm:prSet presAssocID="{AB9D26AC-95EE-4B9D-9F36-46A567A77549}" presName="hierChild3" presStyleCnt="0"/>
      <dgm:spPr/>
    </dgm:pt>
    <dgm:pt modelId="{9B73F616-7143-4201-B01B-CD0DE03673A1}" type="pres">
      <dgm:prSet presAssocID="{4534F4F1-4DE9-4DBE-ABC1-02F2BB0E6D5C}" presName="bgShapesFlow" presStyleCnt="0"/>
      <dgm:spPr/>
    </dgm:pt>
  </dgm:ptLst>
  <dgm:cxnLst>
    <dgm:cxn modelId="{C0D02ABE-93C2-44F8-AD2B-1B86E80FB0E5}" srcId="{CA65A1DB-517F-4CED-8066-4DC5A3C40A4C}" destId="{DA945020-9B6F-4E8E-8AF4-C70062B53A57}" srcOrd="1" destOrd="0" parTransId="{5EBEA5FE-3509-4618-9CA0-D6C252275F8F}" sibTransId="{E79483FA-E3B1-432F-B73B-5DB9D9044894}"/>
    <dgm:cxn modelId="{680D3555-727B-4DDC-9584-30FDA61DE69E}" type="presOf" srcId="{4A0B2C28-9582-40FB-A132-EEC3FCFA5A7B}" destId="{051829F0-EDBD-439D-BCEE-B94D417AD345}" srcOrd="0" destOrd="0" presId="urn:microsoft.com/office/officeart/2005/8/layout/hierarchy6"/>
    <dgm:cxn modelId="{15AEDEEB-15DC-4FAB-A8CB-BF8C030BCF95}" srcId="{CA65A1DB-517F-4CED-8066-4DC5A3C40A4C}" destId="{AB9D26AC-95EE-4B9D-9F36-46A567A77549}" srcOrd="2" destOrd="0" parTransId="{F947C33A-9DDF-43D1-A374-7E22FA043CED}" sibTransId="{8D5A93F7-AE9E-47C3-B7B3-30F402C747EC}"/>
    <dgm:cxn modelId="{A218FD5B-CD33-42FB-93AD-4DDF891DFD3D}" srcId="{4534F4F1-4DE9-4DBE-ABC1-02F2BB0E6D5C}" destId="{CA65A1DB-517F-4CED-8066-4DC5A3C40A4C}" srcOrd="0" destOrd="0" parTransId="{FBBF25FC-2A73-48B9-A631-38C31D3C36EA}" sibTransId="{4AE78F69-61DB-40DB-B33C-1657F3C20782}"/>
    <dgm:cxn modelId="{DD82BEEB-4BDE-41C2-86EA-E19464A94812}" type="presOf" srcId="{4534F4F1-4DE9-4DBE-ABC1-02F2BB0E6D5C}" destId="{1670EEAE-D5D6-4EA0-B0F1-EC6515E365A8}" srcOrd="0" destOrd="0" presId="urn:microsoft.com/office/officeart/2005/8/layout/hierarchy6"/>
    <dgm:cxn modelId="{2B840DD6-64C9-4C91-A2F6-0125CA986EB7}" type="presOf" srcId="{5EBEA5FE-3509-4618-9CA0-D6C252275F8F}" destId="{8C646551-5C57-40C0-AFF7-A111D556407D}" srcOrd="0" destOrd="0" presId="urn:microsoft.com/office/officeart/2005/8/layout/hierarchy6"/>
    <dgm:cxn modelId="{F8928B78-009B-4067-9B5B-7569164F060F}" type="presOf" srcId="{DA945020-9B6F-4E8E-8AF4-C70062B53A57}" destId="{6D4F3C7F-D35A-4BF8-A27F-F89F146A9AC1}" srcOrd="0" destOrd="0" presId="urn:microsoft.com/office/officeart/2005/8/layout/hierarchy6"/>
    <dgm:cxn modelId="{D767AC34-862C-4D96-B9C0-9FEB2FBF1476}" srcId="{CA65A1DB-517F-4CED-8066-4DC5A3C40A4C}" destId="{CD903734-F6F4-4D22-A4D1-EA80E26E19B3}" srcOrd="0" destOrd="0" parTransId="{4A0B2C28-9582-40FB-A132-EEC3FCFA5A7B}" sibTransId="{5E5F63AE-C9E3-4133-9781-C16299279FBB}"/>
    <dgm:cxn modelId="{F8CDDAD9-1544-4BF7-AB47-A38CFC304360}" type="presOf" srcId="{CA65A1DB-517F-4CED-8066-4DC5A3C40A4C}" destId="{C03E8FE5-E204-448E-BD23-E35B569C1633}" srcOrd="0" destOrd="0" presId="urn:microsoft.com/office/officeart/2005/8/layout/hierarchy6"/>
    <dgm:cxn modelId="{8B5AF7A5-B70A-49CA-A218-A68DCCF3CA39}" type="presOf" srcId="{CD903734-F6F4-4D22-A4D1-EA80E26E19B3}" destId="{77B61B76-4DBE-45DF-A822-D9D6E0538531}" srcOrd="0" destOrd="0" presId="urn:microsoft.com/office/officeart/2005/8/layout/hierarchy6"/>
    <dgm:cxn modelId="{9F1370D3-AEC8-4352-B1AD-3DB0FBA21A82}" type="presOf" srcId="{F947C33A-9DDF-43D1-A374-7E22FA043CED}" destId="{F730C09E-484B-4578-AD08-70B3B5F5DEF2}" srcOrd="0" destOrd="0" presId="urn:microsoft.com/office/officeart/2005/8/layout/hierarchy6"/>
    <dgm:cxn modelId="{DA9D7942-65A1-46AC-80FE-901B15DEFBDC}" type="presOf" srcId="{AB9D26AC-95EE-4B9D-9F36-46A567A77549}" destId="{3C29121F-3BE0-47DA-BFCB-A88E8BEA23F0}" srcOrd="0" destOrd="0" presId="urn:microsoft.com/office/officeart/2005/8/layout/hierarchy6"/>
    <dgm:cxn modelId="{12AEBE82-31EC-4BFE-ADB4-3A9AE9310B8B}" type="presParOf" srcId="{1670EEAE-D5D6-4EA0-B0F1-EC6515E365A8}" destId="{635EA67D-283F-42A6-8721-DFB22FBDC6BB}" srcOrd="0" destOrd="0" presId="urn:microsoft.com/office/officeart/2005/8/layout/hierarchy6"/>
    <dgm:cxn modelId="{D3C354D6-6CBF-4D18-9D91-78F58A1E026B}" type="presParOf" srcId="{635EA67D-283F-42A6-8721-DFB22FBDC6BB}" destId="{5571BC61-109D-4AFC-AA06-20218AEDADF9}" srcOrd="0" destOrd="0" presId="urn:microsoft.com/office/officeart/2005/8/layout/hierarchy6"/>
    <dgm:cxn modelId="{5E5BB048-4542-4D85-8646-AEC2174D9E2F}" type="presParOf" srcId="{5571BC61-109D-4AFC-AA06-20218AEDADF9}" destId="{8EC2FDE0-C108-4368-A468-16FD60DBFD02}" srcOrd="0" destOrd="0" presId="urn:microsoft.com/office/officeart/2005/8/layout/hierarchy6"/>
    <dgm:cxn modelId="{4B9C9D18-A964-4718-826A-B49884F5C52A}" type="presParOf" srcId="{8EC2FDE0-C108-4368-A468-16FD60DBFD02}" destId="{C03E8FE5-E204-448E-BD23-E35B569C1633}" srcOrd="0" destOrd="0" presId="urn:microsoft.com/office/officeart/2005/8/layout/hierarchy6"/>
    <dgm:cxn modelId="{0E5B9EF9-761A-4034-95A3-357E7802AC29}" type="presParOf" srcId="{8EC2FDE0-C108-4368-A468-16FD60DBFD02}" destId="{E8F0A257-F11D-4A44-BB21-66591D55B38C}" srcOrd="1" destOrd="0" presId="urn:microsoft.com/office/officeart/2005/8/layout/hierarchy6"/>
    <dgm:cxn modelId="{FFED5CB0-DD55-40A1-9AC9-9AF067AD639A}" type="presParOf" srcId="{E8F0A257-F11D-4A44-BB21-66591D55B38C}" destId="{051829F0-EDBD-439D-BCEE-B94D417AD345}" srcOrd="0" destOrd="0" presId="urn:microsoft.com/office/officeart/2005/8/layout/hierarchy6"/>
    <dgm:cxn modelId="{4FF13012-18C0-4071-94F3-1BF4AB981D51}" type="presParOf" srcId="{E8F0A257-F11D-4A44-BB21-66591D55B38C}" destId="{58955F49-4DE4-448A-A2ED-141A8BF6A924}" srcOrd="1" destOrd="0" presId="urn:microsoft.com/office/officeart/2005/8/layout/hierarchy6"/>
    <dgm:cxn modelId="{D2CB9D64-620B-4163-9ACE-65184B7690E9}" type="presParOf" srcId="{58955F49-4DE4-448A-A2ED-141A8BF6A924}" destId="{77B61B76-4DBE-45DF-A822-D9D6E0538531}" srcOrd="0" destOrd="0" presId="urn:microsoft.com/office/officeart/2005/8/layout/hierarchy6"/>
    <dgm:cxn modelId="{0D4A06BA-9F03-43E4-A20D-32200A8B5936}" type="presParOf" srcId="{58955F49-4DE4-448A-A2ED-141A8BF6A924}" destId="{91F29611-810B-4C28-B86D-A5985A7C1259}" srcOrd="1" destOrd="0" presId="urn:microsoft.com/office/officeart/2005/8/layout/hierarchy6"/>
    <dgm:cxn modelId="{6AD89E58-14C6-4EE0-A02E-690E53B33676}" type="presParOf" srcId="{E8F0A257-F11D-4A44-BB21-66591D55B38C}" destId="{8C646551-5C57-40C0-AFF7-A111D556407D}" srcOrd="2" destOrd="0" presId="urn:microsoft.com/office/officeart/2005/8/layout/hierarchy6"/>
    <dgm:cxn modelId="{DB1A9144-4641-440B-8B83-B80B31FE04D6}" type="presParOf" srcId="{E8F0A257-F11D-4A44-BB21-66591D55B38C}" destId="{DD47A208-CC2C-40AA-B85A-134E4DA9A2D3}" srcOrd="3" destOrd="0" presId="urn:microsoft.com/office/officeart/2005/8/layout/hierarchy6"/>
    <dgm:cxn modelId="{4C72D718-C9EA-4FAE-AAF5-837C7D989F10}" type="presParOf" srcId="{DD47A208-CC2C-40AA-B85A-134E4DA9A2D3}" destId="{6D4F3C7F-D35A-4BF8-A27F-F89F146A9AC1}" srcOrd="0" destOrd="0" presId="urn:microsoft.com/office/officeart/2005/8/layout/hierarchy6"/>
    <dgm:cxn modelId="{16BB85DA-281F-4B78-B83B-1029AB025788}" type="presParOf" srcId="{DD47A208-CC2C-40AA-B85A-134E4DA9A2D3}" destId="{C58ABDC9-D65E-48ED-A64C-DA8B3F60E216}" srcOrd="1" destOrd="0" presId="urn:microsoft.com/office/officeart/2005/8/layout/hierarchy6"/>
    <dgm:cxn modelId="{E7D3885E-9315-46ED-81A1-FCBF594FAC1E}" type="presParOf" srcId="{E8F0A257-F11D-4A44-BB21-66591D55B38C}" destId="{F730C09E-484B-4578-AD08-70B3B5F5DEF2}" srcOrd="4" destOrd="0" presId="urn:microsoft.com/office/officeart/2005/8/layout/hierarchy6"/>
    <dgm:cxn modelId="{20DB0FED-43FF-4AE7-8CB0-8D9D32F29552}" type="presParOf" srcId="{E8F0A257-F11D-4A44-BB21-66591D55B38C}" destId="{01AFCB6D-65BC-4920-9584-E406E9DBE0A9}" srcOrd="5" destOrd="0" presId="urn:microsoft.com/office/officeart/2005/8/layout/hierarchy6"/>
    <dgm:cxn modelId="{251083B3-5F70-472D-95A3-26AE8AE142D4}" type="presParOf" srcId="{01AFCB6D-65BC-4920-9584-E406E9DBE0A9}" destId="{3C29121F-3BE0-47DA-BFCB-A88E8BEA23F0}" srcOrd="0" destOrd="0" presId="urn:microsoft.com/office/officeart/2005/8/layout/hierarchy6"/>
    <dgm:cxn modelId="{2B8C3979-5D71-406A-96EC-F85717E7DC96}" type="presParOf" srcId="{01AFCB6D-65BC-4920-9584-E406E9DBE0A9}" destId="{B1372E23-6352-4A82-A3BB-86E7BE3A7AE4}" srcOrd="1" destOrd="0" presId="urn:microsoft.com/office/officeart/2005/8/layout/hierarchy6"/>
    <dgm:cxn modelId="{B01A7773-D658-434F-ABD5-F597DE8956E0}" type="presParOf" srcId="{1670EEAE-D5D6-4EA0-B0F1-EC6515E365A8}" destId="{9B73F616-7143-4201-B01B-CD0DE03673A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34F4F1-4DE9-4DBE-ABC1-02F2BB0E6D5C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945020-9B6F-4E8E-8AF4-C70062B53A57}">
      <dgm:prSet phldrT="[Text]" custT="1"/>
      <dgm:spPr>
        <a:solidFill>
          <a:srgbClr val="C0504D"/>
        </a:solidFill>
      </dgm:spPr>
      <dgm:t>
        <a:bodyPr/>
        <a:lstStyle/>
        <a:p>
          <a:r>
            <a:rPr lang="en-US" sz="2400" dirty="0" smtClean="0">
              <a:latin typeface="Calibri" panose="020F0502020204030204" pitchFamily="34" charset="0"/>
            </a:rPr>
            <a:t>Transposition Cipher</a:t>
          </a:r>
          <a:endParaRPr lang="en-US" sz="2400" dirty="0">
            <a:latin typeface="Calibri" panose="020F0502020204030204" pitchFamily="34" charset="0"/>
          </a:endParaRPr>
        </a:p>
      </dgm:t>
    </dgm:pt>
    <dgm:pt modelId="{CA65A1DB-517F-4CED-8066-4DC5A3C40A4C}">
      <dgm:prSet phldrT="[Text]" custT="1"/>
      <dgm:spPr>
        <a:solidFill>
          <a:srgbClr val="4F81BD"/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Calibri" panose="020F0502020204030204" pitchFamily="34" charset="0"/>
            </a:rPr>
            <a:t>Classical Cryptograph</a:t>
          </a:r>
          <a:endParaRPr lang="en-US" sz="24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4AE78F69-61DB-40DB-B33C-1657F3C20782}" type="sibTrans" cxnId="{A218FD5B-CD33-42FB-93AD-4DDF891DFD3D}">
      <dgm:prSet/>
      <dgm:spPr/>
      <dgm:t>
        <a:bodyPr/>
        <a:lstStyle/>
        <a:p>
          <a:endParaRPr lang="en-US"/>
        </a:p>
      </dgm:t>
    </dgm:pt>
    <dgm:pt modelId="{FBBF25FC-2A73-48B9-A631-38C31D3C36EA}" type="parTrans" cxnId="{A218FD5B-CD33-42FB-93AD-4DDF891DFD3D}">
      <dgm:prSet/>
      <dgm:spPr/>
      <dgm:t>
        <a:bodyPr/>
        <a:lstStyle/>
        <a:p>
          <a:endParaRPr lang="en-US"/>
        </a:p>
      </dgm:t>
    </dgm:pt>
    <dgm:pt modelId="{E79483FA-E3B1-432F-B73B-5DB9D9044894}" type="sibTrans" cxnId="{C0D02ABE-93C2-44F8-AD2B-1B86E80FB0E5}">
      <dgm:prSet/>
      <dgm:spPr/>
      <dgm:t>
        <a:bodyPr/>
        <a:lstStyle/>
        <a:p>
          <a:endParaRPr lang="en-US"/>
        </a:p>
      </dgm:t>
    </dgm:pt>
    <dgm:pt modelId="{5EBEA5FE-3509-4618-9CA0-D6C252275F8F}" type="parTrans" cxnId="{C0D02ABE-93C2-44F8-AD2B-1B86E80FB0E5}">
      <dgm:prSet/>
      <dgm:spPr/>
      <dgm:t>
        <a:bodyPr/>
        <a:lstStyle/>
        <a:p>
          <a:endParaRPr lang="en-US"/>
        </a:p>
      </dgm:t>
    </dgm:pt>
    <dgm:pt modelId="{81E98223-0656-46C6-9F3B-44C77A34E0E1}">
      <dgm:prSet custT="1"/>
      <dgm:spPr>
        <a:solidFill>
          <a:srgbClr val="9BBB59"/>
        </a:solidFill>
      </dgm:spPr>
      <dgm:t>
        <a:bodyPr/>
        <a:lstStyle/>
        <a:p>
          <a:r>
            <a:rPr lang="en-US" sz="2400" dirty="0" smtClean="0">
              <a:latin typeface="Calibri" panose="020F0502020204030204" pitchFamily="34" charset="0"/>
            </a:rPr>
            <a:t>Rail Fence</a:t>
          </a:r>
          <a:endParaRPr lang="en-US" sz="2400" dirty="0">
            <a:latin typeface="Calibri" panose="020F0502020204030204" pitchFamily="34" charset="0"/>
          </a:endParaRPr>
        </a:p>
      </dgm:t>
    </dgm:pt>
    <dgm:pt modelId="{A7A6068C-40B8-4B0F-8750-C4E8175643FD}" type="parTrans" cxnId="{8AC6384C-0733-46F0-A88D-4AE29872B18D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>
          <a:solidFill>
            <a:srgbClr val="C0504D"/>
          </a:solidFill>
        </a:ln>
      </dgm:spPr>
      <dgm:t>
        <a:bodyPr/>
        <a:lstStyle/>
        <a:p>
          <a:endParaRPr lang="en-US"/>
        </a:p>
      </dgm:t>
    </dgm:pt>
    <dgm:pt modelId="{A70586D6-3068-4CAD-A71A-B6C2801D0CF6}" type="sibTrans" cxnId="{8AC6384C-0733-46F0-A88D-4AE29872B18D}">
      <dgm:prSet/>
      <dgm:spPr/>
      <dgm:t>
        <a:bodyPr/>
        <a:lstStyle/>
        <a:p>
          <a:endParaRPr lang="en-US"/>
        </a:p>
      </dgm:t>
    </dgm:pt>
    <dgm:pt modelId="{1670EEAE-D5D6-4EA0-B0F1-EC6515E365A8}" type="pres">
      <dgm:prSet presAssocID="{4534F4F1-4DE9-4DBE-ABC1-02F2BB0E6D5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5EA67D-283F-42A6-8721-DFB22FBDC6BB}" type="pres">
      <dgm:prSet presAssocID="{4534F4F1-4DE9-4DBE-ABC1-02F2BB0E6D5C}" presName="hierFlow" presStyleCnt="0"/>
      <dgm:spPr/>
    </dgm:pt>
    <dgm:pt modelId="{5571BC61-109D-4AFC-AA06-20218AEDADF9}" type="pres">
      <dgm:prSet presAssocID="{4534F4F1-4DE9-4DBE-ABC1-02F2BB0E6D5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EC2FDE0-C108-4368-A468-16FD60DBFD02}" type="pres">
      <dgm:prSet presAssocID="{CA65A1DB-517F-4CED-8066-4DC5A3C40A4C}" presName="Name14" presStyleCnt="0"/>
      <dgm:spPr/>
    </dgm:pt>
    <dgm:pt modelId="{C03E8FE5-E204-448E-BD23-E35B569C1633}" type="pres">
      <dgm:prSet presAssocID="{CA65A1DB-517F-4CED-8066-4DC5A3C40A4C}" presName="level1Shape" presStyleLbl="node0" presStyleIdx="0" presStyleCnt="1" custScaleX="91955" custScaleY="4774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8F0A257-F11D-4A44-BB21-66591D55B38C}" type="pres">
      <dgm:prSet presAssocID="{CA65A1DB-517F-4CED-8066-4DC5A3C40A4C}" presName="hierChild2" presStyleCnt="0"/>
      <dgm:spPr/>
    </dgm:pt>
    <dgm:pt modelId="{8C646551-5C57-40C0-AFF7-A111D556407D}" type="pres">
      <dgm:prSet presAssocID="{5EBEA5FE-3509-4618-9CA0-D6C252275F8F}" presName="Name19" presStyleLbl="parChTrans1D2" presStyleIdx="0" presStyleCnt="1"/>
      <dgm:spPr/>
      <dgm:t>
        <a:bodyPr/>
        <a:lstStyle/>
        <a:p>
          <a:endParaRPr lang="en-US"/>
        </a:p>
      </dgm:t>
    </dgm:pt>
    <dgm:pt modelId="{DD47A208-CC2C-40AA-B85A-134E4DA9A2D3}" type="pres">
      <dgm:prSet presAssocID="{DA945020-9B6F-4E8E-8AF4-C70062B53A57}" presName="Name21" presStyleCnt="0"/>
      <dgm:spPr/>
    </dgm:pt>
    <dgm:pt modelId="{6D4F3C7F-D35A-4BF8-A27F-F89F146A9AC1}" type="pres">
      <dgm:prSet presAssocID="{DA945020-9B6F-4E8E-8AF4-C70062B53A57}" presName="level2Shape" presStyleLbl="node2" presStyleIdx="0" presStyleCnt="1" custScaleX="91955" custScaleY="47719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58ABDC9-D65E-48ED-A64C-DA8B3F60E216}" type="pres">
      <dgm:prSet presAssocID="{DA945020-9B6F-4E8E-8AF4-C70062B53A57}" presName="hierChild3" presStyleCnt="0"/>
      <dgm:spPr/>
    </dgm:pt>
    <dgm:pt modelId="{C90DBE97-934A-47F0-A2E0-AE7736624EEE}" type="pres">
      <dgm:prSet presAssocID="{A7A6068C-40B8-4B0F-8750-C4E8175643FD}" presName="Name19" presStyleLbl="parChTrans1D3" presStyleIdx="0" presStyleCnt="1"/>
      <dgm:spPr/>
      <dgm:t>
        <a:bodyPr/>
        <a:lstStyle/>
        <a:p>
          <a:endParaRPr lang="en-US"/>
        </a:p>
      </dgm:t>
    </dgm:pt>
    <dgm:pt modelId="{C06288EE-76E9-49E8-9FE1-A8A246EC76D3}" type="pres">
      <dgm:prSet presAssocID="{81E98223-0656-46C6-9F3B-44C77A34E0E1}" presName="Name21" presStyleCnt="0"/>
      <dgm:spPr/>
    </dgm:pt>
    <dgm:pt modelId="{F04152E5-ADBB-4023-8329-B9202231684B}" type="pres">
      <dgm:prSet presAssocID="{81E98223-0656-46C6-9F3B-44C77A34E0E1}" presName="level2Shape" presStyleLbl="node3" presStyleIdx="0" presStyleCnt="1" custScaleX="92002" custScaleY="47508"/>
      <dgm:spPr/>
      <dgm:t>
        <a:bodyPr/>
        <a:lstStyle/>
        <a:p>
          <a:endParaRPr lang="en-US"/>
        </a:p>
      </dgm:t>
    </dgm:pt>
    <dgm:pt modelId="{BE484C9D-CF11-4CBB-916A-2C15FF064CE3}" type="pres">
      <dgm:prSet presAssocID="{81E98223-0656-46C6-9F3B-44C77A34E0E1}" presName="hierChild3" presStyleCnt="0"/>
      <dgm:spPr/>
    </dgm:pt>
    <dgm:pt modelId="{9B73F616-7143-4201-B01B-CD0DE03673A1}" type="pres">
      <dgm:prSet presAssocID="{4534F4F1-4DE9-4DBE-ABC1-02F2BB0E6D5C}" presName="bgShapesFlow" presStyleCnt="0"/>
      <dgm:spPr/>
    </dgm:pt>
  </dgm:ptLst>
  <dgm:cxnLst>
    <dgm:cxn modelId="{C0D02ABE-93C2-44F8-AD2B-1B86E80FB0E5}" srcId="{CA65A1DB-517F-4CED-8066-4DC5A3C40A4C}" destId="{DA945020-9B6F-4E8E-8AF4-C70062B53A57}" srcOrd="0" destOrd="0" parTransId="{5EBEA5FE-3509-4618-9CA0-D6C252275F8F}" sibTransId="{E79483FA-E3B1-432F-B73B-5DB9D9044894}"/>
    <dgm:cxn modelId="{F1014C9B-3E59-4055-B3FF-442F90DEB396}" type="presOf" srcId="{A7A6068C-40B8-4B0F-8750-C4E8175643FD}" destId="{C90DBE97-934A-47F0-A2E0-AE7736624EEE}" srcOrd="0" destOrd="0" presId="urn:microsoft.com/office/officeart/2005/8/layout/hierarchy6"/>
    <dgm:cxn modelId="{A218FD5B-CD33-42FB-93AD-4DDF891DFD3D}" srcId="{4534F4F1-4DE9-4DBE-ABC1-02F2BB0E6D5C}" destId="{CA65A1DB-517F-4CED-8066-4DC5A3C40A4C}" srcOrd="0" destOrd="0" parTransId="{FBBF25FC-2A73-48B9-A631-38C31D3C36EA}" sibTransId="{4AE78F69-61DB-40DB-B33C-1657F3C20782}"/>
    <dgm:cxn modelId="{9D1730FA-836F-4DE0-8FDF-1A35A81F56BC}" type="presOf" srcId="{81E98223-0656-46C6-9F3B-44C77A34E0E1}" destId="{F04152E5-ADBB-4023-8329-B9202231684B}" srcOrd="0" destOrd="0" presId="urn:microsoft.com/office/officeart/2005/8/layout/hierarchy6"/>
    <dgm:cxn modelId="{06DD71F1-047D-408C-B2F2-D0ACD158DD27}" type="presOf" srcId="{CA65A1DB-517F-4CED-8066-4DC5A3C40A4C}" destId="{C03E8FE5-E204-448E-BD23-E35B569C1633}" srcOrd="0" destOrd="0" presId="urn:microsoft.com/office/officeart/2005/8/layout/hierarchy6"/>
    <dgm:cxn modelId="{3CC86EEB-85AB-43FA-B5C8-9B0D88784AFA}" type="presOf" srcId="{4534F4F1-4DE9-4DBE-ABC1-02F2BB0E6D5C}" destId="{1670EEAE-D5D6-4EA0-B0F1-EC6515E365A8}" srcOrd="0" destOrd="0" presId="urn:microsoft.com/office/officeart/2005/8/layout/hierarchy6"/>
    <dgm:cxn modelId="{72B3DF76-C589-4A5B-BADB-F096FB15415E}" type="presOf" srcId="{5EBEA5FE-3509-4618-9CA0-D6C252275F8F}" destId="{8C646551-5C57-40C0-AFF7-A111D556407D}" srcOrd="0" destOrd="0" presId="urn:microsoft.com/office/officeart/2005/8/layout/hierarchy6"/>
    <dgm:cxn modelId="{C542A936-4942-4A44-834E-7E97D1FCBC32}" type="presOf" srcId="{DA945020-9B6F-4E8E-8AF4-C70062B53A57}" destId="{6D4F3C7F-D35A-4BF8-A27F-F89F146A9AC1}" srcOrd="0" destOrd="0" presId="urn:microsoft.com/office/officeart/2005/8/layout/hierarchy6"/>
    <dgm:cxn modelId="{8AC6384C-0733-46F0-A88D-4AE29872B18D}" srcId="{DA945020-9B6F-4E8E-8AF4-C70062B53A57}" destId="{81E98223-0656-46C6-9F3B-44C77A34E0E1}" srcOrd="0" destOrd="0" parTransId="{A7A6068C-40B8-4B0F-8750-C4E8175643FD}" sibTransId="{A70586D6-3068-4CAD-A71A-B6C2801D0CF6}"/>
    <dgm:cxn modelId="{6465412D-47A8-4ECC-ADFD-2835705CC386}" type="presParOf" srcId="{1670EEAE-D5D6-4EA0-B0F1-EC6515E365A8}" destId="{635EA67D-283F-42A6-8721-DFB22FBDC6BB}" srcOrd="0" destOrd="0" presId="urn:microsoft.com/office/officeart/2005/8/layout/hierarchy6"/>
    <dgm:cxn modelId="{CE6855A4-0209-4404-8081-7310B78C7B5F}" type="presParOf" srcId="{635EA67D-283F-42A6-8721-DFB22FBDC6BB}" destId="{5571BC61-109D-4AFC-AA06-20218AEDADF9}" srcOrd="0" destOrd="0" presId="urn:microsoft.com/office/officeart/2005/8/layout/hierarchy6"/>
    <dgm:cxn modelId="{5EBFB37B-CE80-4AFF-BCF9-3271E37320CD}" type="presParOf" srcId="{5571BC61-109D-4AFC-AA06-20218AEDADF9}" destId="{8EC2FDE0-C108-4368-A468-16FD60DBFD02}" srcOrd="0" destOrd="0" presId="urn:microsoft.com/office/officeart/2005/8/layout/hierarchy6"/>
    <dgm:cxn modelId="{5C604683-7212-421A-8629-AB525832EC36}" type="presParOf" srcId="{8EC2FDE0-C108-4368-A468-16FD60DBFD02}" destId="{C03E8FE5-E204-448E-BD23-E35B569C1633}" srcOrd="0" destOrd="0" presId="urn:microsoft.com/office/officeart/2005/8/layout/hierarchy6"/>
    <dgm:cxn modelId="{0337D9AB-FC9E-4084-8328-8577340700DE}" type="presParOf" srcId="{8EC2FDE0-C108-4368-A468-16FD60DBFD02}" destId="{E8F0A257-F11D-4A44-BB21-66591D55B38C}" srcOrd="1" destOrd="0" presId="urn:microsoft.com/office/officeart/2005/8/layout/hierarchy6"/>
    <dgm:cxn modelId="{CCC492D5-06F0-4120-9DD4-F33E5DFD5B88}" type="presParOf" srcId="{E8F0A257-F11D-4A44-BB21-66591D55B38C}" destId="{8C646551-5C57-40C0-AFF7-A111D556407D}" srcOrd="0" destOrd="0" presId="urn:microsoft.com/office/officeart/2005/8/layout/hierarchy6"/>
    <dgm:cxn modelId="{25400E07-0EAC-46DE-A74A-C90D4ECD1C8B}" type="presParOf" srcId="{E8F0A257-F11D-4A44-BB21-66591D55B38C}" destId="{DD47A208-CC2C-40AA-B85A-134E4DA9A2D3}" srcOrd="1" destOrd="0" presId="urn:microsoft.com/office/officeart/2005/8/layout/hierarchy6"/>
    <dgm:cxn modelId="{711D985C-1A60-4E2F-8FCA-3065874D131D}" type="presParOf" srcId="{DD47A208-CC2C-40AA-B85A-134E4DA9A2D3}" destId="{6D4F3C7F-D35A-4BF8-A27F-F89F146A9AC1}" srcOrd="0" destOrd="0" presId="urn:microsoft.com/office/officeart/2005/8/layout/hierarchy6"/>
    <dgm:cxn modelId="{B2D39D4A-BAE5-4FB2-BEC1-94269CE8B8C8}" type="presParOf" srcId="{DD47A208-CC2C-40AA-B85A-134E4DA9A2D3}" destId="{C58ABDC9-D65E-48ED-A64C-DA8B3F60E216}" srcOrd="1" destOrd="0" presId="urn:microsoft.com/office/officeart/2005/8/layout/hierarchy6"/>
    <dgm:cxn modelId="{37DA67A1-71A6-42E9-9C48-B85F68F5074B}" type="presParOf" srcId="{C58ABDC9-D65E-48ED-A64C-DA8B3F60E216}" destId="{C90DBE97-934A-47F0-A2E0-AE7736624EEE}" srcOrd="0" destOrd="0" presId="urn:microsoft.com/office/officeart/2005/8/layout/hierarchy6"/>
    <dgm:cxn modelId="{BCAFBE92-FC8B-42EB-BFD2-3FE53EE7C85C}" type="presParOf" srcId="{C58ABDC9-D65E-48ED-A64C-DA8B3F60E216}" destId="{C06288EE-76E9-49E8-9FE1-A8A246EC76D3}" srcOrd="1" destOrd="0" presId="urn:microsoft.com/office/officeart/2005/8/layout/hierarchy6"/>
    <dgm:cxn modelId="{D6249B7C-7BAB-4B10-849D-49CE4CD19632}" type="presParOf" srcId="{C06288EE-76E9-49E8-9FE1-A8A246EC76D3}" destId="{F04152E5-ADBB-4023-8329-B9202231684B}" srcOrd="0" destOrd="0" presId="urn:microsoft.com/office/officeart/2005/8/layout/hierarchy6"/>
    <dgm:cxn modelId="{A661759D-67FF-4DB5-84BF-B02DFEBBF8C1}" type="presParOf" srcId="{C06288EE-76E9-49E8-9FE1-A8A246EC76D3}" destId="{BE484C9D-CF11-4CBB-916A-2C15FF064CE3}" srcOrd="1" destOrd="0" presId="urn:microsoft.com/office/officeart/2005/8/layout/hierarchy6"/>
    <dgm:cxn modelId="{518DC3C2-8C8E-47E1-9530-762A650056FB}" type="presParOf" srcId="{1670EEAE-D5D6-4EA0-B0F1-EC6515E365A8}" destId="{9B73F616-7143-4201-B01B-CD0DE03673A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34F4F1-4DE9-4DBE-ABC1-02F2BB0E6D5C}" type="doc">
      <dgm:prSet loTypeId="urn:microsoft.com/office/officeart/2005/8/layout/hierarchy6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945020-9B6F-4E8E-8AF4-C70062B53A57}">
      <dgm:prSet phldrT="[Text]" custT="1"/>
      <dgm:spPr>
        <a:solidFill>
          <a:srgbClr val="C0504D"/>
        </a:solidFill>
      </dgm:spPr>
      <dgm:t>
        <a:bodyPr/>
        <a:lstStyle/>
        <a:p>
          <a:r>
            <a:rPr lang="en-US" sz="2400" dirty="0" smtClean="0">
              <a:latin typeface="Calibri" panose="020F0502020204030204" pitchFamily="34" charset="0"/>
            </a:rPr>
            <a:t>Transposition Cipher</a:t>
          </a:r>
          <a:endParaRPr lang="en-US" sz="2400" dirty="0">
            <a:latin typeface="Calibri" panose="020F0502020204030204" pitchFamily="34" charset="0"/>
          </a:endParaRPr>
        </a:p>
      </dgm:t>
    </dgm:pt>
    <dgm:pt modelId="{CA65A1DB-517F-4CED-8066-4DC5A3C40A4C}">
      <dgm:prSet phldrT="[Text]" custT="1"/>
      <dgm:spPr>
        <a:solidFill>
          <a:srgbClr val="4F81BD"/>
        </a:solidFill>
      </dgm:spPr>
      <dgm:t>
        <a:bodyPr/>
        <a:lstStyle/>
        <a:p>
          <a:r>
            <a:rPr lang="en-US" sz="2400" dirty="0" smtClean="0">
              <a:solidFill>
                <a:schemeClr val="bg1"/>
              </a:solidFill>
              <a:latin typeface="Calibri" panose="020F0502020204030204" pitchFamily="34" charset="0"/>
            </a:rPr>
            <a:t>Classical Cryptograph</a:t>
          </a:r>
          <a:endParaRPr lang="en-US" sz="240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4AE78F69-61DB-40DB-B33C-1657F3C20782}" type="sibTrans" cxnId="{A218FD5B-CD33-42FB-93AD-4DDF891DFD3D}">
      <dgm:prSet/>
      <dgm:spPr/>
      <dgm:t>
        <a:bodyPr/>
        <a:lstStyle/>
        <a:p>
          <a:endParaRPr lang="en-US"/>
        </a:p>
      </dgm:t>
    </dgm:pt>
    <dgm:pt modelId="{FBBF25FC-2A73-48B9-A631-38C31D3C36EA}" type="parTrans" cxnId="{A218FD5B-CD33-42FB-93AD-4DDF891DFD3D}">
      <dgm:prSet/>
      <dgm:spPr/>
      <dgm:t>
        <a:bodyPr/>
        <a:lstStyle/>
        <a:p>
          <a:endParaRPr lang="en-US"/>
        </a:p>
      </dgm:t>
    </dgm:pt>
    <dgm:pt modelId="{E79483FA-E3B1-432F-B73B-5DB9D9044894}" type="sibTrans" cxnId="{C0D02ABE-93C2-44F8-AD2B-1B86E80FB0E5}">
      <dgm:prSet/>
      <dgm:spPr/>
      <dgm:t>
        <a:bodyPr/>
        <a:lstStyle/>
        <a:p>
          <a:endParaRPr lang="en-US"/>
        </a:p>
      </dgm:t>
    </dgm:pt>
    <dgm:pt modelId="{5EBEA5FE-3509-4618-9CA0-D6C252275F8F}" type="parTrans" cxnId="{C0D02ABE-93C2-44F8-AD2B-1B86E80FB0E5}">
      <dgm:prSet/>
      <dgm:spPr/>
      <dgm:t>
        <a:bodyPr/>
        <a:lstStyle/>
        <a:p>
          <a:endParaRPr lang="en-US"/>
        </a:p>
      </dgm:t>
    </dgm:pt>
    <dgm:pt modelId="{81E98223-0656-46C6-9F3B-44C77A34E0E1}">
      <dgm:prSet custT="1"/>
      <dgm:spPr>
        <a:solidFill>
          <a:srgbClr val="9BBB59"/>
        </a:solidFill>
      </dgm:spPr>
      <dgm:t>
        <a:bodyPr/>
        <a:lstStyle/>
        <a:p>
          <a:r>
            <a:rPr lang="en-US" sz="2400" dirty="0" smtClean="0">
              <a:latin typeface="Calibri" panose="020F0502020204030204" pitchFamily="34" charset="0"/>
            </a:rPr>
            <a:t>Rail Fence</a:t>
          </a:r>
          <a:endParaRPr lang="en-US" sz="2400" dirty="0">
            <a:latin typeface="Calibri" panose="020F0502020204030204" pitchFamily="34" charset="0"/>
          </a:endParaRPr>
        </a:p>
      </dgm:t>
    </dgm:pt>
    <dgm:pt modelId="{A7A6068C-40B8-4B0F-8750-C4E8175643FD}" type="parTrans" cxnId="{8AC6384C-0733-46F0-A88D-4AE29872B18D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>
          <a:solidFill>
            <a:srgbClr val="C0504D"/>
          </a:solidFill>
        </a:ln>
      </dgm:spPr>
      <dgm:t>
        <a:bodyPr/>
        <a:lstStyle/>
        <a:p>
          <a:endParaRPr lang="en-US"/>
        </a:p>
      </dgm:t>
    </dgm:pt>
    <dgm:pt modelId="{A70586D6-3068-4CAD-A71A-B6C2801D0CF6}" type="sibTrans" cxnId="{8AC6384C-0733-46F0-A88D-4AE29872B18D}">
      <dgm:prSet/>
      <dgm:spPr/>
      <dgm:t>
        <a:bodyPr/>
        <a:lstStyle/>
        <a:p>
          <a:endParaRPr lang="en-US"/>
        </a:p>
      </dgm:t>
    </dgm:pt>
    <dgm:pt modelId="{FFCAE644-3AE0-46D0-BC45-D2363AA9096F}">
      <dgm:prSet custT="1"/>
      <dgm:spPr>
        <a:solidFill>
          <a:srgbClr val="9BBB59"/>
        </a:solidFill>
      </dgm:spPr>
      <dgm:t>
        <a:bodyPr/>
        <a:lstStyle/>
        <a:p>
          <a:r>
            <a:rPr lang="en-US" sz="2400" dirty="0" smtClean="0">
              <a:latin typeface="Calibri" panose="020F0502020204030204" pitchFamily="34" charset="0"/>
            </a:rPr>
            <a:t>Route</a:t>
          </a:r>
          <a:endParaRPr lang="en-US" sz="2400" dirty="0">
            <a:latin typeface="Calibri" panose="020F0502020204030204" pitchFamily="34" charset="0"/>
          </a:endParaRPr>
        </a:p>
      </dgm:t>
    </dgm:pt>
    <dgm:pt modelId="{596AEA48-EB11-4527-A2B7-511B70E5B948}" type="parTrans" cxnId="{6AC04474-DA71-4B6F-A903-42A6960C12F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>
          <a:solidFill>
            <a:srgbClr val="C0504D"/>
          </a:solidFill>
        </a:ln>
      </dgm:spPr>
      <dgm:t>
        <a:bodyPr/>
        <a:lstStyle/>
        <a:p>
          <a:endParaRPr lang="en-US"/>
        </a:p>
      </dgm:t>
    </dgm:pt>
    <dgm:pt modelId="{E0C87086-E96C-4D01-B4FA-A25813C8FED8}" type="sibTrans" cxnId="{6AC04474-DA71-4B6F-A903-42A6960C12F7}">
      <dgm:prSet/>
      <dgm:spPr/>
      <dgm:t>
        <a:bodyPr/>
        <a:lstStyle/>
        <a:p>
          <a:endParaRPr lang="en-US"/>
        </a:p>
      </dgm:t>
    </dgm:pt>
    <dgm:pt modelId="{1670EEAE-D5D6-4EA0-B0F1-EC6515E365A8}" type="pres">
      <dgm:prSet presAssocID="{4534F4F1-4DE9-4DBE-ABC1-02F2BB0E6D5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5EA67D-283F-42A6-8721-DFB22FBDC6BB}" type="pres">
      <dgm:prSet presAssocID="{4534F4F1-4DE9-4DBE-ABC1-02F2BB0E6D5C}" presName="hierFlow" presStyleCnt="0"/>
      <dgm:spPr/>
    </dgm:pt>
    <dgm:pt modelId="{5571BC61-109D-4AFC-AA06-20218AEDADF9}" type="pres">
      <dgm:prSet presAssocID="{4534F4F1-4DE9-4DBE-ABC1-02F2BB0E6D5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EC2FDE0-C108-4368-A468-16FD60DBFD02}" type="pres">
      <dgm:prSet presAssocID="{CA65A1DB-517F-4CED-8066-4DC5A3C40A4C}" presName="Name14" presStyleCnt="0"/>
      <dgm:spPr/>
    </dgm:pt>
    <dgm:pt modelId="{C03E8FE5-E204-448E-BD23-E35B569C1633}" type="pres">
      <dgm:prSet presAssocID="{CA65A1DB-517F-4CED-8066-4DC5A3C40A4C}" presName="level1Shape" presStyleLbl="node0" presStyleIdx="0" presStyleCnt="1" custScaleX="91955" custScaleY="4774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8F0A257-F11D-4A44-BB21-66591D55B38C}" type="pres">
      <dgm:prSet presAssocID="{CA65A1DB-517F-4CED-8066-4DC5A3C40A4C}" presName="hierChild2" presStyleCnt="0"/>
      <dgm:spPr/>
    </dgm:pt>
    <dgm:pt modelId="{8C646551-5C57-40C0-AFF7-A111D556407D}" type="pres">
      <dgm:prSet presAssocID="{5EBEA5FE-3509-4618-9CA0-D6C252275F8F}" presName="Name19" presStyleLbl="parChTrans1D2" presStyleIdx="0" presStyleCnt="1"/>
      <dgm:spPr/>
      <dgm:t>
        <a:bodyPr/>
        <a:lstStyle/>
        <a:p>
          <a:endParaRPr lang="en-US"/>
        </a:p>
      </dgm:t>
    </dgm:pt>
    <dgm:pt modelId="{DD47A208-CC2C-40AA-B85A-134E4DA9A2D3}" type="pres">
      <dgm:prSet presAssocID="{DA945020-9B6F-4E8E-8AF4-C70062B53A57}" presName="Name21" presStyleCnt="0"/>
      <dgm:spPr/>
    </dgm:pt>
    <dgm:pt modelId="{6D4F3C7F-D35A-4BF8-A27F-F89F146A9AC1}" type="pres">
      <dgm:prSet presAssocID="{DA945020-9B6F-4E8E-8AF4-C70062B53A57}" presName="level2Shape" presStyleLbl="node2" presStyleIdx="0" presStyleCnt="1" custScaleX="91955" custScaleY="47719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58ABDC9-D65E-48ED-A64C-DA8B3F60E216}" type="pres">
      <dgm:prSet presAssocID="{DA945020-9B6F-4E8E-8AF4-C70062B53A57}" presName="hierChild3" presStyleCnt="0"/>
      <dgm:spPr/>
    </dgm:pt>
    <dgm:pt modelId="{C90DBE97-934A-47F0-A2E0-AE7736624EEE}" type="pres">
      <dgm:prSet presAssocID="{A7A6068C-40B8-4B0F-8750-C4E8175643FD}" presName="Name19" presStyleLbl="parChTrans1D3" presStyleIdx="0" presStyleCnt="2"/>
      <dgm:spPr/>
      <dgm:t>
        <a:bodyPr/>
        <a:lstStyle/>
        <a:p>
          <a:endParaRPr lang="en-US"/>
        </a:p>
      </dgm:t>
    </dgm:pt>
    <dgm:pt modelId="{C06288EE-76E9-49E8-9FE1-A8A246EC76D3}" type="pres">
      <dgm:prSet presAssocID="{81E98223-0656-46C6-9F3B-44C77A34E0E1}" presName="Name21" presStyleCnt="0"/>
      <dgm:spPr/>
    </dgm:pt>
    <dgm:pt modelId="{F04152E5-ADBB-4023-8329-B9202231684B}" type="pres">
      <dgm:prSet presAssocID="{81E98223-0656-46C6-9F3B-44C77A34E0E1}" presName="level2Shape" presStyleLbl="node3" presStyleIdx="0" presStyleCnt="2" custScaleX="92002" custScaleY="47508"/>
      <dgm:spPr/>
      <dgm:t>
        <a:bodyPr/>
        <a:lstStyle/>
        <a:p>
          <a:endParaRPr lang="en-US"/>
        </a:p>
      </dgm:t>
    </dgm:pt>
    <dgm:pt modelId="{BE484C9D-CF11-4CBB-916A-2C15FF064CE3}" type="pres">
      <dgm:prSet presAssocID="{81E98223-0656-46C6-9F3B-44C77A34E0E1}" presName="hierChild3" presStyleCnt="0"/>
      <dgm:spPr/>
    </dgm:pt>
    <dgm:pt modelId="{427C69DF-2279-4F9F-9D0D-9E778C52E888}" type="pres">
      <dgm:prSet presAssocID="{596AEA48-EB11-4527-A2B7-511B70E5B948}" presName="Name19" presStyleLbl="parChTrans1D3" presStyleIdx="1" presStyleCnt="2"/>
      <dgm:spPr/>
      <dgm:t>
        <a:bodyPr/>
        <a:lstStyle/>
        <a:p>
          <a:endParaRPr lang="en-US"/>
        </a:p>
      </dgm:t>
    </dgm:pt>
    <dgm:pt modelId="{B5C190F9-E215-421B-8AF7-13C70DB0DACB}" type="pres">
      <dgm:prSet presAssocID="{FFCAE644-3AE0-46D0-BC45-D2363AA9096F}" presName="Name21" presStyleCnt="0"/>
      <dgm:spPr/>
    </dgm:pt>
    <dgm:pt modelId="{92621E4A-407B-4515-9241-EEBABF2D080F}" type="pres">
      <dgm:prSet presAssocID="{FFCAE644-3AE0-46D0-BC45-D2363AA9096F}" presName="level2Shape" presStyleLbl="node3" presStyleIdx="1" presStyleCnt="2" custScaleX="91904" custScaleY="47669"/>
      <dgm:spPr/>
      <dgm:t>
        <a:bodyPr/>
        <a:lstStyle/>
        <a:p>
          <a:endParaRPr lang="en-US"/>
        </a:p>
      </dgm:t>
    </dgm:pt>
    <dgm:pt modelId="{B5DEFD52-BD20-4500-A0DF-4BA9065FA8EC}" type="pres">
      <dgm:prSet presAssocID="{FFCAE644-3AE0-46D0-BC45-D2363AA9096F}" presName="hierChild3" presStyleCnt="0"/>
      <dgm:spPr/>
    </dgm:pt>
    <dgm:pt modelId="{9B73F616-7143-4201-B01B-CD0DE03673A1}" type="pres">
      <dgm:prSet presAssocID="{4534F4F1-4DE9-4DBE-ABC1-02F2BB0E6D5C}" presName="bgShapesFlow" presStyleCnt="0"/>
      <dgm:spPr/>
    </dgm:pt>
  </dgm:ptLst>
  <dgm:cxnLst>
    <dgm:cxn modelId="{21695DCB-65E5-4218-A652-8682DBB80A7A}" type="presOf" srcId="{81E98223-0656-46C6-9F3B-44C77A34E0E1}" destId="{F04152E5-ADBB-4023-8329-B9202231684B}" srcOrd="0" destOrd="0" presId="urn:microsoft.com/office/officeart/2005/8/layout/hierarchy6"/>
    <dgm:cxn modelId="{C0D02ABE-93C2-44F8-AD2B-1B86E80FB0E5}" srcId="{CA65A1DB-517F-4CED-8066-4DC5A3C40A4C}" destId="{DA945020-9B6F-4E8E-8AF4-C70062B53A57}" srcOrd="0" destOrd="0" parTransId="{5EBEA5FE-3509-4618-9CA0-D6C252275F8F}" sibTransId="{E79483FA-E3B1-432F-B73B-5DB9D9044894}"/>
    <dgm:cxn modelId="{FFB8CDDD-6972-4A2F-AE40-AEAC6CA18395}" type="presOf" srcId="{A7A6068C-40B8-4B0F-8750-C4E8175643FD}" destId="{C90DBE97-934A-47F0-A2E0-AE7736624EEE}" srcOrd="0" destOrd="0" presId="urn:microsoft.com/office/officeart/2005/8/layout/hierarchy6"/>
    <dgm:cxn modelId="{CC758344-33FE-4E28-9816-147BF181D7E6}" type="presOf" srcId="{5EBEA5FE-3509-4618-9CA0-D6C252275F8F}" destId="{8C646551-5C57-40C0-AFF7-A111D556407D}" srcOrd="0" destOrd="0" presId="urn:microsoft.com/office/officeart/2005/8/layout/hierarchy6"/>
    <dgm:cxn modelId="{A218FD5B-CD33-42FB-93AD-4DDF891DFD3D}" srcId="{4534F4F1-4DE9-4DBE-ABC1-02F2BB0E6D5C}" destId="{CA65A1DB-517F-4CED-8066-4DC5A3C40A4C}" srcOrd="0" destOrd="0" parTransId="{FBBF25FC-2A73-48B9-A631-38C31D3C36EA}" sibTransId="{4AE78F69-61DB-40DB-B33C-1657F3C20782}"/>
    <dgm:cxn modelId="{D56681F4-75D3-4E39-B60E-A6FC9DCF3248}" type="presOf" srcId="{DA945020-9B6F-4E8E-8AF4-C70062B53A57}" destId="{6D4F3C7F-D35A-4BF8-A27F-F89F146A9AC1}" srcOrd="0" destOrd="0" presId="urn:microsoft.com/office/officeart/2005/8/layout/hierarchy6"/>
    <dgm:cxn modelId="{B3C8E6A9-4272-40B2-B605-521998FE5FB7}" type="presOf" srcId="{596AEA48-EB11-4527-A2B7-511B70E5B948}" destId="{427C69DF-2279-4F9F-9D0D-9E778C52E888}" srcOrd="0" destOrd="0" presId="urn:microsoft.com/office/officeart/2005/8/layout/hierarchy6"/>
    <dgm:cxn modelId="{7AB806C2-81FE-4C85-BE96-9DA5A53A0F2D}" type="presOf" srcId="{CA65A1DB-517F-4CED-8066-4DC5A3C40A4C}" destId="{C03E8FE5-E204-448E-BD23-E35B569C1633}" srcOrd="0" destOrd="0" presId="urn:microsoft.com/office/officeart/2005/8/layout/hierarchy6"/>
    <dgm:cxn modelId="{6AC04474-DA71-4B6F-A903-42A6960C12F7}" srcId="{DA945020-9B6F-4E8E-8AF4-C70062B53A57}" destId="{FFCAE644-3AE0-46D0-BC45-D2363AA9096F}" srcOrd="1" destOrd="0" parTransId="{596AEA48-EB11-4527-A2B7-511B70E5B948}" sibTransId="{E0C87086-E96C-4D01-B4FA-A25813C8FED8}"/>
    <dgm:cxn modelId="{71126EDE-1DC8-4D39-8EF2-E994EBF230F5}" type="presOf" srcId="{4534F4F1-4DE9-4DBE-ABC1-02F2BB0E6D5C}" destId="{1670EEAE-D5D6-4EA0-B0F1-EC6515E365A8}" srcOrd="0" destOrd="0" presId="urn:microsoft.com/office/officeart/2005/8/layout/hierarchy6"/>
    <dgm:cxn modelId="{1B6805E3-5A7D-4D3B-AE54-0604CA01F153}" type="presOf" srcId="{FFCAE644-3AE0-46D0-BC45-D2363AA9096F}" destId="{92621E4A-407B-4515-9241-EEBABF2D080F}" srcOrd="0" destOrd="0" presId="urn:microsoft.com/office/officeart/2005/8/layout/hierarchy6"/>
    <dgm:cxn modelId="{8AC6384C-0733-46F0-A88D-4AE29872B18D}" srcId="{DA945020-9B6F-4E8E-8AF4-C70062B53A57}" destId="{81E98223-0656-46C6-9F3B-44C77A34E0E1}" srcOrd="0" destOrd="0" parTransId="{A7A6068C-40B8-4B0F-8750-C4E8175643FD}" sibTransId="{A70586D6-3068-4CAD-A71A-B6C2801D0CF6}"/>
    <dgm:cxn modelId="{0729E230-AB9B-4782-A263-66EFD4231EB3}" type="presParOf" srcId="{1670EEAE-D5D6-4EA0-B0F1-EC6515E365A8}" destId="{635EA67D-283F-42A6-8721-DFB22FBDC6BB}" srcOrd="0" destOrd="0" presId="urn:microsoft.com/office/officeart/2005/8/layout/hierarchy6"/>
    <dgm:cxn modelId="{EF4B8DA2-60EA-44FC-9553-378872386D0C}" type="presParOf" srcId="{635EA67D-283F-42A6-8721-DFB22FBDC6BB}" destId="{5571BC61-109D-4AFC-AA06-20218AEDADF9}" srcOrd="0" destOrd="0" presId="urn:microsoft.com/office/officeart/2005/8/layout/hierarchy6"/>
    <dgm:cxn modelId="{448CA630-2C7E-4EA7-8BF6-87C1C35370A4}" type="presParOf" srcId="{5571BC61-109D-4AFC-AA06-20218AEDADF9}" destId="{8EC2FDE0-C108-4368-A468-16FD60DBFD02}" srcOrd="0" destOrd="0" presId="urn:microsoft.com/office/officeart/2005/8/layout/hierarchy6"/>
    <dgm:cxn modelId="{9A8B77FE-5E42-4830-87A0-224D990B7076}" type="presParOf" srcId="{8EC2FDE0-C108-4368-A468-16FD60DBFD02}" destId="{C03E8FE5-E204-448E-BD23-E35B569C1633}" srcOrd="0" destOrd="0" presId="urn:microsoft.com/office/officeart/2005/8/layout/hierarchy6"/>
    <dgm:cxn modelId="{136356E6-1ADE-4C30-B02D-0D4FD74BCE93}" type="presParOf" srcId="{8EC2FDE0-C108-4368-A468-16FD60DBFD02}" destId="{E8F0A257-F11D-4A44-BB21-66591D55B38C}" srcOrd="1" destOrd="0" presId="urn:microsoft.com/office/officeart/2005/8/layout/hierarchy6"/>
    <dgm:cxn modelId="{E6FAA468-0FDA-4BE4-917B-07BEECB457FA}" type="presParOf" srcId="{E8F0A257-F11D-4A44-BB21-66591D55B38C}" destId="{8C646551-5C57-40C0-AFF7-A111D556407D}" srcOrd="0" destOrd="0" presId="urn:microsoft.com/office/officeart/2005/8/layout/hierarchy6"/>
    <dgm:cxn modelId="{BE18BE8B-D89B-4DAB-85D8-DEC27EA03D33}" type="presParOf" srcId="{E8F0A257-F11D-4A44-BB21-66591D55B38C}" destId="{DD47A208-CC2C-40AA-B85A-134E4DA9A2D3}" srcOrd="1" destOrd="0" presId="urn:microsoft.com/office/officeart/2005/8/layout/hierarchy6"/>
    <dgm:cxn modelId="{B9635A4B-A811-488C-9A49-22855BE0D022}" type="presParOf" srcId="{DD47A208-CC2C-40AA-B85A-134E4DA9A2D3}" destId="{6D4F3C7F-D35A-4BF8-A27F-F89F146A9AC1}" srcOrd="0" destOrd="0" presId="urn:microsoft.com/office/officeart/2005/8/layout/hierarchy6"/>
    <dgm:cxn modelId="{44C4D6EE-920E-49F2-B42B-5360D453BC56}" type="presParOf" srcId="{DD47A208-CC2C-40AA-B85A-134E4DA9A2D3}" destId="{C58ABDC9-D65E-48ED-A64C-DA8B3F60E216}" srcOrd="1" destOrd="0" presId="urn:microsoft.com/office/officeart/2005/8/layout/hierarchy6"/>
    <dgm:cxn modelId="{E3F4C56C-031C-4782-8D24-186D87EE50AE}" type="presParOf" srcId="{C58ABDC9-D65E-48ED-A64C-DA8B3F60E216}" destId="{C90DBE97-934A-47F0-A2E0-AE7736624EEE}" srcOrd="0" destOrd="0" presId="urn:microsoft.com/office/officeart/2005/8/layout/hierarchy6"/>
    <dgm:cxn modelId="{38C28468-66E2-442E-AE43-35A9F1247268}" type="presParOf" srcId="{C58ABDC9-D65E-48ED-A64C-DA8B3F60E216}" destId="{C06288EE-76E9-49E8-9FE1-A8A246EC76D3}" srcOrd="1" destOrd="0" presId="urn:microsoft.com/office/officeart/2005/8/layout/hierarchy6"/>
    <dgm:cxn modelId="{C99B2279-A2E4-4F5D-A11D-81D04D41B497}" type="presParOf" srcId="{C06288EE-76E9-49E8-9FE1-A8A246EC76D3}" destId="{F04152E5-ADBB-4023-8329-B9202231684B}" srcOrd="0" destOrd="0" presId="urn:microsoft.com/office/officeart/2005/8/layout/hierarchy6"/>
    <dgm:cxn modelId="{96C28DA9-C811-41FD-A10F-BB44C85C6562}" type="presParOf" srcId="{C06288EE-76E9-49E8-9FE1-A8A246EC76D3}" destId="{BE484C9D-CF11-4CBB-916A-2C15FF064CE3}" srcOrd="1" destOrd="0" presId="urn:microsoft.com/office/officeart/2005/8/layout/hierarchy6"/>
    <dgm:cxn modelId="{1F9627AC-5FCC-448F-B384-CE993F10DD9E}" type="presParOf" srcId="{C58ABDC9-D65E-48ED-A64C-DA8B3F60E216}" destId="{427C69DF-2279-4F9F-9D0D-9E778C52E888}" srcOrd="2" destOrd="0" presId="urn:microsoft.com/office/officeart/2005/8/layout/hierarchy6"/>
    <dgm:cxn modelId="{F8B650ED-FFC8-48E8-9366-BD8A3A533A59}" type="presParOf" srcId="{C58ABDC9-D65E-48ED-A64C-DA8B3F60E216}" destId="{B5C190F9-E215-421B-8AF7-13C70DB0DACB}" srcOrd="3" destOrd="0" presId="urn:microsoft.com/office/officeart/2005/8/layout/hierarchy6"/>
    <dgm:cxn modelId="{72212C4F-A2E8-43B8-9624-37813E5431B0}" type="presParOf" srcId="{B5C190F9-E215-421B-8AF7-13C70DB0DACB}" destId="{92621E4A-407B-4515-9241-EEBABF2D080F}" srcOrd="0" destOrd="0" presId="urn:microsoft.com/office/officeart/2005/8/layout/hierarchy6"/>
    <dgm:cxn modelId="{841C24C9-4AF6-4D93-93AA-B16F47FBD11E}" type="presParOf" srcId="{B5C190F9-E215-421B-8AF7-13C70DB0DACB}" destId="{B5DEFD52-BD20-4500-A0DF-4BA9065FA8EC}" srcOrd="1" destOrd="0" presId="urn:microsoft.com/office/officeart/2005/8/layout/hierarchy6"/>
    <dgm:cxn modelId="{61AA8382-85E3-4B22-9094-985991A03ED6}" type="presParOf" srcId="{1670EEAE-D5D6-4EA0-B0F1-EC6515E365A8}" destId="{9B73F616-7143-4201-B01B-CD0DE03673A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E8FE5-E204-448E-BD23-E35B569C1633}">
      <dsp:nvSpPr>
        <dsp:cNvPr id="0" name=""/>
        <dsp:cNvSpPr/>
      </dsp:nvSpPr>
      <dsp:spPr>
        <a:xfrm>
          <a:off x="3044807" y="587215"/>
          <a:ext cx="2551345" cy="1700897"/>
        </a:xfrm>
        <a:prstGeom prst="roundRect">
          <a:avLst/>
        </a:prstGeom>
        <a:solidFill>
          <a:srgbClr val="4F81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bg1"/>
              </a:solidFill>
            </a:rPr>
            <a:t>Classical Cryptograph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3127838" y="670246"/>
        <a:ext cx="2385283" cy="1534835"/>
      </dsp:txXfrm>
    </dsp:sp>
    <dsp:sp modelId="{051829F0-EDBD-439D-BCEE-B94D417AD345}">
      <dsp:nvSpPr>
        <dsp:cNvPr id="0" name=""/>
        <dsp:cNvSpPr/>
      </dsp:nvSpPr>
      <dsp:spPr>
        <a:xfrm>
          <a:off x="1254578" y="2288112"/>
          <a:ext cx="3065901" cy="680358"/>
        </a:xfrm>
        <a:custGeom>
          <a:avLst/>
          <a:gdLst/>
          <a:ahLst/>
          <a:cxnLst/>
          <a:rect l="0" t="0" r="0" b="0"/>
          <a:pathLst>
            <a:path>
              <a:moveTo>
                <a:pt x="3065901" y="0"/>
              </a:moveTo>
              <a:lnTo>
                <a:pt x="3065901" y="340179"/>
              </a:lnTo>
              <a:lnTo>
                <a:pt x="0" y="340179"/>
              </a:lnTo>
              <a:lnTo>
                <a:pt x="0" y="68035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61B76-4DBE-45DF-A822-D9D6E0538531}">
      <dsp:nvSpPr>
        <dsp:cNvPr id="0" name=""/>
        <dsp:cNvSpPr/>
      </dsp:nvSpPr>
      <dsp:spPr>
        <a:xfrm>
          <a:off x="263367" y="2968471"/>
          <a:ext cx="1982421" cy="1038091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Substitution Cipher</a:t>
          </a:r>
          <a:endParaRPr lang="en-US" sz="2500" kern="1200" dirty="0"/>
        </a:p>
      </dsp:txBody>
      <dsp:txXfrm>
        <a:off x="293772" y="2998876"/>
        <a:ext cx="1921611" cy="977281"/>
      </dsp:txXfrm>
    </dsp:sp>
    <dsp:sp modelId="{8C646551-5C57-40C0-AFF7-A111D556407D}">
      <dsp:nvSpPr>
        <dsp:cNvPr id="0" name=""/>
        <dsp:cNvSpPr/>
      </dsp:nvSpPr>
      <dsp:spPr>
        <a:xfrm>
          <a:off x="4241146" y="2288112"/>
          <a:ext cx="91440" cy="680358"/>
        </a:xfrm>
        <a:custGeom>
          <a:avLst/>
          <a:gdLst/>
          <a:ahLst/>
          <a:cxnLst/>
          <a:rect l="0" t="0" r="0" b="0"/>
          <a:pathLst>
            <a:path>
              <a:moveTo>
                <a:pt x="79333" y="0"/>
              </a:moveTo>
              <a:lnTo>
                <a:pt x="79333" y="340179"/>
              </a:lnTo>
              <a:lnTo>
                <a:pt x="45720" y="340179"/>
              </a:lnTo>
              <a:lnTo>
                <a:pt x="45720" y="68035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F3C7F-D35A-4BF8-A27F-F89F146A9AC1}">
      <dsp:nvSpPr>
        <dsp:cNvPr id="0" name=""/>
        <dsp:cNvSpPr/>
      </dsp:nvSpPr>
      <dsp:spPr>
        <a:xfrm>
          <a:off x="3011193" y="2968471"/>
          <a:ext cx="2551345" cy="1700897"/>
        </a:xfrm>
        <a:prstGeom prst="roundRect">
          <a:avLst/>
        </a:prstGeom>
        <a:solidFill>
          <a:srgbClr val="C0504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Transposition Cipher</a:t>
          </a:r>
          <a:endParaRPr lang="en-US" sz="2500" kern="1200" dirty="0"/>
        </a:p>
      </dsp:txBody>
      <dsp:txXfrm>
        <a:off x="3094224" y="3051502"/>
        <a:ext cx="2385283" cy="1534835"/>
      </dsp:txXfrm>
    </dsp:sp>
    <dsp:sp modelId="{F730C09E-484B-4578-AD08-70B3B5F5DEF2}">
      <dsp:nvSpPr>
        <dsp:cNvPr id="0" name=""/>
        <dsp:cNvSpPr/>
      </dsp:nvSpPr>
      <dsp:spPr>
        <a:xfrm>
          <a:off x="4320480" y="2288112"/>
          <a:ext cx="3032287" cy="680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179"/>
              </a:lnTo>
              <a:lnTo>
                <a:pt x="3032287" y="340179"/>
              </a:lnTo>
              <a:lnTo>
                <a:pt x="3032287" y="68035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9121F-3BE0-47DA-BFCB-A88E8BEA23F0}">
      <dsp:nvSpPr>
        <dsp:cNvPr id="0" name=""/>
        <dsp:cNvSpPr/>
      </dsp:nvSpPr>
      <dsp:spPr>
        <a:xfrm>
          <a:off x="6327942" y="2968471"/>
          <a:ext cx="2049649" cy="1041765"/>
        </a:xfrm>
        <a:prstGeom prst="roundRect">
          <a:avLst/>
        </a:prstGeom>
        <a:solidFill>
          <a:srgbClr val="C0504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Product Cipher</a:t>
          </a:r>
          <a:endParaRPr lang="en-US" sz="2500" kern="1200" dirty="0"/>
        </a:p>
      </dsp:txBody>
      <dsp:txXfrm>
        <a:off x="6378797" y="3019326"/>
        <a:ext cx="1947939" cy="940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E8FE5-E204-448E-BD23-E35B569C1633}">
      <dsp:nvSpPr>
        <dsp:cNvPr id="0" name=""/>
        <dsp:cNvSpPr/>
      </dsp:nvSpPr>
      <dsp:spPr>
        <a:xfrm>
          <a:off x="3004419" y="500849"/>
          <a:ext cx="2632121" cy="911083"/>
        </a:xfrm>
        <a:prstGeom prst="roundRect">
          <a:avLst/>
        </a:prstGeom>
        <a:solidFill>
          <a:srgbClr val="4F81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  <a:latin typeface="Calibri" panose="020F0502020204030204" pitchFamily="34" charset="0"/>
            </a:rPr>
            <a:t>Classical Cryptograph</a:t>
          </a:r>
          <a:endParaRPr lang="en-US" sz="240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3048894" y="545324"/>
        <a:ext cx="2543171" cy="822133"/>
      </dsp:txXfrm>
    </dsp:sp>
    <dsp:sp modelId="{8C646551-5C57-40C0-AFF7-A111D556407D}">
      <dsp:nvSpPr>
        <dsp:cNvPr id="0" name=""/>
        <dsp:cNvSpPr/>
      </dsp:nvSpPr>
      <dsp:spPr>
        <a:xfrm>
          <a:off x="4274760" y="1411933"/>
          <a:ext cx="91440" cy="7633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33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F3C7F-D35A-4BF8-A27F-F89F146A9AC1}">
      <dsp:nvSpPr>
        <dsp:cNvPr id="0" name=""/>
        <dsp:cNvSpPr/>
      </dsp:nvSpPr>
      <dsp:spPr>
        <a:xfrm>
          <a:off x="3004419" y="2175240"/>
          <a:ext cx="2632121" cy="910606"/>
        </a:xfrm>
        <a:prstGeom prst="roundRect">
          <a:avLst/>
        </a:prstGeom>
        <a:solidFill>
          <a:srgbClr val="C0504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anose="020F0502020204030204" pitchFamily="34" charset="0"/>
            </a:rPr>
            <a:t>Transposition Cipher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3048871" y="2219692"/>
        <a:ext cx="2543217" cy="821702"/>
      </dsp:txXfrm>
    </dsp:sp>
    <dsp:sp modelId="{C90DBE97-934A-47F0-A2E0-AE7736624EEE}">
      <dsp:nvSpPr>
        <dsp:cNvPr id="0" name=""/>
        <dsp:cNvSpPr/>
      </dsp:nvSpPr>
      <dsp:spPr>
        <a:xfrm>
          <a:off x="4274760" y="3085846"/>
          <a:ext cx="91440" cy="7633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3307"/>
              </a:lnTo>
            </a:path>
          </a:pathLst>
        </a:custGeom>
        <a:noFill/>
        <a:ln w="38100" cap="flat" cmpd="sng" algn="ctr">
          <a:solidFill>
            <a:srgbClr val="C0504D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F04152E5-ADBB-4023-8329-B9202231684B}">
      <dsp:nvSpPr>
        <dsp:cNvPr id="0" name=""/>
        <dsp:cNvSpPr/>
      </dsp:nvSpPr>
      <dsp:spPr>
        <a:xfrm>
          <a:off x="3003746" y="3849154"/>
          <a:ext cx="2633467" cy="906579"/>
        </a:xfrm>
        <a:prstGeom prst="roundRect">
          <a:avLst>
            <a:gd name="adj" fmla="val 10000"/>
          </a:avLst>
        </a:prstGeom>
        <a:solidFill>
          <a:srgbClr val="9BBB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anose="020F0502020204030204" pitchFamily="34" charset="0"/>
            </a:rPr>
            <a:t>Rail Fence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3030299" y="3875707"/>
        <a:ext cx="2580361" cy="8534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E8FE5-E204-448E-BD23-E35B569C1633}">
      <dsp:nvSpPr>
        <dsp:cNvPr id="0" name=""/>
        <dsp:cNvSpPr/>
      </dsp:nvSpPr>
      <dsp:spPr>
        <a:xfrm>
          <a:off x="3004403" y="499289"/>
          <a:ext cx="2632152" cy="911093"/>
        </a:xfrm>
        <a:prstGeom prst="roundRect">
          <a:avLst/>
        </a:prstGeom>
        <a:solidFill>
          <a:srgbClr val="4F81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  <a:latin typeface="Calibri" panose="020F0502020204030204" pitchFamily="34" charset="0"/>
            </a:rPr>
            <a:t>Classical Cryptograph</a:t>
          </a:r>
          <a:endParaRPr lang="en-US" sz="2400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3048879" y="543765"/>
        <a:ext cx="2543200" cy="822141"/>
      </dsp:txXfrm>
    </dsp:sp>
    <dsp:sp modelId="{8C646551-5C57-40C0-AFF7-A111D556407D}">
      <dsp:nvSpPr>
        <dsp:cNvPr id="0" name=""/>
        <dsp:cNvSpPr/>
      </dsp:nvSpPr>
      <dsp:spPr>
        <a:xfrm>
          <a:off x="4274760" y="1410383"/>
          <a:ext cx="91440" cy="7633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331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F3C7F-D35A-4BF8-A27F-F89F146A9AC1}">
      <dsp:nvSpPr>
        <dsp:cNvPr id="0" name=""/>
        <dsp:cNvSpPr/>
      </dsp:nvSpPr>
      <dsp:spPr>
        <a:xfrm>
          <a:off x="3004403" y="2173699"/>
          <a:ext cx="2632152" cy="910616"/>
        </a:xfrm>
        <a:prstGeom prst="roundRect">
          <a:avLst/>
        </a:prstGeom>
        <a:solidFill>
          <a:srgbClr val="C0504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anose="020F0502020204030204" pitchFamily="34" charset="0"/>
            </a:rPr>
            <a:t>Transposition Cipher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3048856" y="2218152"/>
        <a:ext cx="2543246" cy="821710"/>
      </dsp:txXfrm>
    </dsp:sp>
    <dsp:sp modelId="{C90DBE97-934A-47F0-A2E0-AE7736624EEE}">
      <dsp:nvSpPr>
        <dsp:cNvPr id="0" name=""/>
        <dsp:cNvSpPr/>
      </dsp:nvSpPr>
      <dsp:spPr>
        <a:xfrm>
          <a:off x="2575768" y="3084316"/>
          <a:ext cx="1744711" cy="763316"/>
        </a:xfrm>
        <a:custGeom>
          <a:avLst/>
          <a:gdLst/>
          <a:ahLst/>
          <a:cxnLst/>
          <a:rect l="0" t="0" r="0" b="0"/>
          <a:pathLst>
            <a:path>
              <a:moveTo>
                <a:pt x="1744711" y="0"/>
              </a:moveTo>
              <a:lnTo>
                <a:pt x="1744711" y="381658"/>
              </a:lnTo>
              <a:lnTo>
                <a:pt x="0" y="381658"/>
              </a:lnTo>
              <a:lnTo>
                <a:pt x="0" y="763316"/>
              </a:lnTo>
            </a:path>
          </a:pathLst>
        </a:custGeom>
        <a:noFill/>
        <a:ln w="38100" cap="flat" cmpd="sng" algn="ctr">
          <a:solidFill>
            <a:srgbClr val="C0504D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F04152E5-ADBB-4023-8329-B9202231684B}">
      <dsp:nvSpPr>
        <dsp:cNvPr id="0" name=""/>
        <dsp:cNvSpPr/>
      </dsp:nvSpPr>
      <dsp:spPr>
        <a:xfrm>
          <a:off x="1259019" y="3847632"/>
          <a:ext cx="2633497" cy="906590"/>
        </a:xfrm>
        <a:prstGeom prst="roundRect">
          <a:avLst>
            <a:gd name="adj" fmla="val 10000"/>
          </a:avLst>
        </a:prstGeom>
        <a:solidFill>
          <a:srgbClr val="9BBB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anose="020F0502020204030204" pitchFamily="34" charset="0"/>
            </a:rPr>
            <a:t>Rail Fence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1285572" y="3874185"/>
        <a:ext cx="2580391" cy="853484"/>
      </dsp:txXfrm>
    </dsp:sp>
    <dsp:sp modelId="{427C69DF-2279-4F9F-9D0D-9E778C52E888}">
      <dsp:nvSpPr>
        <dsp:cNvPr id="0" name=""/>
        <dsp:cNvSpPr/>
      </dsp:nvSpPr>
      <dsp:spPr>
        <a:xfrm>
          <a:off x="4320480" y="3084316"/>
          <a:ext cx="1746113" cy="763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658"/>
              </a:lnTo>
              <a:lnTo>
                <a:pt x="1746113" y="381658"/>
              </a:lnTo>
              <a:lnTo>
                <a:pt x="1746113" y="763316"/>
              </a:lnTo>
            </a:path>
          </a:pathLst>
        </a:custGeom>
        <a:noFill/>
        <a:ln w="38100" cap="flat" cmpd="sng" algn="ctr">
          <a:solidFill>
            <a:srgbClr val="C0504D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92621E4A-407B-4515-9241-EEBABF2D080F}">
      <dsp:nvSpPr>
        <dsp:cNvPr id="0" name=""/>
        <dsp:cNvSpPr/>
      </dsp:nvSpPr>
      <dsp:spPr>
        <a:xfrm>
          <a:off x="4751247" y="3847632"/>
          <a:ext cx="2630692" cy="909662"/>
        </a:xfrm>
        <a:prstGeom prst="roundRect">
          <a:avLst>
            <a:gd name="adj" fmla="val 10000"/>
          </a:avLst>
        </a:prstGeom>
        <a:solidFill>
          <a:srgbClr val="9BBB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anose="020F0502020204030204" pitchFamily="34" charset="0"/>
            </a:rPr>
            <a:t>Route</a:t>
          </a:r>
          <a:endParaRPr lang="en-US" sz="2400" kern="1200" dirty="0">
            <a:latin typeface="Calibri" panose="020F0502020204030204" pitchFamily="34" charset="0"/>
          </a:endParaRPr>
        </a:p>
      </dsp:txBody>
      <dsp:txXfrm>
        <a:off x="4777890" y="3874275"/>
        <a:ext cx="2577406" cy="856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F3236C-1885-45FF-BF89-684ED66B6E3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08540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ym typeface="Symbol" panose="05050102010706020507" pitchFamily="18" charset="2"/>
              </a:rPr>
              <a:t>  this symbol</a:t>
            </a:r>
            <a:r>
              <a:rPr lang="en-US" baseline="0" dirty="0" smtClean="0">
                <a:sym typeface="Symbol" panose="05050102010706020507" pitchFamily="18" charset="2"/>
              </a:rPr>
              <a:t> is called “ceil”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236C-1885-45FF-BF89-684ED66B6E38}" type="slidenum">
              <a:rPr lang="en-AU" altLang="en-US" smtClean="0"/>
              <a:pPr/>
              <a:t>10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9127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CDED0-DB3B-4B0A-AE53-C685F42D181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075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A2969-1A17-486C-81E5-D77BDA63C0D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4397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40638-179A-4306-AD1F-C98EFF5CD50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2530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2351BC-F548-43F6-924E-6039C9FBCDE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70140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35373-D8F3-4D5F-9874-FAFB3EC3474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80806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30CC8-2968-4C7C-8E72-6DFC6484995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79873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25A11-0514-411B-8946-C8AB632B9C9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50113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2DB5F-2F6F-481E-8314-5057159DA3E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00027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2403D-D434-422B-BADD-220C71E4350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59931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D477B-9DE8-4CB6-B447-5BBDC177E6B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13600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0B193-E2D8-42B5-B4A5-402E773F38A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8715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8ECBB-0F47-4B8F-8D5B-934B2502823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41669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79B5C-EBF5-4D9B-B6FF-CD404D71C53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26320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A8B5B-C50F-4362-BE39-204FB310413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54230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18AB6-4EDF-4F20-96DC-A43EE44520F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2968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B6365-2D49-45F0-9227-FC345504916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450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D9602F-1B48-492E-B75D-F019F851B47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0521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57ED3-3B8B-427F-8177-3A8C51FBAE4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358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E572B-DE03-4C22-9A29-7AA045C898F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5522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B663C-0FFA-477D-B6AF-A1D420EA9BB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6450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4B4B11-C12C-45E3-9120-95819800BA3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3684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404E4-6390-4178-9DB7-E8003A330DA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101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25E1B3-DFEA-4482-A8A3-63E172FFDC19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C5B8AC-93FF-4902-AC26-0E8F7F740169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88913"/>
            <a:ext cx="7956550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224339" y="5589589"/>
            <a:ext cx="31321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Chapter 4:</a:t>
            </a:r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AU" altLang="en-US" sz="40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774825" y="6165851"/>
            <a:ext cx="8642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CRYPTOGRAPHY (TRANSPOSITION)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1559496" y="1009616"/>
            <a:ext cx="9577064" cy="23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5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Step-1: Number of letters is 19 </a:t>
            </a:r>
            <a:r>
              <a:rPr lang="en-US" altLang="en-US" dirty="0" smtClean="0">
                <a:sym typeface="Wingdings" panose="05000000000000000000" pitchFamily="2" charset="2"/>
              </a:rPr>
              <a:t> divide them into two groups.</a:t>
            </a:r>
            <a:r>
              <a:rPr lang="en-US" altLang="en-US" dirty="0" smtClean="0"/>
              <a:t>	 </a:t>
            </a:r>
          </a:p>
          <a:p>
            <a:pPr eaLnBrk="1" hangingPunct="1"/>
            <a:r>
              <a:rPr lang="en-US" altLang="en-US" dirty="0" smtClean="0"/>
              <a:t> </a:t>
            </a:r>
          </a:p>
          <a:p>
            <a:pPr eaLnBrk="1" hangingPunct="1"/>
            <a:r>
              <a:rPr lang="en-US" altLang="en-US" b="1" spc="2000" dirty="0" err="1" smtClean="0">
                <a:solidFill>
                  <a:srgbClr val="0000CC"/>
                </a:solidFill>
                <a:cs typeface="Arial" panose="020B0604020202020204" pitchFamily="34" charset="0"/>
              </a:rPr>
              <a:t>seoatromrw</a:t>
            </a:r>
            <a:r>
              <a:rPr lang="ar-KW" altLang="en-US" b="1" spc="2000" dirty="0" smtClean="0">
                <a:solidFill>
                  <a:srgbClr val="0000CC"/>
                </a:solidFill>
                <a:cs typeface="Arial" panose="020B0604020202020204" pitchFamily="34" charset="0"/>
              </a:rPr>
              <a:t> </a:t>
            </a:r>
            <a:r>
              <a:rPr lang="en-US" altLang="en-US" b="1" spc="2000" dirty="0" err="1" smtClean="0">
                <a:solidFill>
                  <a:srgbClr val="0000CC"/>
                </a:solidFill>
                <a:cs typeface="Arial" panose="020B0604020202020204" pitchFamily="34" charset="0"/>
              </a:rPr>
              <a:t>eyufetmoo</a:t>
            </a:r>
            <a:endParaRPr lang="en-US" altLang="en-US" b="1" spc="2000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/>
              <a:t> </a:t>
            </a:r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0" y="2480470"/>
            <a:ext cx="3888432" cy="58849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1055440" y="260351"/>
            <a:ext cx="3851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4.2 RAIL FENCE CIPHER</a:t>
            </a:r>
            <a:r>
              <a:rPr lang="en-US" altLang="en-US"/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15480" y="2480470"/>
            <a:ext cx="4392488" cy="58849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84176" y="3246075"/>
                <a:ext cx="9552384" cy="26995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The following formula helps you determining the number of letters (y) needed in the first group: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Where x is the total number of letters.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176" y="3246075"/>
                <a:ext cx="9552384" cy="2699522"/>
              </a:xfrm>
              <a:prstGeom prst="rect">
                <a:avLst/>
              </a:prstGeom>
              <a:blipFill rotWithShape="0">
                <a:blip r:embed="rId3"/>
                <a:stretch>
                  <a:fillRect l="-1021" r="-1021" b="-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1055440" y="260351"/>
            <a:ext cx="3851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4.2 RAIL FENCE CIPHER</a:t>
            </a:r>
            <a:r>
              <a:rPr lang="en-US" altLang="en-US" dirty="0"/>
              <a:t> 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1559496" y="824950"/>
            <a:ext cx="9577064" cy="26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44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5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continue …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Step-</a:t>
            </a:r>
            <a:r>
              <a:rPr lang="ar-KW" altLang="en-US" dirty="0" smtClean="0"/>
              <a:t>2</a:t>
            </a:r>
            <a:r>
              <a:rPr lang="en-US" altLang="en-US" dirty="0" smtClean="0"/>
              <a:t>: Arrange the two groups in two rows. 	 </a:t>
            </a:r>
          </a:p>
          <a:p>
            <a:pPr eaLnBrk="1" hangingPunct="1"/>
            <a:r>
              <a:rPr lang="en-US" altLang="en-US" dirty="0" smtClean="0"/>
              <a:t> </a:t>
            </a:r>
          </a:p>
          <a:p>
            <a:pPr eaLnBrk="1" hangingPunct="1"/>
            <a:r>
              <a:rPr lang="en-US" altLang="en-US" b="1" spc="2000" dirty="0" smtClean="0">
                <a:solidFill>
                  <a:srgbClr val="0000CC"/>
                </a:solidFill>
                <a:cs typeface="Arial" panose="020B0604020202020204" pitchFamily="34" charset="0"/>
              </a:rPr>
              <a:t>	</a:t>
            </a:r>
            <a:r>
              <a:rPr lang="en-US" altLang="en-US" b="1" spc="2000" dirty="0" err="1" smtClean="0">
                <a:solidFill>
                  <a:srgbClr val="0000CC"/>
                </a:solidFill>
                <a:cs typeface="Arial" panose="020B0604020202020204" pitchFamily="34" charset="0"/>
              </a:rPr>
              <a:t>seoatromrw</a:t>
            </a:r>
            <a:endParaRPr lang="en-US" altLang="en-US" b="1" spc="2000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b="1" spc="2000" dirty="0" smtClean="0">
                <a:solidFill>
                  <a:srgbClr val="0000CC"/>
                </a:solidFill>
                <a:cs typeface="Arial" panose="020B0604020202020204" pitchFamily="34" charset="0"/>
              </a:rPr>
              <a:t>	</a:t>
            </a:r>
            <a:r>
              <a:rPr lang="en-US" altLang="en-US" b="1" spc="2000" dirty="0" err="1" smtClean="0">
                <a:solidFill>
                  <a:srgbClr val="0000CC"/>
                </a:solidFill>
                <a:cs typeface="Arial" panose="020B0604020202020204" pitchFamily="34" charset="0"/>
              </a:rPr>
              <a:t>eyufetmoo</a:t>
            </a:r>
            <a:endParaRPr lang="en-US" altLang="en-US" b="1" spc="2000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/>
              <a:t> </a:t>
            </a:r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6593" y="3645024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 smtClean="0"/>
              <a:t>Step-3: Read the message diagonally to produce the plaintext</a:t>
            </a:r>
            <a:r>
              <a:rPr lang="en-US" altLang="en-US" i="1" dirty="0" smtClean="0">
                <a:solidFill>
                  <a:srgbClr val="0000CC"/>
                </a:solidFill>
              </a:rPr>
              <a:t>   </a:t>
            </a:r>
          </a:p>
          <a:p>
            <a:pPr algn="ctr" eaLnBrk="1" hangingPunct="1"/>
            <a:endParaRPr lang="en-US" altLang="en-US" sz="28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you after tomorrow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6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062509" y="404664"/>
            <a:ext cx="308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4.3 ROUTE CIPHER</a:t>
            </a:r>
            <a:r>
              <a:rPr lang="en-US" altLang="en-US"/>
              <a:t>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77034433"/>
              </p:ext>
            </p:extLst>
          </p:nvPr>
        </p:nvGraphicFramePr>
        <p:xfrm>
          <a:off x="1919536" y="980728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8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062509" y="404664"/>
            <a:ext cx="308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4.3 ROUTE CIPHER</a:t>
            </a:r>
            <a:r>
              <a:rPr lang="en-US" altLang="en-US"/>
              <a:t> </a:t>
            </a:r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1487488" y="1033953"/>
            <a:ext cx="9649072" cy="448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The route cipher is </a:t>
            </a:r>
            <a:r>
              <a:rPr lang="en-US" altLang="en-US" dirty="0" smtClean="0"/>
              <a:t>a cipher </a:t>
            </a:r>
            <a:r>
              <a:rPr lang="en-US" altLang="en-US" dirty="0"/>
              <a:t>that the </a:t>
            </a:r>
            <a:r>
              <a:rPr lang="en-US" altLang="en-US" i="1" dirty="0" err="1"/>
              <a:t>ciphertext</a:t>
            </a:r>
            <a:r>
              <a:rPr lang="en-US" altLang="en-US" dirty="0"/>
              <a:t> is </a:t>
            </a:r>
            <a:r>
              <a:rPr lang="en-US" altLang="en-US" dirty="0" err="1" smtClean="0"/>
              <a:t>createed</a:t>
            </a:r>
            <a:r>
              <a:rPr lang="en-US" altLang="en-US" dirty="0" smtClean="0"/>
              <a:t> </a:t>
            </a:r>
            <a:r>
              <a:rPr lang="en-US" altLang="en-US" dirty="0"/>
              <a:t>by following a certain route </a:t>
            </a:r>
            <a:r>
              <a:rPr lang="en-US" altLang="en-US" dirty="0">
                <a:solidFill>
                  <a:srgbClr val="0000CC"/>
                </a:solidFill>
              </a:rPr>
              <a:t>“</a:t>
            </a:r>
            <a:r>
              <a:rPr lang="en-US" altLang="en-US" i="1" dirty="0">
                <a:solidFill>
                  <a:srgbClr val="0000CC"/>
                </a:solidFill>
              </a:rPr>
              <a:t>key</a:t>
            </a:r>
            <a:r>
              <a:rPr lang="en-US" altLang="en-US" dirty="0">
                <a:solidFill>
                  <a:srgbClr val="0000CC"/>
                </a:solidFill>
              </a:rPr>
              <a:t>”</a:t>
            </a:r>
            <a:r>
              <a:rPr lang="en-US" altLang="en-US" dirty="0"/>
              <a:t> from the </a:t>
            </a:r>
            <a:r>
              <a:rPr lang="en-US" altLang="en-US" i="1" dirty="0"/>
              <a:t>plaintext</a:t>
            </a:r>
            <a:r>
              <a:rPr lang="en-US" altLang="en-US" dirty="0"/>
              <a:t>. </a:t>
            </a:r>
            <a:endParaRPr lang="en-US" altLang="en-US" dirty="0" smtClean="0"/>
          </a:p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/>
              <a:t>The </a:t>
            </a:r>
            <a:r>
              <a:rPr lang="en-US" altLang="en-US" dirty="0"/>
              <a:t>plain text is written in a grid, then, is read off by a certain route chosen </a:t>
            </a:r>
            <a:r>
              <a:rPr lang="en-US" altLang="en-US" dirty="0" smtClean="0"/>
              <a:t>previously by two end users.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Empty cells in the grid can be filled with the letter “x”. </a:t>
            </a:r>
            <a:endParaRPr lang="en-US" altLang="en-US" dirty="0"/>
          </a:p>
          <a:p>
            <a:pPr algn="just">
              <a:lnSpc>
                <a:spcPct val="150000"/>
              </a:lnSpc>
            </a:pPr>
            <a:endParaRPr lang="en-US" altLang="en-US" dirty="0"/>
          </a:p>
          <a:p>
            <a:pPr algn="just">
              <a:lnSpc>
                <a:spcPct val="150000"/>
              </a:lnSpc>
            </a:pP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61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1062509" y="404664"/>
            <a:ext cx="308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4.3 ROUTE CIPHER</a:t>
            </a:r>
            <a:r>
              <a:rPr lang="en-US" altLang="en-US"/>
              <a:t> </a:t>
            </a:r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1487488" y="1196752"/>
            <a:ext cx="964907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00CC"/>
                </a:solidFill>
              </a:rPr>
              <a:t>Sample route type: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557130" y="975982"/>
            <a:ext cx="1273979" cy="18595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63552" y="2060848"/>
            <a:ext cx="698477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Spiral inwards, clockwise, starting from top right.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369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1774824" y="842853"/>
            <a:ext cx="9361735" cy="3234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sz="25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altLang="en-US" sz="25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4.3:</a:t>
            </a:r>
            <a:endParaRPr lang="en-US" altLang="en-US" sz="2500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spcAft>
                <a:spcPts val="2000"/>
              </a:spcAft>
            </a:pPr>
            <a:r>
              <a:rPr lang="en-US" altLang="en-US" dirty="0" smtClean="0"/>
              <a:t>Encrypt </a:t>
            </a:r>
            <a:r>
              <a:rPr lang="en-US" altLang="en-US" dirty="0"/>
              <a:t>the message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5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enemy is coming from </a:t>
            </a:r>
            <a:r>
              <a:rPr lang="en-US" altLang="en-US" sz="25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altLang="en-US" dirty="0"/>
              <a:t>using route cipher of 5 columns</a:t>
            </a:r>
            <a:r>
              <a:rPr lang="en-US" altLang="en-US" dirty="0" smtClean="0"/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en-US" altLang="en-US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endParaRPr lang="en-US" altLang="en-US" dirty="0"/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1774826" y="260351"/>
            <a:ext cx="308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4.3 ROUTE CIPHER</a:t>
            </a:r>
            <a:r>
              <a:rPr lang="en-US" altLang="en-US"/>
              <a:t> </a:t>
            </a:r>
          </a:p>
        </p:txBody>
      </p:sp>
      <p:graphicFrame>
        <p:nvGraphicFramePr>
          <p:cNvPr id="55466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78521"/>
              </p:ext>
            </p:extLst>
          </p:nvPr>
        </p:nvGraphicFramePr>
        <p:xfrm>
          <a:off x="2999308" y="3879304"/>
          <a:ext cx="6769100" cy="2286000"/>
        </p:xfrm>
        <a:graphic>
          <a:graphicData uri="http://schemas.openxmlformats.org/drawingml/2006/table">
            <a:tbl>
              <a:tblPr/>
              <a:tblGrid>
                <a:gridCol w="1354137"/>
                <a:gridCol w="1354138"/>
                <a:gridCol w="1352550"/>
                <a:gridCol w="1354137"/>
                <a:gridCol w="1354138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774825" y="908537"/>
            <a:ext cx="85344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Now, if the key used is by reading down the columns, then, the </a:t>
            </a:r>
            <a:r>
              <a:rPr lang="en-US" altLang="en-US" i="1" dirty="0" err="1"/>
              <a:t>ciphertext</a:t>
            </a:r>
            <a:r>
              <a:rPr lang="en-US" altLang="en-US" dirty="0"/>
              <a:t>  is</a:t>
            </a:r>
            <a:r>
              <a:rPr lang="en-US" altLang="en-US" sz="2800" b="1" dirty="0">
                <a:solidFill>
                  <a:srgbClr val="0000CC"/>
                </a:solidFill>
              </a:rPr>
              <a:t>: </a:t>
            </a:r>
            <a:r>
              <a:rPr lang="en-US" altLang="en-US" sz="2800" b="1" dirty="0" err="1">
                <a:solidFill>
                  <a:srgbClr val="0000CC"/>
                </a:solidFill>
              </a:rPr>
              <a:t>eiiotnsnmthecgnxmofoxyrnrrx</a:t>
            </a:r>
            <a:endParaRPr lang="en-US" altLang="en-US" sz="2800" b="1" dirty="0">
              <a:solidFill>
                <a:srgbClr val="0000CC"/>
              </a:solidFill>
            </a:endParaRPr>
          </a:p>
          <a:p>
            <a:pPr eaLnBrk="1" hangingPunct="1"/>
            <a:endParaRPr lang="en-US" altLang="en-US" sz="2800" b="1" dirty="0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dirty="0"/>
              <a:t>But if the key used is by reading spiraling inwards counter-clockwise from the bottom right, then, the </a:t>
            </a:r>
            <a:r>
              <a:rPr lang="en-US" altLang="en-US" i="1" dirty="0" err="1"/>
              <a:t>ciphertext</a:t>
            </a:r>
            <a:r>
              <a:rPr lang="en-US" altLang="en-US" dirty="0"/>
              <a:t> is: </a:t>
            </a:r>
          </a:p>
          <a:p>
            <a:pPr algn="ctr" eaLnBrk="1" hangingPunct="1"/>
            <a:r>
              <a:rPr lang="en-US" altLang="en-US" sz="2800" b="1" dirty="0" err="1">
                <a:solidFill>
                  <a:srgbClr val="0000CC"/>
                </a:solidFill>
              </a:rPr>
              <a:t>xrrmyxofornxngcehmnsntoiie</a:t>
            </a:r>
            <a:endParaRPr lang="en-US" altLang="en-US" sz="2800" b="1" dirty="0">
              <a:solidFill>
                <a:srgbClr val="0000CC"/>
              </a:solidFill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774826" y="188914"/>
            <a:ext cx="308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4.3 ROUTE CIPHER</a:t>
            </a:r>
            <a:r>
              <a:rPr lang="en-US" altLang="en-US"/>
              <a:t> 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774825" y="3488940"/>
            <a:ext cx="85344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decryption process of route cipher is very straightforward and is accomplished by filling up </a:t>
            </a:r>
            <a:r>
              <a:rPr lang="en-US" altLang="en-US">
                <a:solidFill>
                  <a:srgbClr val="0000CC"/>
                </a:solidFill>
              </a:rPr>
              <a:t>(the previously agreed</a:t>
            </a:r>
            <a:r>
              <a:rPr lang="en-US" altLang="en-US"/>
              <a:t> </a:t>
            </a:r>
            <a:r>
              <a:rPr lang="en-US" altLang="en-US">
                <a:solidFill>
                  <a:srgbClr val="0000CC"/>
                </a:solidFill>
              </a:rPr>
              <a:t>ordered by the two end parties)</a:t>
            </a:r>
            <a:r>
              <a:rPr lang="en-US" altLang="en-US"/>
              <a:t> the grid, we can read off the plaintext.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4.4</a:t>
            </a:r>
          </a:p>
          <a:p>
            <a:pPr eaLnBrk="1" hangingPunct="1"/>
            <a:r>
              <a:rPr lang="en-US" altLang="en-US"/>
              <a:t> explains the decryption process of route cipher.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774826" y="681862"/>
            <a:ext cx="88931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4.4</a:t>
            </a:r>
          </a:p>
          <a:p>
            <a:pPr eaLnBrk="1" hangingPunct="1"/>
            <a:r>
              <a:rPr lang="en-US" altLang="en-US"/>
              <a:t>if we would like to decrypt the message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“yrseoecrudoeaivd</a:t>
            </a:r>
            <a:r>
              <a:rPr lang="en-US" altLang="en-US"/>
              <a:t>”, we need to write it on the grid, let say, it is 4 columns grid </a:t>
            </a:r>
            <a:r>
              <a:rPr lang="en-US" altLang="en-US">
                <a:solidFill>
                  <a:srgbClr val="0000CC"/>
                </a:solidFill>
              </a:rPr>
              <a:t>(depends on the two end party agreement),</a:t>
            </a:r>
            <a:r>
              <a:rPr lang="en-US" altLang="en-US"/>
              <a:t> the key is by reading down the columns then, the following grid is obtained: </a:t>
            </a:r>
          </a:p>
        </p:txBody>
      </p:sp>
      <p:graphicFrame>
        <p:nvGraphicFramePr>
          <p:cNvPr id="61548" name="Group 108"/>
          <p:cNvGraphicFramePr>
            <a:graphicFrameLocks noGrp="1"/>
          </p:cNvGraphicFramePr>
          <p:nvPr/>
        </p:nvGraphicFramePr>
        <p:xfrm>
          <a:off x="2495550" y="2871788"/>
          <a:ext cx="6326188" cy="1828800"/>
        </p:xfrm>
        <a:graphic>
          <a:graphicData uri="http://schemas.openxmlformats.org/drawingml/2006/table">
            <a:tbl>
              <a:tblPr/>
              <a:tblGrid>
                <a:gridCol w="1581150"/>
                <a:gridCol w="1581150"/>
                <a:gridCol w="1581150"/>
                <a:gridCol w="1582738"/>
              </a:tblGrid>
              <a:tr h="2809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2" name="Rectangle 109"/>
          <p:cNvSpPr>
            <a:spLocks noChangeArrowheads="1"/>
          </p:cNvSpPr>
          <p:nvPr/>
        </p:nvSpPr>
        <p:spPr bwMode="auto">
          <a:xfrm>
            <a:off x="1895395" y="5078502"/>
            <a:ext cx="7383624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Now, by reading off the rows, we obtain the plaintext: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 sz="2800" b="1">
                <a:solidFill>
                  <a:srgbClr val="0000CC"/>
                </a:solidFill>
              </a:rPr>
              <a:t> “you are discovered”. </a:t>
            </a:r>
          </a:p>
        </p:txBody>
      </p:sp>
      <p:sp>
        <p:nvSpPr>
          <p:cNvPr id="13343" name="Rectangle 110"/>
          <p:cNvSpPr>
            <a:spLocks noChangeArrowheads="1"/>
          </p:cNvSpPr>
          <p:nvPr/>
        </p:nvSpPr>
        <p:spPr bwMode="auto">
          <a:xfrm>
            <a:off x="1774826" y="188914"/>
            <a:ext cx="308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4.3 ROUTE CIPHER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1774825" y="1628776"/>
            <a:ext cx="607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4.4 ROW CIPHER (COLUMNAR CIPHER)</a:t>
            </a:r>
            <a:r>
              <a:rPr lang="en-US" altLang="en-US"/>
              <a:t> 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1524000" y="2267933"/>
            <a:ext cx="82819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Row cipher or columnar cipher is fairly simple transposition basically mixing up the </a:t>
            </a:r>
            <a:r>
              <a:rPr lang="en-US" altLang="en-US" i="1"/>
              <a:t>plaintext</a:t>
            </a:r>
            <a:r>
              <a:rPr lang="en-US" altLang="en-US"/>
              <a:t> letters to produce the </a:t>
            </a:r>
            <a:r>
              <a:rPr lang="en-US" altLang="en-US" i="1"/>
              <a:t>ciphertext</a:t>
            </a:r>
            <a:r>
              <a:rPr lang="en-US" altLang="en-US"/>
              <a:t>. of columns must be equals to the keyword’s letter. </a:t>
            </a: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1847850" y="692151"/>
            <a:ext cx="8642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CRYPTOGRAPHY (TRANSPOSITION)</a:t>
            </a:r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4295775" y="1"/>
            <a:ext cx="31321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Chapter 4:</a:t>
            </a:r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AU" altLang="en-US" sz="40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1774826" y="3933825"/>
            <a:ext cx="8893175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4.5</a:t>
            </a:r>
          </a:p>
          <a:p>
            <a:pPr eaLnBrk="1" hangingPunct="1"/>
            <a:r>
              <a:rPr lang="en-US" altLang="en-US"/>
              <a:t> row cipher scheme. </a:t>
            </a:r>
          </a:p>
          <a:p>
            <a:pPr eaLnBrk="1" hangingPunct="1"/>
            <a:r>
              <a:rPr lang="en-US" altLang="en-US" b="1">
                <a:solidFill>
                  <a:srgbClr val="0000CC"/>
                </a:solidFill>
              </a:rPr>
              <a:t>Example 4.5</a:t>
            </a:r>
          </a:p>
          <a:p>
            <a:pPr eaLnBrk="1" hangingPunct="1"/>
            <a:r>
              <a:rPr lang="en-US" altLang="en-US"/>
              <a:t>if we would like to encrypt the message </a:t>
            </a:r>
            <a:r>
              <a:rPr lang="en-US" altLang="en-US" sz="2800" b="1">
                <a:solidFill>
                  <a:srgbClr val="0000CC"/>
                </a:solidFill>
              </a:rPr>
              <a:t>“shoot target now”</a:t>
            </a:r>
            <a:r>
              <a:rPr lang="en-US" altLang="en-US"/>
              <a:t> using the keyword </a:t>
            </a:r>
            <a:r>
              <a:rPr lang="en-US" altLang="en-US" sz="2800" b="1">
                <a:solidFill>
                  <a:srgbClr val="0000CC"/>
                </a:solidFill>
              </a:rPr>
              <a:t>“German</a:t>
            </a:r>
            <a:r>
              <a:rPr lang="en-US" altLang="en-US"/>
              <a:t> “, we will obtain the following grid: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654" name="Group 118"/>
          <p:cNvGraphicFramePr>
            <a:graphicFrameLocks noGrp="1"/>
          </p:cNvGraphicFramePr>
          <p:nvPr/>
        </p:nvGraphicFramePr>
        <p:xfrm>
          <a:off x="1774826" y="1844675"/>
          <a:ext cx="8207375" cy="1892301"/>
        </p:xfrm>
        <a:graphic>
          <a:graphicData uri="http://schemas.openxmlformats.org/drawingml/2006/table">
            <a:tbl>
              <a:tblPr/>
              <a:tblGrid>
                <a:gridCol w="1368425"/>
                <a:gridCol w="1366838"/>
                <a:gridCol w="1368425"/>
                <a:gridCol w="1368425"/>
                <a:gridCol w="1366837"/>
                <a:gridCol w="1368425"/>
              </a:tblGrid>
              <a:tr h="6302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2" name="Rectangle 120"/>
          <p:cNvSpPr>
            <a:spLocks noChangeArrowheads="1"/>
          </p:cNvSpPr>
          <p:nvPr/>
        </p:nvSpPr>
        <p:spPr bwMode="auto">
          <a:xfrm>
            <a:off x="1703389" y="1052513"/>
            <a:ext cx="8091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 u="sng"/>
              <a:t>G             E             R             M              A          N</a:t>
            </a:r>
          </a:p>
        </p:txBody>
      </p:sp>
      <p:sp>
        <p:nvSpPr>
          <p:cNvPr id="15393" name="Rectangle 121"/>
          <p:cNvSpPr>
            <a:spLocks noChangeArrowheads="1"/>
          </p:cNvSpPr>
          <p:nvPr/>
        </p:nvSpPr>
        <p:spPr bwMode="auto">
          <a:xfrm>
            <a:off x="1774825" y="188914"/>
            <a:ext cx="607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4.4 ROW CIPHER (COLUMNAR CIPHER)</a:t>
            </a:r>
            <a:r>
              <a:rPr lang="en-US" altLang="en-US"/>
              <a:t> </a:t>
            </a:r>
          </a:p>
        </p:txBody>
      </p:sp>
      <p:sp>
        <p:nvSpPr>
          <p:cNvPr id="15394" name="Rectangle 122"/>
          <p:cNvSpPr>
            <a:spLocks noChangeArrowheads="1"/>
          </p:cNvSpPr>
          <p:nvPr/>
        </p:nvSpPr>
        <p:spPr bwMode="auto">
          <a:xfrm>
            <a:off x="1774825" y="4393079"/>
            <a:ext cx="86423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Now, we mix up the columns of the plaintext to produce the ciphertext.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 Note that, the mixing up order is known previously by the two end parties and should be reordered alphabetically.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773239"/>
            <a:ext cx="8675688" cy="398938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“If someone steals your password, you can change it. But if someone steals your thumbprint, you can ‘t get a new thumb. The failure modes are very different.”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(Bruce Schneier) </a:t>
            </a:r>
            <a:endParaRPr lang="en-AU" altLang="en-US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4367214" y="188914"/>
            <a:ext cx="313213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Chapter 4:</a:t>
            </a:r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AU" altLang="en-US" sz="40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774825" y="1052513"/>
            <a:ext cx="8642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CRYPTOGRAPHY (TRANSPOSITION)</a:t>
            </a:r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774825" y="188914"/>
            <a:ext cx="607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4.4 ROW CIPHER (COLUMNAR CIPHER)</a:t>
            </a:r>
            <a:r>
              <a:rPr lang="en-US" altLang="en-US"/>
              <a:t> 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063750" y="1844675"/>
            <a:ext cx="794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 u="sng"/>
              <a:t>A            E	       G              M             N	           R</a:t>
            </a:r>
          </a:p>
        </p:txBody>
      </p:sp>
      <p:graphicFrame>
        <p:nvGraphicFramePr>
          <p:cNvPr id="66681" name="Group 121"/>
          <p:cNvGraphicFramePr>
            <a:graphicFrameLocks noGrp="1"/>
          </p:cNvGraphicFramePr>
          <p:nvPr/>
        </p:nvGraphicFramePr>
        <p:xfrm>
          <a:off x="2135189" y="2636839"/>
          <a:ext cx="7343775" cy="1584326"/>
        </p:xfrm>
        <a:graphic>
          <a:graphicData uri="http://schemas.openxmlformats.org/drawingml/2006/table">
            <a:tbl>
              <a:tblPr/>
              <a:tblGrid>
                <a:gridCol w="1223962"/>
                <a:gridCol w="1223963"/>
                <a:gridCol w="1223962"/>
                <a:gridCol w="1223963"/>
                <a:gridCol w="1223962"/>
                <a:gridCol w="1223963"/>
              </a:tblGrid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8" name="Rectangle 122"/>
          <p:cNvSpPr>
            <a:spLocks noChangeArrowheads="1"/>
          </p:cNvSpPr>
          <p:nvPr/>
        </p:nvSpPr>
        <p:spPr bwMode="auto">
          <a:xfrm>
            <a:off x="2566988" y="4508500"/>
            <a:ext cx="616585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1860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860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860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860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860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60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60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60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60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The ciphertext by reading off the columns is:</a:t>
            </a:r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“ttxhrwsaooextnxogx”</a:t>
            </a:r>
          </a:p>
        </p:txBody>
      </p:sp>
      <p:sp>
        <p:nvSpPr>
          <p:cNvPr id="16419" name="Rectangle 123"/>
          <p:cNvSpPr>
            <a:spLocks noChangeArrowheads="1"/>
          </p:cNvSpPr>
          <p:nvPr/>
        </p:nvSpPr>
        <p:spPr bwMode="auto">
          <a:xfrm>
            <a:off x="2063750" y="1196975"/>
            <a:ext cx="461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We will obtain the following grid: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774825" y="188914"/>
            <a:ext cx="607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4.4 ROW CIPHER (COLUMNAR CIPHER)</a:t>
            </a:r>
            <a:r>
              <a:rPr lang="en-US" altLang="en-US"/>
              <a:t> 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774826" y="726312"/>
            <a:ext cx="88931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decryption process of the row cipher is just the opposite steps of the encryption process. </a:t>
            </a:r>
          </a:p>
          <a:p>
            <a:pPr eaLnBrk="1" hangingPunct="1"/>
            <a:endParaRPr lang="en-US" altLang="en-US" sz="2800" b="1"/>
          </a:p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4.6</a:t>
            </a:r>
          </a:p>
          <a:p>
            <a:pPr eaLnBrk="1" hangingPunct="1"/>
            <a:r>
              <a:rPr lang="en-US" altLang="en-US"/>
              <a:t> explains the decryption process of the row cipher. 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1774826" y="2906713"/>
            <a:ext cx="8893175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4.6</a:t>
            </a:r>
          </a:p>
          <a:p>
            <a:pPr eaLnBrk="1" hangingPunct="1"/>
            <a:r>
              <a:rPr lang="en-US" altLang="en-US"/>
              <a:t> if we would like to decrypt the message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“nsxtfxctoexderoae</a:t>
            </a:r>
            <a:r>
              <a:rPr lang="en-US" altLang="en-US"/>
              <a:t>” using the keyword “united”, the keyword is rearranged to be written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“iedtun</a:t>
            </a:r>
            <a:r>
              <a:rPr lang="en-US" altLang="en-US"/>
              <a:t> “, we will obtain the following grid: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727" name="Group 119"/>
          <p:cNvGraphicFramePr>
            <a:graphicFrameLocks noGrp="1"/>
          </p:cNvGraphicFramePr>
          <p:nvPr/>
        </p:nvGraphicFramePr>
        <p:xfrm>
          <a:off x="2135188" y="2276476"/>
          <a:ext cx="7345362" cy="2447925"/>
        </p:xfrm>
        <a:graphic>
          <a:graphicData uri="http://schemas.openxmlformats.org/drawingml/2006/table">
            <a:tbl>
              <a:tblPr/>
              <a:tblGrid>
                <a:gridCol w="1223962"/>
                <a:gridCol w="1223963"/>
                <a:gridCol w="1225550"/>
                <a:gridCol w="1223962"/>
                <a:gridCol w="1223963"/>
                <a:gridCol w="1223962"/>
              </a:tblGrid>
              <a:tr h="8159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4" name="Rectangle 120"/>
          <p:cNvSpPr>
            <a:spLocks noChangeArrowheads="1"/>
          </p:cNvSpPr>
          <p:nvPr/>
        </p:nvSpPr>
        <p:spPr bwMode="auto">
          <a:xfrm>
            <a:off x="2063750" y="1484313"/>
            <a:ext cx="756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 u="sng"/>
              <a:t>I	      E                D	        T              U 	         N</a:t>
            </a:r>
          </a:p>
        </p:txBody>
      </p:sp>
      <p:sp>
        <p:nvSpPr>
          <p:cNvPr id="18465" name="Rectangle 121"/>
          <p:cNvSpPr>
            <a:spLocks noChangeArrowheads="1"/>
          </p:cNvSpPr>
          <p:nvPr/>
        </p:nvSpPr>
        <p:spPr bwMode="auto">
          <a:xfrm>
            <a:off x="1774825" y="188914"/>
            <a:ext cx="607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4.4 ROW CIPHER (COLUMNAR CIPHER)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774825" y="1408540"/>
            <a:ext cx="83518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Low"/>
            <a:r>
              <a:rPr lang="en-US" altLang="en-US"/>
              <a:t>Now, we can rearrange the columns based on the keyword obtain the following grid: 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774825" y="188914"/>
            <a:ext cx="607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4.4 ROW CIPHER (COLUMNAR CIPHER)</a:t>
            </a:r>
            <a:r>
              <a:rPr lang="en-US" altLang="en-US"/>
              <a:t> </a:t>
            </a:r>
          </a:p>
        </p:txBody>
      </p:sp>
      <p:graphicFrame>
        <p:nvGraphicFramePr>
          <p:cNvPr id="69752" name="Group 120"/>
          <p:cNvGraphicFramePr>
            <a:graphicFrameLocks noGrp="1"/>
          </p:cNvGraphicFramePr>
          <p:nvPr/>
        </p:nvGraphicFramePr>
        <p:xfrm>
          <a:off x="2208214" y="3213100"/>
          <a:ext cx="7286625" cy="1995489"/>
        </p:xfrm>
        <a:graphic>
          <a:graphicData uri="http://schemas.openxmlformats.org/drawingml/2006/table">
            <a:tbl>
              <a:tblPr/>
              <a:tblGrid>
                <a:gridCol w="1214437"/>
                <a:gridCol w="1214438"/>
                <a:gridCol w="1214437"/>
                <a:gridCol w="1214438"/>
                <a:gridCol w="1214437"/>
                <a:gridCol w="1214438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0" name="Rectangle 121"/>
          <p:cNvSpPr>
            <a:spLocks noChangeArrowheads="1"/>
          </p:cNvSpPr>
          <p:nvPr/>
        </p:nvSpPr>
        <p:spPr bwMode="auto">
          <a:xfrm>
            <a:off x="2208213" y="2565400"/>
            <a:ext cx="747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 u="sng"/>
              <a:t>U	        N             I                  T             E	        D</a:t>
            </a:r>
          </a:p>
        </p:txBody>
      </p:sp>
      <p:sp>
        <p:nvSpPr>
          <p:cNvPr id="19491" name="Rectangle 122"/>
          <p:cNvSpPr>
            <a:spLocks noChangeArrowheads="1"/>
          </p:cNvSpPr>
          <p:nvPr/>
        </p:nvSpPr>
        <p:spPr bwMode="auto">
          <a:xfrm>
            <a:off x="2135189" y="5813426"/>
            <a:ext cx="5832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/>
              <a:t>The plaintext is: 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“do not cease/ire”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774825" y="1341439"/>
            <a:ext cx="33099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4.5 DOUBLE CIPHER</a:t>
            </a:r>
            <a:r>
              <a:rPr lang="en-US" altLang="en-US"/>
              <a:t> </a:t>
            </a:r>
          </a:p>
        </p:txBody>
      </p:sp>
      <p:sp>
        <p:nvSpPr>
          <p:cNvPr id="20485" name="Rectangle 86"/>
          <p:cNvSpPr>
            <a:spLocks noChangeArrowheads="1"/>
          </p:cNvSpPr>
          <p:nvPr/>
        </p:nvSpPr>
        <p:spPr bwMode="auto">
          <a:xfrm>
            <a:off x="1774826" y="2137481"/>
            <a:ext cx="8893175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Double cipher is one of secure hand cipher that is used in the Second World War. It is just a columnar transposition followed by another columnar transposition.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Example 4.7</a:t>
            </a:r>
          </a:p>
          <a:p>
            <a:pPr eaLnBrk="1" hangingPunct="1"/>
            <a:r>
              <a:rPr lang="en-US" altLang="en-US"/>
              <a:t> explains the double cipher scheme. </a:t>
            </a:r>
          </a:p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4.7 </a:t>
            </a:r>
          </a:p>
          <a:p>
            <a:pPr eaLnBrk="1" hangingPunct="1"/>
            <a:r>
              <a:rPr lang="en-US" altLang="en-US"/>
              <a:t>if we would like to encrypt the message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“war is over”</a:t>
            </a:r>
            <a:r>
              <a:rPr lang="en-US" altLang="en-US"/>
              <a:t> using the keyword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“find”,</a:t>
            </a:r>
            <a:r>
              <a:rPr lang="en-US" altLang="en-US"/>
              <a:t> we will obtain the following grid: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703389" y="260351"/>
            <a:ext cx="33099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4.5 DOUBLE CIPHER</a:t>
            </a:r>
            <a:r>
              <a:rPr lang="en-US" altLang="en-US"/>
              <a:t> 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782888" y="908050"/>
            <a:ext cx="5891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Low"/>
            <a:r>
              <a:rPr lang="en-US" altLang="en-US" b="1" u="sng"/>
              <a:t>F		I		N		D</a:t>
            </a:r>
          </a:p>
        </p:txBody>
      </p:sp>
      <p:graphicFrame>
        <p:nvGraphicFramePr>
          <p:cNvPr id="75781" name="Group 5"/>
          <p:cNvGraphicFramePr>
            <a:graphicFrameLocks noGrp="1"/>
          </p:cNvGraphicFramePr>
          <p:nvPr/>
        </p:nvGraphicFramePr>
        <p:xfrm>
          <a:off x="2279651" y="1557339"/>
          <a:ext cx="6818313" cy="2046288"/>
        </p:xfrm>
        <a:graphic>
          <a:graphicData uri="http://schemas.openxmlformats.org/drawingml/2006/table">
            <a:tbl>
              <a:tblPr/>
              <a:tblGrid>
                <a:gridCol w="1704975"/>
                <a:gridCol w="1704975"/>
                <a:gridCol w="1703388"/>
                <a:gridCol w="1704975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74825" y="188914"/>
            <a:ext cx="33099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4.5 DOUBLE CIPHER</a:t>
            </a:r>
            <a:r>
              <a:rPr lang="en-US" altLang="en-US"/>
              <a:t> </a:t>
            </a:r>
          </a:p>
        </p:txBody>
      </p:sp>
      <p:sp>
        <p:nvSpPr>
          <p:cNvPr id="22531" name="Rectangle 29"/>
          <p:cNvSpPr>
            <a:spLocks noChangeArrowheads="1"/>
          </p:cNvSpPr>
          <p:nvPr/>
        </p:nvSpPr>
        <p:spPr bwMode="auto">
          <a:xfrm>
            <a:off x="1524000" y="1330792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Now, number the letters in the keyword in alphabetical order to obtain: </a:t>
            </a:r>
          </a:p>
          <a:p>
            <a:pPr eaLnBrk="1" hangingPunct="1"/>
            <a:endParaRPr lang="en-US" altLang="en-US"/>
          </a:p>
          <a:p>
            <a:pPr algn="ctr" eaLnBrk="1" hangingPunct="1"/>
            <a:r>
              <a:rPr lang="en-US" altLang="en-US" b="1"/>
              <a:t>2			3			4			1</a:t>
            </a:r>
            <a:endParaRPr lang="en-US" altLang="en-US" b="1" u="sng"/>
          </a:p>
          <a:p>
            <a:pPr algn="ctr" eaLnBrk="1" hangingPunct="1"/>
            <a:r>
              <a:rPr lang="en-US" altLang="en-US" b="1" u="sng"/>
              <a:t>F			I			N			D</a:t>
            </a:r>
          </a:p>
        </p:txBody>
      </p:sp>
      <p:graphicFrame>
        <p:nvGraphicFramePr>
          <p:cNvPr id="73821" name="Group 93"/>
          <p:cNvGraphicFramePr>
            <a:graphicFrameLocks noGrp="1"/>
          </p:cNvGraphicFramePr>
          <p:nvPr/>
        </p:nvGraphicFramePr>
        <p:xfrm>
          <a:off x="2135188" y="3573464"/>
          <a:ext cx="7200900" cy="1368426"/>
        </p:xfrm>
        <a:graphic>
          <a:graphicData uri="http://schemas.openxmlformats.org/drawingml/2006/table">
            <a:tbl>
              <a:tblPr/>
              <a:tblGrid>
                <a:gridCol w="1439862"/>
                <a:gridCol w="1439863"/>
                <a:gridCol w="1441450"/>
                <a:gridCol w="1439862"/>
                <a:gridCol w="1439863"/>
              </a:tblGrid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774825" y="333376"/>
            <a:ext cx="33099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4.5 DOUBLE CIPHER</a:t>
            </a:r>
            <a:r>
              <a:rPr lang="en-US" altLang="en-US"/>
              <a:t> 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1774826" y="1322389"/>
            <a:ext cx="8893175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Now, read off the columns based on the alphabetical order number to obtain: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iewsraorv</a:t>
            </a:r>
          </a:p>
          <a:p>
            <a:pPr eaLnBrk="1" hangingPunct="1"/>
            <a:endParaRPr lang="en-US" altLang="en-US" sz="2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/>
              <a:t>Then, we select another keyword, for example, 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“coast”</a:t>
            </a:r>
            <a:r>
              <a:rPr lang="en-US" altLang="en-US"/>
              <a:t> and perform another column transposition to obtain: </a:t>
            </a:r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2757220" y="3426769"/>
            <a:ext cx="6588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     2           3          1		 4                5	</a:t>
            </a: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2640014" y="4005263"/>
            <a:ext cx="669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	</a:t>
            </a:r>
            <a:r>
              <a:rPr lang="en-US" altLang="en-US" u="sng"/>
              <a:t>C	  O          A	        S		    T</a:t>
            </a:r>
          </a:p>
        </p:txBody>
      </p:sp>
      <p:graphicFrame>
        <p:nvGraphicFramePr>
          <p:cNvPr id="78920" name="Group 72"/>
          <p:cNvGraphicFramePr>
            <a:graphicFrameLocks noGrp="1"/>
          </p:cNvGraphicFramePr>
          <p:nvPr/>
        </p:nvGraphicFramePr>
        <p:xfrm>
          <a:off x="2927350" y="4724400"/>
          <a:ext cx="6027738" cy="1619250"/>
        </p:xfrm>
        <a:graphic>
          <a:graphicData uri="http://schemas.openxmlformats.org/drawingml/2006/table">
            <a:tbl>
              <a:tblPr/>
              <a:tblGrid>
                <a:gridCol w="1204913"/>
                <a:gridCol w="1206500"/>
                <a:gridCol w="1204912"/>
                <a:gridCol w="1206500"/>
                <a:gridCol w="1204913"/>
              </a:tblGrid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i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w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o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v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774826" y="1178095"/>
            <a:ext cx="889317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Finally, take it off by columns again and put it into five-letter groups for transmission to produce the ciphertext: </a:t>
            </a:r>
            <a:endParaRPr lang="en-US" altLang="en-US" i="1"/>
          </a:p>
          <a:p>
            <a:pPr algn="ctr"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wriaeosvr</a:t>
            </a:r>
          </a:p>
          <a:p>
            <a:pPr eaLnBrk="1" hangingPunct="1"/>
            <a:r>
              <a:rPr lang="en-US" altLang="en-US" b="1"/>
              <a:t/>
            </a:r>
            <a:br>
              <a:rPr lang="en-US" altLang="en-US" b="1"/>
            </a:br>
            <a:r>
              <a:rPr lang="en-US" altLang="en-US"/>
              <a:t>The decryption process is just the opposite steps of the encryption process.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Note that, the two end parties has to know the two keywords in order to decrypt the ciphertext. 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1774825" y="188914"/>
            <a:ext cx="33099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4.5 DOUBLE CIPHER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1774825" y="2852738"/>
            <a:ext cx="7869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/>
              <a:t>The learning objectives of this chapter are: </a:t>
            </a:r>
          </a:p>
          <a:p>
            <a:pPr>
              <a:spcBef>
                <a:spcPct val="20000"/>
              </a:spcBef>
            </a:pPr>
            <a:r>
              <a:rPr lang="en-US" altLang="en-US" sz="2800"/>
              <a:t> </a:t>
            </a:r>
          </a:p>
          <a:p>
            <a:pPr eaLnBrk="1" hangingPunct="1">
              <a:spcBef>
                <a:spcPct val="20000"/>
              </a:spcBef>
            </a:pPr>
            <a:endParaRPr lang="en-AU" altLang="en-US" sz="280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079875" y="188914"/>
            <a:ext cx="31321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Chapter 4:</a:t>
            </a:r>
            <a:r>
              <a:rPr lang="en-US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AU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AU" altLang="en-US" sz="40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AU" altLang="en-US" sz="40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1774825" y="836613"/>
            <a:ext cx="8642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CRYPTOGRAPHY (TRANSPOSITION)</a:t>
            </a:r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4800601" y="2060576"/>
            <a:ext cx="2251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1774825" y="3573464"/>
            <a:ext cx="8642350" cy="2376487"/>
          </a:xfrm>
          <a:prstGeom prst="rect">
            <a:avLst/>
          </a:prstGeom>
          <a:solidFill>
            <a:srgbClr val="D8D8D8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2800" b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Definition of classical transposition cryptography.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2800" b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Understand rail fence cipher.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2800" b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Understand row cipher. 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sz="2800" b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Understand double cipher.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1055440" y="452090"/>
            <a:ext cx="36607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4.1 INTRODUCTION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289924"/>
              </p:ext>
            </p:extLst>
          </p:nvPr>
        </p:nvGraphicFramePr>
        <p:xfrm>
          <a:off x="1919536" y="980728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494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1415480" y="1558681"/>
            <a:ext cx="9721080" cy="194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rgbClr val="0000CC"/>
                </a:solidFill>
                <a:cs typeface="Arial" panose="020B0604020202020204" pitchFamily="34" charset="0"/>
              </a:rPr>
              <a:t>Transposition cipher</a:t>
            </a:r>
            <a:r>
              <a:rPr lang="en-US" altLang="en-US" b="1" dirty="0" smtClean="0"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cs typeface="Arial" panose="020B0604020202020204" pitchFamily="34" charset="0"/>
              </a:rPr>
              <a:t>is </a:t>
            </a:r>
            <a:r>
              <a:rPr lang="en-US" altLang="en-US" dirty="0">
                <a:cs typeface="Arial" panose="020B0604020202020204" pitchFamily="34" charset="0"/>
              </a:rPr>
              <a:t>achieved by permuting </a:t>
            </a:r>
            <a:r>
              <a:rPr lang="en-US" altLang="en-US" dirty="0" smtClean="0">
                <a:cs typeface="Arial" panose="020B0604020202020204" pitchFamily="34" charset="0"/>
              </a:rPr>
              <a:t>or jumbling </a:t>
            </a:r>
            <a:r>
              <a:rPr lang="en-US" altLang="en-US" dirty="0">
                <a:cs typeface="Arial" panose="020B0604020202020204" pitchFamily="34" charset="0"/>
              </a:rPr>
              <a:t>some letters of the plaintext to produce the </a:t>
            </a:r>
            <a:r>
              <a:rPr lang="en-US" altLang="en-US" dirty="0" err="1">
                <a:cs typeface="Arial" panose="020B0604020202020204" pitchFamily="34" charset="0"/>
              </a:rPr>
              <a:t>ciphertext</a:t>
            </a:r>
            <a:r>
              <a:rPr lang="en-US" altLang="en-US" dirty="0">
                <a:cs typeface="Arial" panose="020B0604020202020204" pitchFamily="34" charset="0"/>
              </a:rPr>
              <a:t>. 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 indent="349250" algn="just" eaLnBrk="1" hangingPunct="1">
              <a:lnSpc>
                <a:spcPct val="150000"/>
              </a:lnSpc>
            </a:pPr>
            <a:r>
              <a:rPr lang="en-US" altLang="en-US" dirty="0" smtClean="0">
                <a:cs typeface="Arial" panose="020B0604020202020204" pitchFamily="34" charset="0"/>
              </a:rPr>
              <a:t>The </a:t>
            </a:r>
            <a:r>
              <a:rPr lang="en-US" altLang="en-US" dirty="0">
                <a:cs typeface="Arial" panose="020B0604020202020204" pitchFamily="34" charset="0"/>
              </a:rPr>
              <a:t>order of the </a:t>
            </a:r>
            <a:r>
              <a:rPr lang="en-US" altLang="en-US" dirty="0" smtClean="0">
                <a:cs typeface="Arial" panose="020B0604020202020204" pitchFamily="34" charset="0"/>
              </a:rPr>
              <a:t>letters are changed. 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1055440" y="452090"/>
            <a:ext cx="36607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4.1 INTRODUCTION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055440" y="620688"/>
            <a:ext cx="3851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4.2 RAIL FENCE CIPHER</a:t>
            </a:r>
            <a:r>
              <a:rPr lang="en-US" altLang="en-US"/>
              <a:t>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1042592"/>
              </p:ext>
            </p:extLst>
          </p:nvPr>
        </p:nvGraphicFramePr>
        <p:xfrm>
          <a:off x="1919536" y="980728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055440" y="620688"/>
            <a:ext cx="3851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4.2 RAIL FENCE CIPHER</a:t>
            </a:r>
            <a:r>
              <a:rPr lang="en-US" altLang="en-US"/>
              <a:t> 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487488" y="1247849"/>
            <a:ext cx="964907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The rail fence cipher or called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 zigzag cipher)</a:t>
            </a:r>
            <a:r>
              <a:rPr lang="en-US" altLang="en-US" dirty="0"/>
              <a:t> is a cipher that rearranges the order of the letters to produce the </a:t>
            </a:r>
            <a:r>
              <a:rPr lang="en-US" altLang="en-US" i="1" dirty="0" err="1"/>
              <a:t>ciphertext</a:t>
            </a:r>
            <a:r>
              <a:rPr lang="en-US" altLang="en-US" i="1" dirty="0"/>
              <a:t>.</a:t>
            </a:r>
          </a:p>
          <a:p>
            <a:pPr marL="342900" indent="-3429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i="1" dirty="0"/>
          </a:p>
          <a:p>
            <a:pPr marL="342900" indent="-3429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i="1" dirty="0"/>
              <a:t> </a:t>
            </a:r>
            <a:r>
              <a:rPr lang="en-US" altLang="en-US" dirty="0"/>
              <a:t>In particular, the </a:t>
            </a:r>
            <a:r>
              <a:rPr lang="en-US" altLang="en-US" i="1" dirty="0"/>
              <a:t>plaintext </a:t>
            </a:r>
            <a:r>
              <a:rPr lang="en-US" altLang="en-US" dirty="0"/>
              <a:t>is written in a diagonal manner then read off as a sequence of rows </a:t>
            </a:r>
            <a:r>
              <a:rPr lang="en-US" altLang="en-US" dirty="0" smtClean="0"/>
              <a:t>(</a:t>
            </a:r>
            <a:r>
              <a:rPr lang="en-US" altLang="en-US" b="1" i="1" dirty="0" smtClean="0">
                <a:solidFill>
                  <a:srgbClr val="0000CC"/>
                </a:solidFill>
              </a:rPr>
              <a:t>key</a:t>
            </a:r>
            <a:r>
              <a:rPr lang="en-US" altLang="en-US" dirty="0" smtClean="0"/>
              <a:t>) to </a:t>
            </a:r>
            <a:r>
              <a:rPr lang="en-US" altLang="en-US" dirty="0"/>
              <a:t>produce the </a:t>
            </a:r>
            <a:r>
              <a:rPr lang="en-US" altLang="en-US" i="1" dirty="0" err="1"/>
              <a:t>ciphertext</a:t>
            </a:r>
            <a:r>
              <a:rPr lang="en-US" altLang="en-US" i="1" dirty="0"/>
              <a:t>.</a:t>
            </a:r>
          </a:p>
          <a:p>
            <a:pPr eaLnBrk="1" hangingPunct="1"/>
            <a:endParaRPr lang="en-US" altLang="en-US" i="1" dirty="0"/>
          </a:p>
          <a:p>
            <a:pPr eaLnBrk="1" hangingPunct="1"/>
            <a:r>
              <a:rPr lang="en-US" altLang="en-US" i="1" dirty="0"/>
              <a:t> </a:t>
            </a:r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559123" y="1132577"/>
            <a:ext cx="9577437" cy="481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5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altLang="en-US" sz="25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dirty="0" smtClean="0"/>
              <a:t>if </a:t>
            </a:r>
            <a:r>
              <a:rPr lang="en-US" altLang="en-US" dirty="0"/>
              <a:t>we would like to encrypt the message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5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attack at dawn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i="1" dirty="0"/>
              <a:t> </a:t>
            </a:r>
            <a:r>
              <a:rPr lang="en-US" altLang="en-US" dirty="0"/>
              <a:t>using two rail fence cipher </a:t>
            </a:r>
            <a:r>
              <a:rPr lang="en-US" altLang="en-US" dirty="0">
                <a:solidFill>
                  <a:srgbClr val="0000CC"/>
                </a:solidFill>
              </a:rPr>
              <a:t>(two rails mean, the message is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00CC"/>
                </a:solidFill>
              </a:rPr>
              <a:t>written in two rows),</a:t>
            </a:r>
            <a:r>
              <a:rPr lang="en-US" altLang="en-US" dirty="0"/>
              <a:t> we will obtain the following order letters: </a:t>
            </a:r>
          </a:p>
          <a:p>
            <a:pPr algn="ctr" eaLnBrk="1" hangingPunct="1"/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b="1" dirty="0">
                <a:solidFill>
                  <a:srgbClr val="0000CC"/>
                </a:solidFill>
                <a:cs typeface="Arial" panose="020B0604020202020204" pitchFamily="34" charset="0"/>
              </a:rPr>
              <a:t>a  	t  	c  	a  	d  	w </a:t>
            </a:r>
            <a:endParaRPr lang="en-US" altLang="en-US" sz="2800" b="1" dirty="0" smtClean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800" b="1" dirty="0">
                <a:solidFill>
                  <a:srgbClr val="0000CC"/>
                </a:solidFill>
                <a:cs typeface="Arial" panose="020B0604020202020204" pitchFamily="34" charset="0"/>
              </a:rPr>
              <a:t/>
            </a:r>
            <a:br>
              <a:rPr lang="en-US" altLang="en-US" sz="2800" b="1" dirty="0">
                <a:solidFill>
                  <a:srgbClr val="0000CC"/>
                </a:solidFill>
                <a:cs typeface="Arial" panose="020B0604020202020204" pitchFamily="34" charset="0"/>
              </a:rPr>
            </a:br>
            <a:r>
              <a:rPr lang="en-US" altLang="en-US" sz="2800" b="1" dirty="0">
                <a:solidFill>
                  <a:srgbClr val="0000CC"/>
                </a:solidFill>
                <a:cs typeface="Arial" panose="020B0604020202020204" pitchFamily="34" charset="0"/>
              </a:rPr>
              <a:t>t  	a  	k  	t  	a  	n</a:t>
            </a:r>
          </a:p>
          <a:p>
            <a:pPr algn="ctr" eaLnBrk="1" hangingPunct="1"/>
            <a:endParaRPr lang="en-US" altLang="en-US" sz="2800" b="1" dirty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ctr" eaLnBrk="1" hangingPunct="1"/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055440" y="548680"/>
            <a:ext cx="3851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4.2 RAIL FENCE CIPHER</a:t>
            </a:r>
            <a:r>
              <a:rPr lang="en-US" altLang="en-US"/>
              <a:t>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791744" y="4005064"/>
            <a:ext cx="0" cy="86409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51784" y="4149080"/>
            <a:ext cx="576064" cy="57606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59896" y="4005064"/>
            <a:ext cx="0" cy="86409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303912" y="4149080"/>
            <a:ext cx="504056" cy="57606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023992" y="4005064"/>
            <a:ext cx="0" cy="86409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168008" y="4149080"/>
            <a:ext cx="504056" cy="57606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960096" y="4005064"/>
            <a:ext cx="0" cy="86409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7104112" y="4149080"/>
            <a:ext cx="504056" cy="57606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896200" y="4005064"/>
            <a:ext cx="0" cy="86409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8040216" y="4149080"/>
            <a:ext cx="504056" cy="57606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575720" y="3717032"/>
            <a:ext cx="55446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3575720" y="4581128"/>
            <a:ext cx="5544616" cy="64807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2063552" y="3789040"/>
            <a:ext cx="129614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2063552" y="4725144"/>
            <a:ext cx="129614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79376" y="3789040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Read the letters from left to right for each row.</a:t>
            </a:r>
            <a:endParaRPr lang="en-US" sz="18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832304" y="4005064"/>
            <a:ext cx="0" cy="86409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642554" y="5589240"/>
            <a:ext cx="5477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i="1" dirty="0" smtClean="0"/>
              <a:t>The </a:t>
            </a:r>
            <a:r>
              <a:rPr lang="en-US" altLang="en-US" i="1" dirty="0" err="1" smtClean="0"/>
              <a:t>ciphertext</a:t>
            </a:r>
            <a:r>
              <a:rPr lang="en-US" altLang="en-US" i="1" dirty="0" smtClean="0"/>
              <a:t> will be: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5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atcadwtaktan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0" grpId="0" animBg="1"/>
      <p:bldP spid="40" grpId="0" animBg="1"/>
      <p:bldP spid="53" grpId="0" animBg="1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487488" y="758502"/>
            <a:ext cx="9649072" cy="539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Aft>
                <a:spcPts val="2000"/>
              </a:spcAft>
            </a:pPr>
            <a:r>
              <a:rPr lang="en-US" altLang="en-US" dirty="0">
                <a:cs typeface="Arial" panose="020B0604020202020204" pitchFamily="34" charset="0"/>
              </a:rPr>
              <a:t>The decryption process is just the reverse steps performed on the encryption process</a:t>
            </a:r>
            <a:r>
              <a:rPr lang="en-US" altLang="en-US" dirty="0" smtClean="0">
                <a:cs typeface="Arial" panose="020B0604020202020204" pitchFamily="34" charset="0"/>
              </a:rPr>
              <a:t>.</a:t>
            </a:r>
            <a:endParaRPr lang="en-US" altLang="en-US" sz="2800" b="1" u="sng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2500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4.2: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en-US" dirty="0" smtClean="0">
                <a:cs typeface="Arial" panose="020B0604020202020204" pitchFamily="34" charset="0"/>
              </a:rPr>
              <a:t>Decrypt </a:t>
            </a:r>
            <a:r>
              <a:rPr lang="en-US" altLang="en-US" dirty="0">
                <a:cs typeface="Arial" panose="020B0604020202020204" pitchFamily="34" charset="0"/>
              </a:rPr>
              <a:t>the message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seoatromrweyufrtmoo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en-US" dirty="0">
                <a:cs typeface="Arial" panose="020B0604020202020204" pitchFamily="34" charset="0"/>
              </a:rPr>
              <a:t> using two rail fence </a:t>
            </a:r>
            <a:r>
              <a:rPr lang="en-US" altLang="en-US" dirty="0" smtClean="0">
                <a:cs typeface="Arial" panose="020B0604020202020204" pitchFamily="34" charset="0"/>
              </a:rPr>
              <a:t>cipher. </a:t>
            </a:r>
          </a:p>
          <a:p>
            <a:pPr marL="457200" algn="just" eaLnBrk="1" hangingPunct="1">
              <a:lnSpc>
                <a:spcPct val="150000"/>
              </a:lnSpc>
            </a:pPr>
            <a:r>
              <a:rPr lang="en-US" altLang="en-US" b="1" i="1" dirty="0" smtClean="0">
                <a:cs typeface="Arial" panose="020B0604020202020204" pitchFamily="34" charset="0"/>
              </a:rPr>
              <a:t>Step-1:</a:t>
            </a:r>
            <a:r>
              <a:rPr lang="en-US" altLang="en-US" dirty="0" smtClean="0">
                <a:cs typeface="Arial" panose="020B0604020202020204" pitchFamily="34" charset="0"/>
              </a:rPr>
              <a:t> We have to split the message into halves (</a:t>
            </a:r>
            <a:r>
              <a:rPr lang="en-US" altLang="en-US" b="1" dirty="0" smtClean="0">
                <a:solidFill>
                  <a:srgbClr val="FF0000"/>
                </a:solidFill>
                <a:cs typeface="Arial" panose="020B0604020202020204" pitchFamily="34" charset="0"/>
              </a:rPr>
              <a:t>why?</a:t>
            </a:r>
            <a:r>
              <a:rPr lang="en-US" altLang="en-US" dirty="0" smtClean="0">
                <a:cs typeface="Arial" panose="020B0604020202020204" pitchFamily="34" charset="0"/>
              </a:rPr>
              <a:t>). </a:t>
            </a:r>
          </a:p>
          <a:p>
            <a:pPr marL="457200" algn="just" eaLnBrk="1" hangingPunct="1">
              <a:lnSpc>
                <a:spcPct val="150000"/>
              </a:lnSpc>
            </a:pPr>
            <a:r>
              <a:rPr lang="en-US" altLang="en-US" b="1" i="1" dirty="0" smtClean="0">
                <a:cs typeface="Arial" panose="020B0604020202020204" pitchFamily="34" charset="0"/>
              </a:rPr>
              <a:t>Step-2: </a:t>
            </a:r>
            <a:r>
              <a:rPr lang="en-US" altLang="en-US" dirty="0" smtClean="0">
                <a:cs typeface="Arial" panose="020B0604020202020204" pitchFamily="34" charset="0"/>
              </a:rPr>
              <a:t>Then, rewrite the message in a two rows.</a:t>
            </a:r>
          </a:p>
          <a:p>
            <a:pPr marL="457200" algn="just" eaLnBrk="1" hangingPunct="1">
              <a:lnSpc>
                <a:spcPct val="150000"/>
              </a:lnSpc>
            </a:pPr>
            <a:r>
              <a:rPr lang="en-US" altLang="en-US" b="1" i="1" dirty="0" smtClean="0">
                <a:cs typeface="Arial" panose="020B0604020202020204" pitchFamily="34" charset="0"/>
              </a:rPr>
              <a:t>Step-3:</a:t>
            </a:r>
            <a:r>
              <a:rPr lang="en-US" altLang="en-US" dirty="0" smtClean="0">
                <a:cs typeface="Arial" panose="020B0604020202020204" pitchFamily="34" charset="0"/>
              </a:rPr>
              <a:t> </a:t>
            </a:r>
            <a:r>
              <a:rPr lang="en-US" altLang="en-US" dirty="0" smtClean="0"/>
              <a:t>Read the message diagonally to produce the plaintext.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2800" b="1" dirty="0" smtClean="0">
                <a:solidFill>
                  <a:srgbClr val="0000CC"/>
                </a:solidFill>
                <a:cs typeface="Arial" panose="020B0604020202020204" pitchFamily="34" charset="0"/>
              </a:rPr>
              <a:t>       </a:t>
            </a:r>
            <a:endParaRPr lang="en-US" altLang="en-US" sz="2800" b="1" spc="3000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1055440" y="260351"/>
            <a:ext cx="3851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4.2 RAIL FENCE CIPHER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2295</TotalTime>
  <Words>1273</Words>
  <Application>Microsoft Office PowerPoint</Application>
  <PresentationFormat>Widescreen</PresentationFormat>
  <Paragraphs>304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Symbol</vt:lpstr>
      <vt:lpstr>Times New Roman</vt:lpstr>
      <vt:lpstr>Wingdings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Science, ADFA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 and Network Security 3/e</dc:title>
  <dc:subject>Lecture Overheads</dc:subject>
  <dc:creator>Dr Lawrie Brown</dc:creator>
  <cp:lastModifiedBy>Nayef ALAWADHI</cp:lastModifiedBy>
  <cp:revision>56</cp:revision>
  <dcterms:created xsi:type="dcterms:W3CDTF">2002-03-28T02:06:54Z</dcterms:created>
  <dcterms:modified xsi:type="dcterms:W3CDTF">2016-09-25T11:45:06Z</dcterms:modified>
</cp:coreProperties>
</file>