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60" r:id="rId3"/>
    <p:sldId id="257" r:id="rId4"/>
    <p:sldId id="321" r:id="rId5"/>
    <p:sldId id="361" r:id="rId6"/>
    <p:sldId id="297" r:id="rId7"/>
    <p:sldId id="339" r:id="rId8"/>
    <p:sldId id="298" r:id="rId9"/>
    <p:sldId id="313" r:id="rId10"/>
    <p:sldId id="341" r:id="rId11"/>
    <p:sldId id="340" r:id="rId12"/>
    <p:sldId id="342" r:id="rId13"/>
    <p:sldId id="314" r:id="rId14"/>
    <p:sldId id="343" r:id="rId15"/>
    <p:sldId id="299" r:id="rId16"/>
    <p:sldId id="344" r:id="rId17"/>
    <p:sldId id="315" r:id="rId18"/>
    <p:sldId id="345" r:id="rId19"/>
    <p:sldId id="316" r:id="rId20"/>
    <p:sldId id="346" r:id="rId21"/>
    <p:sldId id="300" r:id="rId22"/>
    <p:sldId id="347" r:id="rId23"/>
    <p:sldId id="317" r:id="rId24"/>
    <p:sldId id="349" r:id="rId25"/>
    <p:sldId id="319" r:id="rId26"/>
    <p:sldId id="350" r:id="rId27"/>
    <p:sldId id="348" r:id="rId28"/>
    <p:sldId id="318" r:id="rId29"/>
    <p:sldId id="301" r:id="rId30"/>
    <p:sldId id="322" r:id="rId31"/>
    <p:sldId id="351" r:id="rId32"/>
    <p:sldId id="338" r:id="rId33"/>
    <p:sldId id="323" r:id="rId34"/>
    <p:sldId id="353" r:id="rId35"/>
    <p:sldId id="354" r:id="rId36"/>
    <p:sldId id="324" r:id="rId37"/>
    <p:sldId id="352" r:id="rId38"/>
    <p:sldId id="355" r:id="rId39"/>
    <p:sldId id="325" r:id="rId40"/>
    <p:sldId id="357" r:id="rId41"/>
    <p:sldId id="356" r:id="rId42"/>
    <p:sldId id="358" r:id="rId43"/>
    <p:sldId id="302" r:id="rId44"/>
    <p:sldId id="359" r:id="rId45"/>
    <p:sldId id="326" r:id="rId46"/>
    <p:sldId id="327" r:id="rId47"/>
    <p:sldId id="329" r:id="rId48"/>
    <p:sldId id="330" r:id="rId49"/>
    <p:sldId id="331" r:id="rId50"/>
    <p:sldId id="332" r:id="rId51"/>
    <p:sldId id="333" r:id="rId52"/>
    <p:sldId id="334" r:id="rId53"/>
    <p:sldId id="335" r:id="rId54"/>
    <p:sldId id="336" r:id="rId55"/>
    <p:sldId id="274" r:id="rId56"/>
  </p:sldIdLst>
  <p:sldSz cx="12192000" cy="6858000"/>
  <p:notesSz cx="7010400" cy="92964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53" autoAdjust="0"/>
  </p:normalViewPr>
  <p:slideViewPr>
    <p:cSldViewPr>
      <p:cViewPr varScale="1">
        <p:scale>
          <a:sx n="71" d="100"/>
          <a:sy n="71" d="100"/>
        </p:scale>
        <p:origin x="1182" y="5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AU"/>
          </a:p>
        </p:txBody>
      </p:sp>
      <p:sp>
        <p:nvSpPr>
          <p:cNvPr id="225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AU"/>
          </a:p>
        </p:txBody>
      </p:sp>
      <p:sp>
        <p:nvSpPr>
          <p:cNvPr id="2052"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25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AU"/>
          </a:p>
        </p:txBody>
      </p:sp>
      <p:sp>
        <p:nvSpPr>
          <p:cNvPr id="225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B90B1722-3822-422B-99C8-187C66474965}" type="slidenum">
              <a:rPr lang="en-AU" altLang="en-US"/>
              <a:pPr>
                <a:defRPr/>
              </a:pPr>
              <a:t>‹#›</a:t>
            </a:fld>
            <a:endParaRPr lang="en-AU" altLang="en-US"/>
          </a:p>
        </p:txBody>
      </p:sp>
    </p:spTree>
    <p:extLst>
      <p:ext uri="{BB962C8B-B14F-4D97-AF65-F5344CB8AC3E}">
        <p14:creationId xmlns:p14="http://schemas.microsoft.com/office/powerpoint/2010/main" val="3513145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Intelligence_agenc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n.wikipedia.org/wiki/Federal_government_of_the_United_Stat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James Thurber was an American cartoonist best known for his contributions to The New Yorker magazine.</a:t>
            </a:r>
            <a:endParaRPr lang="en-US" dirty="0"/>
          </a:p>
        </p:txBody>
      </p:sp>
      <p:sp>
        <p:nvSpPr>
          <p:cNvPr id="4" name="Slide Number Placeholder 3"/>
          <p:cNvSpPr>
            <a:spLocks noGrp="1"/>
          </p:cNvSpPr>
          <p:nvPr>
            <p:ph type="sldNum" sz="quarter" idx="10"/>
          </p:nvPr>
        </p:nvSpPr>
        <p:spPr/>
        <p:txBody>
          <a:bodyPr/>
          <a:lstStyle/>
          <a:p>
            <a:pPr>
              <a:defRPr/>
            </a:pPr>
            <a:fld id="{B90B1722-3822-422B-99C8-187C66474965}" type="slidenum">
              <a:rPr lang="en-AU" altLang="en-US" smtClean="0"/>
              <a:pPr>
                <a:defRPr/>
              </a:pPr>
              <a:t>3</a:t>
            </a:fld>
            <a:endParaRPr lang="en-AU" altLang="en-US"/>
          </a:p>
        </p:txBody>
      </p:sp>
    </p:spTree>
    <p:extLst>
      <p:ext uri="{BB962C8B-B14F-4D97-AF65-F5344CB8AC3E}">
        <p14:creationId xmlns:p14="http://schemas.microsoft.com/office/powerpoint/2010/main" val="4236564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40A61A43-5C05-468E-8B82-C2290708EFF8}" type="slidenum">
              <a:rPr lang="en-AU" altLang="en-US" smtClean="0"/>
              <a:pPr/>
              <a:t>18</a:t>
            </a:fld>
            <a:endParaRPr lang="en-AU" altLang="en-US" smtClean="0"/>
          </a:p>
        </p:txBody>
      </p:sp>
    </p:spTree>
    <p:extLst>
      <p:ext uri="{BB962C8B-B14F-4D97-AF65-F5344CB8AC3E}">
        <p14:creationId xmlns:p14="http://schemas.microsoft.com/office/powerpoint/2010/main" val="230529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C750E0D7-5A62-4675-A8C7-1A6403BFEFF7}" type="slidenum">
              <a:rPr lang="en-AU" altLang="en-US" smtClean="0"/>
              <a:pPr/>
              <a:t>20</a:t>
            </a:fld>
            <a:endParaRPr lang="en-AU" altLang="en-US" smtClean="0"/>
          </a:p>
        </p:txBody>
      </p:sp>
    </p:spTree>
    <p:extLst>
      <p:ext uri="{BB962C8B-B14F-4D97-AF65-F5344CB8AC3E}">
        <p14:creationId xmlns:p14="http://schemas.microsoft.com/office/powerpoint/2010/main" val="1719523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0B1722-3822-422B-99C8-187C66474965}" type="slidenum">
              <a:rPr lang="en-AU" altLang="en-US" smtClean="0"/>
              <a:pPr>
                <a:defRPr/>
              </a:pPr>
              <a:t>30</a:t>
            </a:fld>
            <a:endParaRPr lang="en-AU" altLang="en-US"/>
          </a:p>
        </p:txBody>
      </p:sp>
    </p:spTree>
    <p:extLst>
      <p:ext uri="{BB962C8B-B14F-4D97-AF65-F5344CB8AC3E}">
        <p14:creationId xmlns:p14="http://schemas.microsoft.com/office/powerpoint/2010/main" val="3766574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0B1722-3822-422B-99C8-187C66474965}" type="slidenum">
              <a:rPr lang="en-AU" altLang="en-US" smtClean="0"/>
              <a:pPr>
                <a:defRPr/>
              </a:pPr>
              <a:t>31</a:t>
            </a:fld>
            <a:endParaRPr lang="en-AU" altLang="en-US"/>
          </a:p>
        </p:txBody>
      </p:sp>
    </p:spTree>
    <p:extLst>
      <p:ext uri="{BB962C8B-B14F-4D97-AF65-F5344CB8AC3E}">
        <p14:creationId xmlns:p14="http://schemas.microsoft.com/office/powerpoint/2010/main" val="3220010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DoS</a:t>
            </a:r>
            <a:r>
              <a:rPr lang="en-US" dirty="0" smtClean="0"/>
              <a:t> </a:t>
            </a:r>
            <a:r>
              <a:rPr lang="en-US" dirty="0" smtClean="0">
                <a:sym typeface="Wingdings" panose="05000000000000000000" pitchFamily="2" charset="2"/>
              </a:rPr>
              <a:t> Availability</a:t>
            </a:r>
          </a:p>
          <a:p>
            <a:r>
              <a:rPr lang="en-US" sz="1200" b="0" i="0" kern="1200" dirty="0" smtClean="0">
                <a:solidFill>
                  <a:schemeClr val="tx1"/>
                </a:solidFill>
                <a:latin typeface="Arial" charset="0"/>
                <a:ea typeface="+mn-ea"/>
                <a:cs typeface="+mn-cs"/>
              </a:rPr>
              <a:t>Internet Control Message Protocol  (ICMP)</a:t>
            </a:r>
          </a:p>
          <a:p>
            <a:endParaRPr lang="en-US" dirty="0"/>
          </a:p>
        </p:txBody>
      </p:sp>
      <p:sp>
        <p:nvSpPr>
          <p:cNvPr id="4" name="Slide Number Placeholder 3"/>
          <p:cNvSpPr>
            <a:spLocks noGrp="1"/>
          </p:cNvSpPr>
          <p:nvPr>
            <p:ph type="sldNum" sz="quarter" idx="10"/>
          </p:nvPr>
        </p:nvSpPr>
        <p:spPr/>
        <p:txBody>
          <a:bodyPr/>
          <a:lstStyle/>
          <a:p>
            <a:pPr>
              <a:defRPr/>
            </a:pPr>
            <a:fld id="{B90B1722-3822-422B-99C8-187C66474965}" type="slidenum">
              <a:rPr lang="en-AU" altLang="en-US" smtClean="0"/>
              <a:pPr>
                <a:defRPr/>
              </a:pPr>
              <a:t>39</a:t>
            </a:fld>
            <a:endParaRPr lang="en-AU" altLang="en-US"/>
          </a:p>
        </p:txBody>
      </p:sp>
    </p:spTree>
    <p:extLst>
      <p:ext uri="{BB962C8B-B14F-4D97-AF65-F5344CB8AC3E}">
        <p14:creationId xmlns:p14="http://schemas.microsoft.com/office/powerpoint/2010/main" val="1992231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0B1722-3822-422B-99C8-187C66474965}" type="slidenum">
              <a:rPr lang="en-AU" altLang="en-US" smtClean="0"/>
              <a:pPr>
                <a:defRPr/>
              </a:pPr>
              <a:t>41</a:t>
            </a:fld>
            <a:endParaRPr lang="en-AU" altLang="en-US"/>
          </a:p>
        </p:txBody>
      </p:sp>
    </p:spTree>
    <p:extLst>
      <p:ext uri="{BB962C8B-B14F-4D97-AF65-F5344CB8AC3E}">
        <p14:creationId xmlns:p14="http://schemas.microsoft.com/office/powerpoint/2010/main" val="37819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Arial" charset="0"/>
                <a:ea typeface="+mn-ea"/>
                <a:cs typeface="+mn-cs"/>
              </a:rPr>
              <a:t>An </a:t>
            </a:r>
            <a:r>
              <a:rPr lang="en-US" sz="1200" b="1" i="0" kern="1200" dirty="0" err="1" smtClean="0">
                <a:solidFill>
                  <a:schemeClr val="tx1"/>
                </a:solidFill>
                <a:latin typeface="Arial" charset="0"/>
                <a:ea typeface="+mn-ea"/>
                <a:cs typeface="+mn-cs"/>
              </a:rPr>
              <a:t>IFrame</a:t>
            </a:r>
            <a:r>
              <a:rPr lang="en-US" sz="1200" b="0" i="0" kern="1200" dirty="0" smtClean="0">
                <a:solidFill>
                  <a:schemeClr val="tx1"/>
                </a:solidFill>
                <a:latin typeface="Arial" charset="0"/>
                <a:ea typeface="+mn-ea"/>
                <a:cs typeface="+mn-cs"/>
              </a:rPr>
              <a:t> (Inline Frame) is an HTML document embedded inside another HTML document on a website.</a:t>
            </a:r>
            <a:r>
              <a:rPr lang="en-US" sz="1200" b="0" i="0" kern="1200" baseline="0" dirty="0" smtClean="0">
                <a:solidFill>
                  <a:schemeClr val="tx1"/>
                </a:solidFill>
                <a:latin typeface="Arial" charset="0"/>
                <a:ea typeface="+mn-ea"/>
                <a:cs typeface="+mn-cs"/>
              </a:rPr>
              <a:t> </a:t>
            </a:r>
          </a:p>
          <a:p>
            <a:r>
              <a:rPr lang="en-US" sz="1200" b="0" i="0" kern="1200" dirty="0" smtClean="0">
                <a:solidFill>
                  <a:schemeClr val="tx1"/>
                </a:solidFill>
                <a:latin typeface="Arial" charset="0"/>
                <a:ea typeface="+mn-ea"/>
                <a:cs typeface="+mn-cs"/>
              </a:rPr>
              <a:t>The </a:t>
            </a:r>
            <a:r>
              <a:rPr lang="en-US" sz="1200" b="1" i="0" kern="1200" dirty="0" err="1" smtClean="0">
                <a:solidFill>
                  <a:schemeClr val="tx1"/>
                </a:solidFill>
                <a:latin typeface="Arial" charset="0"/>
                <a:ea typeface="+mn-ea"/>
                <a:cs typeface="+mn-cs"/>
              </a:rPr>
              <a:t>IFrame</a:t>
            </a:r>
            <a:r>
              <a:rPr lang="en-US" sz="1200" b="0" i="0" kern="1200" dirty="0" smtClean="0">
                <a:solidFill>
                  <a:schemeClr val="tx1"/>
                </a:solidFill>
                <a:latin typeface="Arial" charset="0"/>
                <a:ea typeface="+mn-ea"/>
                <a:cs typeface="+mn-cs"/>
              </a:rPr>
              <a:t> HTML element is often used to insert content from another source, such as an advertisement.</a:t>
            </a:r>
            <a:endParaRPr lang="en-US" dirty="0"/>
          </a:p>
        </p:txBody>
      </p:sp>
      <p:sp>
        <p:nvSpPr>
          <p:cNvPr id="4" name="Slide Number Placeholder 3"/>
          <p:cNvSpPr>
            <a:spLocks noGrp="1"/>
          </p:cNvSpPr>
          <p:nvPr>
            <p:ph type="sldNum" sz="quarter" idx="10"/>
          </p:nvPr>
        </p:nvSpPr>
        <p:spPr/>
        <p:txBody>
          <a:bodyPr/>
          <a:lstStyle/>
          <a:p>
            <a:pPr>
              <a:defRPr/>
            </a:pPr>
            <a:fld id="{B90B1722-3822-422B-99C8-187C66474965}" type="slidenum">
              <a:rPr lang="en-AU" altLang="en-US" smtClean="0"/>
              <a:pPr>
                <a:defRPr/>
              </a:pPr>
              <a:t>42</a:t>
            </a:fld>
            <a:endParaRPr lang="en-AU" altLang="en-US"/>
          </a:p>
        </p:txBody>
      </p:sp>
    </p:spTree>
    <p:extLst>
      <p:ext uri="{BB962C8B-B14F-4D97-AF65-F5344CB8AC3E}">
        <p14:creationId xmlns:p14="http://schemas.microsoft.com/office/powerpoint/2010/main" val="2768618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0B1722-3822-422B-99C8-187C66474965}" type="slidenum">
              <a:rPr lang="en-AU" altLang="en-US" smtClean="0"/>
              <a:pPr>
                <a:defRPr/>
              </a:pPr>
              <a:t>44</a:t>
            </a:fld>
            <a:endParaRPr lang="en-AU" altLang="en-US"/>
          </a:p>
        </p:txBody>
      </p:sp>
    </p:spTree>
    <p:extLst>
      <p:ext uri="{BB962C8B-B14F-4D97-AF65-F5344CB8AC3E}">
        <p14:creationId xmlns:p14="http://schemas.microsoft.com/office/powerpoint/2010/main" val="624746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 Probe is the ultimate network monitor and protocol analyzer to monitor network traffic in real-time, and will help you find the sources of any network slow-downs in a matter of seconds.</a:t>
            </a:r>
            <a:endParaRPr lang="en-US" dirty="0"/>
          </a:p>
        </p:txBody>
      </p:sp>
      <p:sp>
        <p:nvSpPr>
          <p:cNvPr id="4" name="Slide Number Placeholder 3"/>
          <p:cNvSpPr>
            <a:spLocks noGrp="1"/>
          </p:cNvSpPr>
          <p:nvPr>
            <p:ph type="sldNum" sz="quarter" idx="10"/>
          </p:nvPr>
        </p:nvSpPr>
        <p:spPr/>
        <p:txBody>
          <a:bodyPr/>
          <a:lstStyle/>
          <a:p>
            <a:pPr>
              <a:defRPr/>
            </a:pPr>
            <a:fld id="{B90B1722-3822-422B-99C8-187C66474965}" type="slidenum">
              <a:rPr lang="en-AU" altLang="en-US" smtClean="0"/>
              <a:pPr>
                <a:defRPr/>
              </a:pPr>
              <a:t>45</a:t>
            </a:fld>
            <a:endParaRPr lang="en-AU" altLang="en-US"/>
          </a:p>
        </p:txBody>
      </p:sp>
    </p:spTree>
    <p:extLst>
      <p:ext uri="{BB962C8B-B14F-4D97-AF65-F5344CB8AC3E}">
        <p14:creationId xmlns:p14="http://schemas.microsoft.com/office/powerpoint/2010/main" val="130672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Arial" charset="0"/>
                <a:ea typeface="+mn-ea"/>
                <a:cs typeface="+mn-cs"/>
              </a:rPr>
              <a:t>Cyber </a:t>
            </a:r>
            <a:r>
              <a:rPr lang="en-US" sz="1200" b="0" i="0" kern="1200" dirty="0" smtClean="0">
                <a:solidFill>
                  <a:schemeClr val="tx1"/>
                </a:solidFill>
                <a:effectLst/>
                <a:latin typeface="Arial" charset="0"/>
                <a:ea typeface="+mn-ea"/>
                <a:cs typeface="+mn-cs"/>
              </a:rPr>
              <a:t>comes from </a:t>
            </a:r>
            <a:r>
              <a:rPr lang="en-US" sz="1200" b="1" i="0" kern="1200" dirty="0" smtClean="0">
                <a:solidFill>
                  <a:schemeClr val="tx1"/>
                </a:solidFill>
                <a:effectLst/>
                <a:latin typeface="Arial" charset="0"/>
                <a:ea typeface="+mn-ea"/>
                <a:cs typeface="+mn-cs"/>
              </a:rPr>
              <a:t>Cybernetics</a:t>
            </a:r>
            <a:r>
              <a:rPr lang="en-US" sz="1200" b="0" i="0" kern="1200" dirty="0" smtClean="0">
                <a:solidFill>
                  <a:schemeClr val="tx1"/>
                </a:solidFill>
                <a:effectLst/>
                <a:latin typeface="Arial" charset="0"/>
                <a:ea typeface="+mn-ea"/>
                <a:cs typeface="+mn-cs"/>
              </a:rPr>
              <a:t> which is the science of communications and automatic control systems in both machines and living things.</a:t>
            </a:r>
            <a:endParaRPr lang="en-US" dirty="0"/>
          </a:p>
        </p:txBody>
      </p:sp>
      <p:sp>
        <p:nvSpPr>
          <p:cNvPr id="4" name="Slide Number Placeholder 3"/>
          <p:cNvSpPr>
            <a:spLocks noGrp="1"/>
          </p:cNvSpPr>
          <p:nvPr>
            <p:ph type="sldNum" sz="quarter" idx="10"/>
          </p:nvPr>
        </p:nvSpPr>
        <p:spPr/>
        <p:txBody>
          <a:bodyPr/>
          <a:lstStyle/>
          <a:p>
            <a:pPr>
              <a:defRPr/>
            </a:pPr>
            <a:fld id="{B90B1722-3822-422B-99C8-187C66474965}" type="slidenum">
              <a:rPr lang="en-AU" altLang="en-US" smtClean="0"/>
              <a:pPr>
                <a:defRPr/>
              </a:pPr>
              <a:t>5</a:t>
            </a:fld>
            <a:endParaRPr lang="en-AU" altLang="en-US"/>
          </a:p>
        </p:txBody>
      </p:sp>
    </p:spTree>
    <p:extLst>
      <p:ext uri="{BB962C8B-B14F-4D97-AF65-F5344CB8AC3E}">
        <p14:creationId xmlns:p14="http://schemas.microsoft.com/office/powerpoint/2010/main" val="246282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NIST (</a:t>
            </a:r>
            <a:r>
              <a:rPr lang="en-US" sz="1200" b="0" i="0" kern="1200" dirty="0" smtClean="0">
                <a:solidFill>
                  <a:schemeClr val="tx1"/>
                </a:solidFill>
                <a:effectLst/>
                <a:latin typeface="Arial" charset="0"/>
                <a:ea typeface="+mn-ea"/>
                <a:cs typeface="+mn-cs"/>
              </a:rPr>
              <a:t>National Institute of Standards and Technology)</a:t>
            </a:r>
            <a:endParaRPr lang="en-US" dirty="0"/>
          </a:p>
        </p:txBody>
      </p:sp>
      <p:sp>
        <p:nvSpPr>
          <p:cNvPr id="4" name="Slide Number Placeholder 3"/>
          <p:cNvSpPr>
            <a:spLocks noGrp="1"/>
          </p:cNvSpPr>
          <p:nvPr>
            <p:ph type="sldNum" sz="quarter" idx="10"/>
          </p:nvPr>
        </p:nvSpPr>
        <p:spPr/>
        <p:txBody>
          <a:bodyPr/>
          <a:lstStyle/>
          <a:p>
            <a:pPr>
              <a:defRPr/>
            </a:pPr>
            <a:fld id="{B90B1722-3822-422B-99C8-187C66474965}" type="slidenum">
              <a:rPr lang="en-AU" altLang="en-US" smtClean="0"/>
              <a:pPr>
                <a:defRPr/>
              </a:pPr>
              <a:t>7</a:t>
            </a:fld>
            <a:endParaRPr lang="en-AU" altLang="en-US"/>
          </a:p>
        </p:txBody>
      </p:sp>
    </p:spTree>
    <p:extLst>
      <p:ext uri="{BB962C8B-B14F-4D97-AF65-F5344CB8AC3E}">
        <p14:creationId xmlns:p14="http://schemas.microsoft.com/office/powerpoint/2010/main" val="2726854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 CIA is a civilian </a:t>
            </a:r>
            <a:r>
              <a:rPr lang="en-US" altLang="en-US" dirty="0" smtClean="0">
                <a:latin typeface="Arial" panose="020B0604020202020204" pitchFamily="34" charset="0"/>
                <a:hlinkClick r:id="rId3" tooltip="Intelligence agency"/>
              </a:rPr>
              <a:t>foreign intelligence service</a:t>
            </a:r>
            <a:r>
              <a:rPr lang="en-US" altLang="en-US" dirty="0" smtClean="0">
                <a:latin typeface="Arial" panose="020B0604020202020204" pitchFamily="34" charset="0"/>
              </a:rPr>
              <a:t> of the </a:t>
            </a:r>
            <a:r>
              <a:rPr lang="en-US" altLang="en-US" dirty="0" smtClean="0">
                <a:latin typeface="Arial" panose="020B0604020202020204" pitchFamily="34" charset="0"/>
                <a:hlinkClick r:id="rId4" tooltip="Federal government of the United States"/>
              </a:rPr>
              <a:t>United States federal government</a:t>
            </a:r>
            <a:r>
              <a:rPr lang="en-US" altLang="en-US" dirty="0" smtClean="0">
                <a:latin typeface="Arial" panose="020B0604020202020204" pitchFamily="34" charset="0"/>
              </a:rPr>
              <a:t>, tasked with gathering, processing and analyzing national security information from around the world.</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AE69B29C-697A-4F54-9B55-98DD0E6BFE9E}" type="slidenum">
              <a:rPr lang="en-AU" altLang="en-US" smtClean="0"/>
              <a:pPr/>
              <a:t>8</a:t>
            </a:fld>
            <a:endParaRPr lang="en-AU" altLang="en-US" smtClean="0"/>
          </a:p>
        </p:txBody>
      </p:sp>
    </p:spTree>
    <p:extLst>
      <p:ext uri="{BB962C8B-B14F-4D97-AF65-F5344CB8AC3E}">
        <p14:creationId xmlns:p14="http://schemas.microsoft.com/office/powerpoint/2010/main" val="1953916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Information that is not public knowledge (such as certain financial data.</a:t>
            </a:r>
            <a:endParaRPr lang="en-US" dirty="0"/>
          </a:p>
        </p:txBody>
      </p:sp>
      <p:sp>
        <p:nvSpPr>
          <p:cNvPr id="4" name="Slide Number Placeholder 3"/>
          <p:cNvSpPr>
            <a:spLocks noGrp="1"/>
          </p:cNvSpPr>
          <p:nvPr>
            <p:ph type="sldNum" sz="quarter" idx="10"/>
          </p:nvPr>
        </p:nvSpPr>
        <p:spPr/>
        <p:txBody>
          <a:bodyPr/>
          <a:lstStyle/>
          <a:p>
            <a:pPr>
              <a:defRPr/>
            </a:pPr>
            <a:fld id="{B90B1722-3822-422B-99C8-187C66474965}" type="slidenum">
              <a:rPr lang="en-AU" altLang="en-US" smtClean="0"/>
              <a:pPr>
                <a:defRPr/>
              </a:pPr>
              <a:t>9</a:t>
            </a:fld>
            <a:endParaRPr lang="en-AU" altLang="en-US"/>
          </a:p>
        </p:txBody>
      </p:sp>
    </p:spTree>
    <p:extLst>
      <p:ext uri="{BB962C8B-B14F-4D97-AF65-F5344CB8AC3E}">
        <p14:creationId xmlns:p14="http://schemas.microsoft.com/office/powerpoint/2010/main" val="25160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974F1048-9F39-44AE-818F-5A19F4DC7EC3}" type="slidenum">
              <a:rPr lang="en-AU" altLang="en-US" smtClean="0"/>
              <a:pPr/>
              <a:t>10</a:t>
            </a:fld>
            <a:endParaRPr lang="en-AU" altLang="en-US" smtClean="0"/>
          </a:p>
        </p:txBody>
      </p:sp>
    </p:spTree>
    <p:extLst>
      <p:ext uri="{BB962C8B-B14F-4D97-AF65-F5344CB8AC3E}">
        <p14:creationId xmlns:p14="http://schemas.microsoft.com/office/powerpoint/2010/main" val="1636272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1CF951A2-D9C0-480A-978E-422D74F0496C}" type="slidenum">
              <a:rPr lang="en-AU" altLang="en-US" smtClean="0"/>
              <a:pPr/>
              <a:t>12</a:t>
            </a:fld>
            <a:endParaRPr lang="en-AU" altLang="en-US" smtClean="0"/>
          </a:p>
        </p:txBody>
      </p:sp>
    </p:spTree>
    <p:extLst>
      <p:ext uri="{BB962C8B-B14F-4D97-AF65-F5344CB8AC3E}">
        <p14:creationId xmlns:p14="http://schemas.microsoft.com/office/powerpoint/2010/main" val="700970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0632CCC8-2C83-4DA0-B3FD-FF15CCA506A4}" type="slidenum">
              <a:rPr lang="en-AU" altLang="en-US" smtClean="0"/>
              <a:pPr/>
              <a:t>14</a:t>
            </a:fld>
            <a:endParaRPr lang="en-AU" altLang="en-US" smtClean="0"/>
          </a:p>
        </p:txBody>
      </p:sp>
    </p:spTree>
    <p:extLst>
      <p:ext uri="{BB962C8B-B14F-4D97-AF65-F5344CB8AC3E}">
        <p14:creationId xmlns:p14="http://schemas.microsoft.com/office/powerpoint/2010/main" val="1695962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40B13F37-0BA3-43C0-8F93-F7001928F544}" type="slidenum">
              <a:rPr lang="en-AU" altLang="en-US" smtClean="0"/>
              <a:pPr/>
              <a:t>16</a:t>
            </a:fld>
            <a:endParaRPr lang="en-AU" altLang="en-US" smtClean="0"/>
          </a:p>
        </p:txBody>
      </p:sp>
    </p:spTree>
    <p:extLst>
      <p:ext uri="{BB962C8B-B14F-4D97-AF65-F5344CB8AC3E}">
        <p14:creationId xmlns:p14="http://schemas.microsoft.com/office/powerpoint/2010/main" val="202999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41FAAA92-CECB-45F8-B463-40ECCA9B80F7}" type="slidenum">
              <a:rPr lang="en-AU" altLang="en-US"/>
              <a:pPr>
                <a:defRPr/>
              </a:pPr>
              <a:t>‹#›</a:t>
            </a:fld>
            <a:endParaRPr lang="en-AU" altLang="en-US"/>
          </a:p>
        </p:txBody>
      </p:sp>
    </p:spTree>
    <p:extLst>
      <p:ext uri="{BB962C8B-B14F-4D97-AF65-F5344CB8AC3E}">
        <p14:creationId xmlns:p14="http://schemas.microsoft.com/office/powerpoint/2010/main" val="387569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7F77265-638E-4F38-AEB0-9AD00CEB7B7A}" type="slidenum">
              <a:rPr lang="en-AU" altLang="en-US"/>
              <a:pPr>
                <a:defRPr/>
              </a:pPr>
              <a:t>‹#›</a:t>
            </a:fld>
            <a:endParaRPr lang="en-AU" altLang="en-US"/>
          </a:p>
        </p:txBody>
      </p:sp>
    </p:spTree>
    <p:extLst>
      <p:ext uri="{BB962C8B-B14F-4D97-AF65-F5344CB8AC3E}">
        <p14:creationId xmlns:p14="http://schemas.microsoft.com/office/powerpoint/2010/main" val="279670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9A5FB865-0C9F-405F-B733-FF1A77750C54}" type="slidenum">
              <a:rPr lang="en-AU" altLang="en-US"/>
              <a:pPr>
                <a:defRPr/>
              </a:pPr>
              <a:t>‹#›</a:t>
            </a:fld>
            <a:endParaRPr lang="en-AU" altLang="en-US"/>
          </a:p>
        </p:txBody>
      </p:sp>
    </p:spTree>
    <p:extLst>
      <p:ext uri="{BB962C8B-B14F-4D97-AF65-F5344CB8AC3E}">
        <p14:creationId xmlns:p14="http://schemas.microsoft.com/office/powerpoint/2010/main" val="1223621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FF388F4C-967C-47B3-887C-372A4C476891}" type="slidenum">
              <a:rPr lang="en-AU" altLang="en-US"/>
              <a:pPr>
                <a:defRPr/>
              </a:pPr>
              <a:t>‹#›</a:t>
            </a:fld>
            <a:endParaRPr lang="en-AU" altLang="en-US"/>
          </a:p>
        </p:txBody>
      </p:sp>
    </p:spTree>
    <p:extLst>
      <p:ext uri="{BB962C8B-B14F-4D97-AF65-F5344CB8AC3E}">
        <p14:creationId xmlns:p14="http://schemas.microsoft.com/office/powerpoint/2010/main" val="71404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3DCB5615-7890-4F95-BBB7-6B21E907C0FD}" type="slidenum">
              <a:rPr lang="en-AU" altLang="en-US"/>
              <a:pPr>
                <a:defRPr/>
              </a:pPr>
              <a:t>‹#›</a:t>
            </a:fld>
            <a:endParaRPr lang="en-AU" altLang="en-US"/>
          </a:p>
        </p:txBody>
      </p:sp>
    </p:spTree>
    <p:extLst>
      <p:ext uri="{BB962C8B-B14F-4D97-AF65-F5344CB8AC3E}">
        <p14:creationId xmlns:p14="http://schemas.microsoft.com/office/powerpoint/2010/main" val="278943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8ED3D15D-0C0F-4415-BE76-4585D3326278}" type="slidenum">
              <a:rPr lang="en-AU" altLang="en-US"/>
              <a:pPr>
                <a:defRPr/>
              </a:pPr>
              <a:t>‹#›</a:t>
            </a:fld>
            <a:endParaRPr lang="en-AU" altLang="en-US"/>
          </a:p>
        </p:txBody>
      </p:sp>
    </p:spTree>
    <p:extLst>
      <p:ext uri="{BB962C8B-B14F-4D97-AF65-F5344CB8AC3E}">
        <p14:creationId xmlns:p14="http://schemas.microsoft.com/office/powerpoint/2010/main" val="417799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C84F710D-EEAF-454A-A8CB-67B38553858C}" type="slidenum">
              <a:rPr lang="en-AU" altLang="en-US"/>
              <a:pPr>
                <a:defRPr/>
              </a:pPr>
              <a:t>‹#›</a:t>
            </a:fld>
            <a:endParaRPr lang="en-AU" altLang="en-US"/>
          </a:p>
        </p:txBody>
      </p:sp>
    </p:spTree>
    <p:extLst>
      <p:ext uri="{BB962C8B-B14F-4D97-AF65-F5344CB8AC3E}">
        <p14:creationId xmlns:p14="http://schemas.microsoft.com/office/powerpoint/2010/main" val="21313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6FF6B1BF-0FA7-4D9C-AF0E-83ED358D88B4}" type="slidenum">
              <a:rPr lang="en-AU" altLang="en-US"/>
              <a:pPr>
                <a:defRPr/>
              </a:pPr>
              <a:t>‹#›</a:t>
            </a:fld>
            <a:endParaRPr lang="en-AU" altLang="en-US"/>
          </a:p>
        </p:txBody>
      </p:sp>
    </p:spTree>
    <p:extLst>
      <p:ext uri="{BB962C8B-B14F-4D97-AF65-F5344CB8AC3E}">
        <p14:creationId xmlns:p14="http://schemas.microsoft.com/office/powerpoint/2010/main" val="3540881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ADCA9EB7-4DD0-4FC2-B7E6-CE0A10DF50D0}" type="slidenum">
              <a:rPr lang="en-AU" altLang="en-US"/>
              <a:pPr>
                <a:defRPr/>
              </a:pPr>
              <a:t>‹#›</a:t>
            </a:fld>
            <a:endParaRPr lang="en-AU" altLang="en-US"/>
          </a:p>
        </p:txBody>
      </p:sp>
    </p:spTree>
    <p:extLst>
      <p:ext uri="{BB962C8B-B14F-4D97-AF65-F5344CB8AC3E}">
        <p14:creationId xmlns:p14="http://schemas.microsoft.com/office/powerpoint/2010/main" val="34668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E7510E5D-5327-4BC1-8EEE-232343970721}" type="slidenum">
              <a:rPr lang="en-AU" altLang="en-US"/>
              <a:pPr>
                <a:defRPr/>
              </a:pPr>
              <a:t>‹#›</a:t>
            </a:fld>
            <a:endParaRPr lang="en-AU" altLang="en-US"/>
          </a:p>
        </p:txBody>
      </p:sp>
    </p:spTree>
    <p:extLst>
      <p:ext uri="{BB962C8B-B14F-4D97-AF65-F5344CB8AC3E}">
        <p14:creationId xmlns:p14="http://schemas.microsoft.com/office/powerpoint/2010/main" val="214100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D2549B74-0F8A-4701-BA2A-459DBCB4C392}" type="slidenum">
              <a:rPr lang="en-AU" altLang="en-US"/>
              <a:pPr>
                <a:defRPr/>
              </a:pPr>
              <a:t>‹#›</a:t>
            </a:fld>
            <a:endParaRPr lang="en-AU" altLang="en-US"/>
          </a:p>
        </p:txBody>
      </p:sp>
    </p:spTree>
    <p:extLst>
      <p:ext uri="{BB962C8B-B14F-4D97-AF65-F5344CB8AC3E}">
        <p14:creationId xmlns:p14="http://schemas.microsoft.com/office/powerpoint/2010/main" val="370901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A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A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80F3ADD-890A-4B23-97F3-9A18A3C46C6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hyperlink" Target="Gait_Analysis_Scene.wmv.mp4"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eartbleed%20bug-%20How%20this%20dangerous%20computer%20security%20vulnerability%20works.mp4"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Gait_Analysis_Scene.wmv.mp4"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7725" y="115888"/>
            <a:ext cx="7956550" cy="547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2"/>
          <p:cNvSpPr>
            <a:spLocks noChangeArrowheads="1"/>
          </p:cNvSpPr>
          <p:nvPr/>
        </p:nvSpPr>
        <p:spPr bwMode="auto">
          <a:xfrm>
            <a:off x="4332288" y="5373688"/>
            <a:ext cx="31321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chemeClr val="tx2"/>
                </a:solidFill>
                <a:latin typeface="Times New Roman" panose="02020603050405020304" pitchFamily="18" charset="0"/>
                <a:cs typeface="Times New Roman" panose="02020603050405020304" pitchFamily="18" charset="0"/>
              </a:rPr>
              <a:t/>
            </a:r>
            <a:br>
              <a:rPr lang="en-US" altLang="en-US" sz="4000" b="1">
                <a:solidFill>
                  <a:schemeClr val="tx2"/>
                </a:solidFill>
                <a:latin typeface="Times New Roman" panose="02020603050405020304" pitchFamily="18" charset="0"/>
                <a:cs typeface="Times New Roman" panose="02020603050405020304" pitchFamily="18" charset="0"/>
              </a:rPr>
            </a:br>
            <a:r>
              <a:rPr lang="en-US" altLang="en-US" sz="4000" b="1">
                <a:solidFill>
                  <a:schemeClr val="tx2"/>
                </a:solidFill>
                <a:latin typeface="Times New Roman" panose="02020603050405020304" pitchFamily="18" charset="0"/>
                <a:cs typeface="Times New Roman" panose="02020603050405020304" pitchFamily="18" charset="0"/>
              </a:rPr>
              <a:t> </a:t>
            </a:r>
            <a:r>
              <a:rPr lang="en-AU" altLang="en-US" sz="4000" b="1">
                <a:solidFill>
                  <a:schemeClr val="tx2"/>
                </a:solidFill>
                <a:latin typeface="Times New Roman" panose="02020603050405020304" pitchFamily="18" charset="0"/>
                <a:cs typeface="Times New Roman" panose="02020603050405020304" pitchFamily="18" charset="0"/>
              </a:rPr>
              <a:t/>
            </a:r>
            <a:br>
              <a:rPr lang="en-AU" altLang="en-US" sz="4000" b="1">
                <a:solidFill>
                  <a:schemeClr val="tx2"/>
                </a:solidFill>
                <a:latin typeface="Times New Roman" panose="02020603050405020304" pitchFamily="18" charset="0"/>
                <a:cs typeface="Times New Roman" panose="02020603050405020304" pitchFamily="18" charset="0"/>
              </a:rPr>
            </a:br>
            <a:endParaRPr lang="en-AU" altLang="en-US" sz="4000" b="1">
              <a:solidFill>
                <a:schemeClr val="tx2"/>
              </a:solidFill>
              <a:latin typeface="Times New Roman" panose="02020603050405020304" pitchFamily="18" charset="0"/>
              <a:cs typeface="Times New Roman" panose="02020603050405020304" pitchFamily="18" charset="0"/>
            </a:endParaRPr>
          </a:p>
        </p:txBody>
      </p:sp>
      <p:sp>
        <p:nvSpPr>
          <p:cNvPr id="3076" name="عنوان 1"/>
          <p:cNvSpPr>
            <a:spLocks noGrp="1"/>
          </p:cNvSpPr>
          <p:nvPr>
            <p:ph type="ctrTitle"/>
          </p:nvPr>
        </p:nvSpPr>
        <p:spPr>
          <a:xfrm>
            <a:off x="4151313" y="5373688"/>
            <a:ext cx="4284662" cy="720725"/>
          </a:xfrm>
        </p:spPr>
        <p:txBody>
          <a:bodyPr/>
          <a:lstStyle/>
          <a:p>
            <a:r>
              <a:rPr lang="en-US" altLang="en-US" sz="4000" b="1" smtClean="0">
                <a:latin typeface="Times New Roman" panose="02020603050405020304" pitchFamily="18" charset="0"/>
                <a:cs typeface="Times New Roman" panose="02020603050405020304" pitchFamily="18" charset="0"/>
              </a:rPr>
              <a:t>Chapter 1: </a:t>
            </a:r>
            <a:endParaRPr lang="ar-KW" altLang="en-US" sz="4000" b="1" smtClean="0">
              <a:latin typeface="Times New Roman" panose="02020603050405020304" pitchFamily="18" charset="0"/>
              <a:cs typeface="Times New Roman" panose="02020603050405020304" pitchFamily="18" charset="0"/>
            </a:endParaRPr>
          </a:p>
        </p:txBody>
      </p:sp>
      <p:sp>
        <p:nvSpPr>
          <p:cNvPr id="3077" name="عنوان فرعي 2"/>
          <p:cNvSpPr>
            <a:spLocks noGrp="1"/>
          </p:cNvSpPr>
          <p:nvPr>
            <p:ph type="subTitle" idx="1"/>
          </p:nvPr>
        </p:nvSpPr>
        <p:spPr>
          <a:xfrm>
            <a:off x="3792538" y="6129338"/>
            <a:ext cx="4964112" cy="612775"/>
          </a:xfrm>
        </p:spPr>
        <p:txBody>
          <a:bodyPr/>
          <a:lstStyle/>
          <a:p>
            <a:r>
              <a:rPr lang="en-US" altLang="en-US" sz="2800" b="1" dirty="0" smtClean="0">
                <a:solidFill>
                  <a:srgbClr val="0000CC"/>
                </a:solidFill>
                <a:latin typeface="Times New Roman" panose="02020603050405020304" pitchFamily="18" charset="0"/>
                <a:cs typeface="Times New Roman" panose="02020603050405020304" pitchFamily="18" charset="0"/>
              </a:rPr>
              <a:t>PRELIMINARIES</a:t>
            </a:r>
            <a:endParaRPr lang="ar-KW" altLang="en-US" b="1" dirty="0" smtClean="0">
              <a:solidFill>
                <a:srgbClr val="0000CC"/>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41FAAA92-CECB-45F8-B463-40ECCA9B80F7}" type="slidenum">
              <a:rPr lang="en-AU" altLang="en-US" smtClean="0"/>
              <a:pPr>
                <a:defRPr/>
              </a:pPr>
              <a:t>1</a:t>
            </a:fld>
            <a:endParaRPr lang="en-AU"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1560041" y="1196752"/>
            <a:ext cx="5904111" cy="4536405"/>
          </a:xfrm>
        </p:spPr>
        <p:txBody>
          <a:bodyPr/>
          <a:lstStyle/>
          <a:p>
            <a:pPr marL="0" indent="0">
              <a:buFontTx/>
              <a:buNone/>
              <a:defRPr/>
            </a:pPr>
            <a:r>
              <a:rPr lang="en-US" altLang="en-US" sz="2400" b="1" dirty="0">
                <a:solidFill>
                  <a:srgbClr val="0000CC"/>
                </a:solidFill>
              </a:rPr>
              <a:t>Confidentiality examples</a:t>
            </a:r>
            <a:r>
              <a:rPr lang="en-US" altLang="en-US" sz="2400" dirty="0"/>
              <a:t>: </a:t>
            </a:r>
          </a:p>
          <a:p>
            <a:pPr>
              <a:spcAft>
                <a:spcPts val="2000"/>
              </a:spcAft>
              <a:defRPr/>
            </a:pPr>
            <a:r>
              <a:rPr lang="en-US" sz="2400" dirty="0"/>
              <a:t>Individual files are locked and secured.</a:t>
            </a:r>
          </a:p>
          <a:p>
            <a:pPr>
              <a:spcAft>
                <a:spcPts val="2000"/>
              </a:spcAft>
              <a:defRPr/>
            </a:pPr>
            <a:r>
              <a:rPr lang="en-US" sz="2400" dirty="0"/>
              <a:t>Support workers do not tell other people what is in a client’s file unless they have permission from the client.</a:t>
            </a:r>
          </a:p>
          <a:p>
            <a:pPr>
              <a:spcAft>
                <a:spcPts val="2000"/>
              </a:spcAft>
              <a:defRPr/>
            </a:pPr>
            <a:r>
              <a:rPr lang="en-US" sz="2400" dirty="0" smtClean="0"/>
              <a:t>Clients</a:t>
            </a:r>
            <a:r>
              <a:rPr lang="en-US" sz="2400" dirty="0"/>
              <a:t>’ medical details are not discussed without their consent.</a:t>
            </a:r>
          </a:p>
          <a:p>
            <a:pPr marL="514350" indent="-514350">
              <a:buFontTx/>
              <a:buAutoNum type="arabicPeriod"/>
              <a:defRPr/>
            </a:pPr>
            <a:endParaRPr lang="en-US" altLang="en-US" sz="2400" dirty="0"/>
          </a:p>
          <a:p>
            <a:pPr marL="514350" indent="-514350" algn="just">
              <a:buFontTx/>
              <a:buNone/>
              <a:defRPr/>
            </a:pPr>
            <a:endParaRPr lang="en-US" altLang="en-US" sz="2800" dirty="0">
              <a:solidFill>
                <a:srgbClr val="FF0000"/>
              </a:solidFill>
            </a:endParaRPr>
          </a:p>
          <a:p>
            <a:pPr marL="514350" indent="-514350" algn="just">
              <a:buFontTx/>
              <a:buNone/>
              <a:defRPr/>
            </a:pPr>
            <a:endParaRPr lang="en-AU" altLang="en-US" sz="2800" dirty="0">
              <a:solidFill>
                <a:srgbClr val="FF0000"/>
              </a:solidFill>
            </a:endParaRPr>
          </a:p>
        </p:txBody>
      </p:sp>
      <p:sp>
        <p:nvSpPr>
          <p:cNvPr id="11267" name="Rectangle 5"/>
          <p:cNvSpPr>
            <a:spLocks noChangeArrowheads="1"/>
          </p:cNvSpPr>
          <p:nvPr/>
        </p:nvSpPr>
        <p:spPr bwMode="auto">
          <a:xfrm>
            <a:off x="1055440" y="333375"/>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pic>
        <p:nvPicPr>
          <p:cNvPr id="11268" name="Picture 5" descr="http://www.wrha.mb.ca/extranet/inspire/gfx/headline-images/Privac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2398" y="1124744"/>
            <a:ext cx="428625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10</a:t>
            </a:fld>
            <a:endParaRPr lang="en-AU"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1559496" y="1124744"/>
            <a:ext cx="9577064" cy="5072063"/>
          </a:xfrm>
        </p:spPr>
        <p:txBody>
          <a:bodyPr/>
          <a:lstStyle/>
          <a:p>
            <a:pPr marL="514350" indent="-514350">
              <a:buFontTx/>
              <a:buAutoNum type="arabicPeriod" startAt="2"/>
            </a:pPr>
            <a:r>
              <a:rPr lang="en-US" altLang="en-US" sz="2400" b="1" dirty="0" smtClean="0">
                <a:solidFill>
                  <a:srgbClr val="0000CC"/>
                </a:solidFill>
              </a:rPr>
              <a:t>Integrity</a:t>
            </a:r>
            <a:r>
              <a:rPr lang="en-US" altLang="en-US" sz="2400" dirty="0" smtClean="0"/>
              <a:t>: </a:t>
            </a:r>
          </a:p>
          <a:p>
            <a:pPr marL="514350" indent="-514350" algn="just">
              <a:spcAft>
                <a:spcPts val="2000"/>
              </a:spcAft>
            </a:pPr>
            <a:r>
              <a:rPr lang="en-US" altLang="en-US" sz="2400" dirty="0" smtClean="0">
                <a:cs typeface="Arial" panose="020B0604020202020204" pitchFamily="34" charset="0"/>
              </a:rPr>
              <a:t>Guarding against improper information modification or destruction, including ensuring information non-repudiation and authenticity. </a:t>
            </a:r>
          </a:p>
          <a:p>
            <a:pPr marL="514350" indent="-514350" algn="just"/>
            <a:r>
              <a:rPr lang="en-US" altLang="en-US" sz="2400" dirty="0" smtClean="0">
                <a:cs typeface="Arial" panose="020B0604020202020204" pitchFamily="34" charset="0"/>
              </a:rPr>
              <a:t>A loss of integrity is the unauthorized modification or destruction of information.</a:t>
            </a:r>
          </a:p>
          <a:p>
            <a:pPr marL="514350" indent="-514350" algn="just">
              <a:buFontTx/>
              <a:buNone/>
            </a:pPr>
            <a:endParaRPr lang="en-US" altLang="en-US" sz="2800" dirty="0" smtClean="0">
              <a:solidFill>
                <a:srgbClr val="FF0000"/>
              </a:solidFill>
            </a:endParaRPr>
          </a:p>
          <a:p>
            <a:pPr marL="514350" indent="-514350" algn="just">
              <a:buFontTx/>
              <a:buNone/>
            </a:pPr>
            <a:endParaRPr lang="en-AU" altLang="en-US" sz="2800" dirty="0" smtClean="0">
              <a:solidFill>
                <a:srgbClr val="FF0000"/>
              </a:solidFill>
            </a:endParaRPr>
          </a:p>
        </p:txBody>
      </p:sp>
      <p:sp>
        <p:nvSpPr>
          <p:cNvPr id="13315" name="Rectangle 5"/>
          <p:cNvSpPr>
            <a:spLocks noChangeArrowheads="1"/>
          </p:cNvSpPr>
          <p:nvPr/>
        </p:nvSpPr>
        <p:spPr bwMode="auto">
          <a:xfrm>
            <a:off x="1055440" y="333375"/>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pic>
        <p:nvPicPr>
          <p:cNvPr id="13316" name="Picture 5" descr="http://www.hipl.co.in/wp-content/uploads/2014/02/isms_polic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6040" y="3861048"/>
            <a:ext cx="2001838"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11</a:t>
            </a:fld>
            <a:endParaRPr lang="en-AU"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1631504" y="1340768"/>
            <a:ext cx="5904656" cy="5040313"/>
          </a:xfrm>
        </p:spPr>
        <p:txBody>
          <a:bodyPr/>
          <a:lstStyle/>
          <a:p>
            <a:pPr marL="0" indent="0">
              <a:buFontTx/>
              <a:buNone/>
              <a:defRPr/>
            </a:pPr>
            <a:r>
              <a:rPr lang="en-US" altLang="en-US" sz="2400" b="1" dirty="0">
                <a:solidFill>
                  <a:srgbClr val="0000CC"/>
                </a:solidFill>
              </a:rPr>
              <a:t>Integrity</a:t>
            </a:r>
            <a:r>
              <a:rPr lang="en-US" altLang="en-US" sz="2400" b="1" dirty="0" smtClean="0">
                <a:solidFill>
                  <a:srgbClr val="0000CC"/>
                </a:solidFill>
              </a:rPr>
              <a:t> </a:t>
            </a:r>
            <a:r>
              <a:rPr lang="en-US" altLang="en-US" sz="2400" b="1" dirty="0">
                <a:solidFill>
                  <a:srgbClr val="0000CC"/>
                </a:solidFill>
              </a:rPr>
              <a:t>examples</a:t>
            </a:r>
            <a:r>
              <a:rPr lang="en-US" altLang="en-US" sz="2400" dirty="0"/>
              <a:t>: </a:t>
            </a:r>
          </a:p>
          <a:p>
            <a:pPr>
              <a:lnSpc>
                <a:spcPct val="150000"/>
              </a:lnSpc>
              <a:defRPr/>
            </a:pPr>
            <a:r>
              <a:rPr lang="en-US" sz="2400" dirty="0"/>
              <a:t>Protection from user errors</a:t>
            </a:r>
            <a:r>
              <a:rPr lang="en-US" sz="2400" dirty="0" smtClean="0"/>
              <a:t>.</a:t>
            </a:r>
          </a:p>
          <a:p>
            <a:pPr>
              <a:lnSpc>
                <a:spcPct val="150000"/>
              </a:lnSpc>
              <a:defRPr/>
            </a:pPr>
            <a:r>
              <a:rPr lang="en-US" sz="2400" dirty="0" smtClean="0"/>
              <a:t>Protection from unauthorized modification on a database.</a:t>
            </a:r>
          </a:p>
          <a:p>
            <a:pPr>
              <a:lnSpc>
                <a:spcPct val="150000"/>
              </a:lnSpc>
              <a:defRPr/>
            </a:pPr>
            <a:r>
              <a:rPr lang="en-US" sz="2400" dirty="0" smtClean="0"/>
              <a:t>Track record for any data modification.</a:t>
            </a:r>
          </a:p>
          <a:p>
            <a:pPr>
              <a:lnSpc>
                <a:spcPct val="150000"/>
              </a:lnSpc>
              <a:defRPr/>
            </a:pPr>
            <a:endParaRPr lang="en-US" sz="2400" dirty="0" smtClean="0"/>
          </a:p>
          <a:p>
            <a:pPr>
              <a:lnSpc>
                <a:spcPct val="150000"/>
              </a:lnSpc>
              <a:defRPr/>
            </a:pPr>
            <a:endParaRPr lang="en-US" sz="2400" dirty="0" smtClean="0"/>
          </a:p>
          <a:p>
            <a:pPr>
              <a:lnSpc>
                <a:spcPct val="150000"/>
              </a:lnSpc>
              <a:defRPr/>
            </a:pPr>
            <a:endParaRPr lang="en-US" sz="2400" dirty="0" smtClean="0"/>
          </a:p>
          <a:p>
            <a:pPr>
              <a:lnSpc>
                <a:spcPct val="150000"/>
              </a:lnSpc>
              <a:defRPr/>
            </a:pPr>
            <a:endParaRPr lang="en-US" altLang="en-US" sz="2400" dirty="0"/>
          </a:p>
          <a:p>
            <a:pPr marL="514350" indent="-514350" algn="just">
              <a:buFontTx/>
              <a:buNone/>
              <a:defRPr/>
            </a:pPr>
            <a:endParaRPr lang="en-US" altLang="en-US" sz="2800" dirty="0">
              <a:solidFill>
                <a:srgbClr val="FF0000"/>
              </a:solidFill>
            </a:endParaRPr>
          </a:p>
          <a:p>
            <a:pPr marL="514350" indent="-514350" algn="just">
              <a:buFontTx/>
              <a:buNone/>
              <a:defRPr/>
            </a:pPr>
            <a:endParaRPr lang="en-AU" altLang="en-US" sz="2800" dirty="0">
              <a:solidFill>
                <a:srgbClr val="FF0000"/>
              </a:solidFill>
            </a:endParaRPr>
          </a:p>
        </p:txBody>
      </p:sp>
      <p:sp>
        <p:nvSpPr>
          <p:cNvPr id="14339" name="Rectangle 5"/>
          <p:cNvSpPr>
            <a:spLocks noChangeArrowheads="1"/>
          </p:cNvSpPr>
          <p:nvPr/>
        </p:nvSpPr>
        <p:spPr bwMode="auto">
          <a:xfrm>
            <a:off x="1055440" y="333375"/>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pic>
        <p:nvPicPr>
          <p:cNvPr id="14340" name="Picture 8" descr="http://nextgenpersonalfinance.org/wp-content/uploads/2016/03/images-12.jpeg"/>
          <p:cNvPicPr>
            <a:picLocks noChangeAspect="1" noChangeArrowheads="1"/>
          </p:cNvPicPr>
          <p:nvPr/>
        </p:nvPicPr>
        <p:blipFill>
          <a:blip r:embed="rId3" cstate="print">
            <a:extLst>
              <a:ext uri="{28A0092B-C50C-407E-A947-70E740481C1C}">
                <a14:useLocalDpi xmlns:a14="http://schemas.microsoft.com/office/drawing/2010/main" val="0"/>
              </a:ext>
            </a:extLst>
          </a:blip>
          <a:srcRect b="17020"/>
          <a:stretch>
            <a:fillRect/>
          </a:stretch>
        </p:blipFill>
        <p:spPr bwMode="auto">
          <a:xfrm>
            <a:off x="7778750" y="3284538"/>
            <a:ext cx="386238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7391400" y="692150"/>
            <a:ext cx="4249738" cy="2089150"/>
          </a:xfrm>
          <a:prstGeom prst="cloudCallout">
            <a:avLst>
              <a:gd name="adj1" fmla="val -10186"/>
              <a:gd name="adj2" fmla="val 117988"/>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i="1" dirty="0">
                <a:solidFill>
                  <a:schemeClr val="tx1"/>
                </a:solidFill>
                <a:latin typeface="Times New Roman" panose="02020603050405020304" pitchFamily="18" charset="0"/>
                <a:cs typeface="Times New Roman" panose="02020603050405020304" pitchFamily="18" charset="0"/>
              </a:rPr>
              <a:t>“ I don’t know how my site keeps getting hacked. Everybody I give my password to says it’s very secure.”</a:t>
            </a:r>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12</a:t>
            </a:fld>
            <a:endParaRPr lang="en-AU"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1631504" y="1340768"/>
            <a:ext cx="6842125" cy="2663825"/>
          </a:xfrm>
        </p:spPr>
        <p:txBody>
          <a:bodyPr/>
          <a:lstStyle/>
          <a:p>
            <a:pPr marL="514350" indent="-514350">
              <a:buFontTx/>
              <a:buAutoNum type="arabicPeriod" startAt="3"/>
              <a:defRPr/>
            </a:pPr>
            <a:r>
              <a:rPr lang="en-US" altLang="en-US" sz="2400" b="1" dirty="0" smtClean="0">
                <a:solidFill>
                  <a:srgbClr val="0000CC"/>
                </a:solidFill>
              </a:rPr>
              <a:t>Availability</a:t>
            </a:r>
            <a:r>
              <a:rPr lang="en-US" altLang="en-US" sz="2400" dirty="0" smtClean="0"/>
              <a:t>: </a:t>
            </a:r>
          </a:p>
          <a:p>
            <a:pPr marL="739775" algn="just">
              <a:lnSpc>
                <a:spcPct val="150000"/>
              </a:lnSpc>
              <a:defRPr/>
            </a:pPr>
            <a:r>
              <a:rPr lang="en-US" altLang="en-US" sz="2400" dirty="0" smtClean="0"/>
              <a:t>Ensuring timely and reliable access to and use of information. </a:t>
            </a:r>
          </a:p>
          <a:p>
            <a:pPr marL="739775" algn="just">
              <a:lnSpc>
                <a:spcPct val="150000"/>
              </a:lnSpc>
              <a:defRPr/>
            </a:pPr>
            <a:r>
              <a:rPr lang="en-US" altLang="en-US" sz="2400" dirty="0" smtClean="0"/>
              <a:t>A loss of availability is the disruption of access to or use of information or an information system.</a:t>
            </a:r>
          </a:p>
          <a:p>
            <a:pPr marL="514350" indent="-514350" algn="just">
              <a:buFontTx/>
              <a:buNone/>
              <a:defRPr/>
            </a:pPr>
            <a:endParaRPr lang="en-US" altLang="en-US" sz="2800" dirty="0" smtClean="0">
              <a:solidFill>
                <a:srgbClr val="FF0000"/>
              </a:solidFill>
            </a:endParaRPr>
          </a:p>
          <a:p>
            <a:pPr marL="514350" indent="-514350" algn="just">
              <a:buFontTx/>
              <a:buNone/>
              <a:defRPr/>
            </a:pPr>
            <a:endParaRPr lang="en-AU" altLang="en-US" sz="2800" dirty="0" smtClean="0">
              <a:solidFill>
                <a:srgbClr val="FF0000"/>
              </a:solidFill>
            </a:endParaRPr>
          </a:p>
        </p:txBody>
      </p:sp>
      <p:sp>
        <p:nvSpPr>
          <p:cNvPr id="16387" name="Rectangle 5"/>
          <p:cNvSpPr>
            <a:spLocks noChangeArrowheads="1"/>
          </p:cNvSpPr>
          <p:nvPr/>
        </p:nvSpPr>
        <p:spPr bwMode="auto">
          <a:xfrm>
            <a:off x="1055440" y="333375"/>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pic>
        <p:nvPicPr>
          <p:cNvPr id="2" name="Picture 1"/>
          <p:cNvPicPr>
            <a:picLocks noChangeAspect="1"/>
          </p:cNvPicPr>
          <p:nvPr/>
        </p:nvPicPr>
        <p:blipFill>
          <a:blip r:embed="rId2" cstate="print"/>
          <a:srcRect t="3801" b="25850"/>
          <a:stretch>
            <a:fillRect/>
          </a:stretch>
        </p:blipFill>
        <p:spPr bwMode="auto">
          <a:xfrm>
            <a:off x="9048750" y="1773238"/>
            <a:ext cx="2360613" cy="2951162"/>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ADCA9EB7-4DD0-4FC2-B7E6-CE0A10DF50D0}" type="slidenum">
              <a:rPr lang="en-AU" altLang="en-US" smtClean="0"/>
              <a:pPr>
                <a:defRPr/>
              </a:pPr>
              <a:t>13</a:t>
            </a:fld>
            <a:endParaRPr lang="en-AU"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1631504" y="1340768"/>
            <a:ext cx="4076700" cy="2303463"/>
          </a:xfrm>
        </p:spPr>
        <p:txBody>
          <a:bodyPr/>
          <a:lstStyle/>
          <a:p>
            <a:pPr marL="0" indent="0">
              <a:buFontTx/>
              <a:buNone/>
              <a:defRPr/>
            </a:pPr>
            <a:r>
              <a:rPr lang="en-US" altLang="en-US" sz="2400" b="1" dirty="0" smtClean="0">
                <a:solidFill>
                  <a:srgbClr val="0000CC"/>
                </a:solidFill>
              </a:rPr>
              <a:t>Availability example</a:t>
            </a:r>
            <a:r>
              <a:rPr lang="en-US" altLang="en-US" sz="2400" dirty="0" smtClean="0"/>
              <a:t>: </a:t>
            </a:r>
            <a:endParaRPr lang="en-US" altLang="en-US" sz="2400" dirty="0"/>
          </a:p>
          <a:p>
            <a:pPr>
              <a:lnSpc>
                <a:spcPct val="150000"/>
              </a:lnSpc>
              <a:defRPr/>
            </a:pPr>
            <a:r>
              <a:rPr lang="en-US" sz="2400" dirty="0" smtClean="0"/>
              <a:t>Traffic fines e-payment system in the airport must be highly available.</a:t>
            </a:r>
          </a:p>
          <a:p>
            <a:pPr>
              <a:lnSpc>
                <a:spcPct val="150000"/>
              </a:lnSpc>
              <a:defRPr/>
            </a:pPr>
            <a:endParaRPr lang="en-US" sz="2400" dirty="0" smtClean="0"/>
          </a:p>
          <a:p>
            <a:pPr>
              <a:lnSpc>
                <a:spcPct val="150000"/>
              </a:lnSpc>
              <a:defRPr/>
            </a:pPr>
            <a:endParaRPr lang="en-US" sz="2400" dirty="0" smtClean="0"/>
          </a:p>
          <a:p>
            <a:pPr>
              <a:lnSpc>
                <a:spcPct val="150000"/>
              </a:lnSpc>
              <a:defRPr/>
            </a:pPr>
            <a:endParaRPr lang="en-US" sz="2400" dirty="0" smtClean="0"/>
          </a:p>
          <a:p>
            <a:pPr>
              <a:lnSpc>
                <a:spcPct val="150000"/>
              </a:lnSpc>
              <a:defRPr/>
            </a:pPr>
            <a:endParaRPr lang="en-US" altLang="en-US" sz="2400" dirty="0"/>
          </a:p>
          <a:p>
            <a:pPr marL="514350" indent="-514350" algn="just">
              <a:buFontTx/>
              <a:buNone/>
              <a:defRPr/>
            </a:pPr>
            <a:endParaRPr lang="en-US" altLang="en-US" sz="2800" dirty="0">
              <a:solidFill>
                <a:srgbClr val="FF0000"/>
              </a:solidFill>
            </a:endParaRPr>
          </a:p>
          <a:p>
            <a:pPr marL="514350" indent="-514350" algn="just">
              <a:buFontTx/>
              <a:buNone/>
              <a:defRPr/>
            </a:pPr>
            <a:endParaRPr lang="en-AU" altLang="en-US" sz="2800" dirty="0">
              <a:solidFill>
                <a:srgbClr val="FF0000"/>
              </a:solidFill>
            </a:endParaRPr>
          </a:p>
        </p:txBody>
      </p:sp>
      <p:sp>
        <p:nvSpPr>
          <p:cNvPr id="17411" name="Rectangle 5"/>
          <p:cNvSpPr>
            <a:spLocks noChangeArrowheads="1"/>
          </p:cNvSpPr>
          <p:nvPr/>
        </p:nvSpPr>
        <p:spPr bwMode="auto">
          <a:xfrm>
            <a:off x="1128762" y="333375"/>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pic>
        <p:nvPicPr>
          <p:cNvPr id="2" name="Picture 1"/>
          <p:cNvPicPr>
            <a:picLocks noChangeAspect="1"/>
          </p:cNvPicPr>
          <p:nvPr/>
        </p:nvPicPr>
        <p:blipFill>
          <a:blip r:embed="rId3" cstate="print"/>
          <a:stretch>
            <a:fillRect/>
          </a:stretch>
        </p:blipFill>
        <p:spPr>
          <a:xfrm>
            <a:off x="7104112" y="1412875"/>
            <a:ext cx="4367051" cy="4009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lide Number Placeholder 2"/>
          <p:cNvSpPr>
            <a:spLocks noGrp="1"/>
          </p:cNvSpPr>
          <p:nvPr>
            <p:ph type="sldNum" sz="quarter" idx="12"/>
          </p:nvPr>
        </p:nvSpPr>
        <p:spPr/>
        <p:txBody>
          <a:bodyPr/>
          <a:lstStyle/>
          <a:p>
            <a:pPr>
              <a:defRPr/>
            </a:pPr>
            <a:fld id="{ADCA9EB7-4DD0-4FC2-B7E6-CE0A10DF50D0}" type="slidenum">
              <a:rPr lang="en-AU" altLang="en-US" smtClean="0"/>
              <a:pPr>
                <a:defRPr/>
              </a:pPr>
              <a:t>14</a:t>
            </a:fld>
            <a:endParaRPr lang="en-AU"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559496" y="1268760"/>
            <a:ext cx="9577064" cy="3989387"/>
          </a:xfrm>
        </p:spPr>
        <p:txBody>
          <a:bodyPr/>
          <a:lstStyle/>
          <a:p>
            <a:pPr marL="0" indent="0" algn="just">
              <a:spcAft>
                <a:spcPts val="2000"/>
              </a:spcAft>
              <a:buNone/>
              <a:defRPr/>
            </a:pPr>
            <a:r>
              <a:rPr lang="en-US" sz="2400" dirty="0"/>
              <a:t>Some security concepts are needed to present the complete picture (FIPS, 2004</a:t>
            </a:r>
            <a:r>
              <a:rPr lang="en-US" sz="2400" dirty="0" smtClean="0"/>
              <a:t>) and </a:t>
            </a:r>
            <a:r>
              <a:rPr lang="en-US" altLang="en-US" sz="2400" dirty="0"/>
              <a:t>(</a:t>
            </a:r>
            <a:r>
              <a:rPr lang="en-US" altLang="en-US" sz="2400" dirty="0" err="1"/>
              <a:t>Shirey</a:t>
            </a:r>
            <a:r>
              <a:rPr lang="en-US" altLang="en-US" sz="2400" dirty="0"/>
              <a:t>, 2003)</a:t>
            </a:r>
            <a:r>
              <a:rPr lang="en-US" sz="2400" dirty="0" smtClean="0"/>
              <a:t>: </a:t>
            </a:r>
            <a:endParaRPr lang="en-US" sz="2400" dirty="0"/>
          </a:p>
          <a:p>
            <a:pPr marL="0" indent="0">
              <a:buFontTx/>
              <a:buNone/>
              <a:defRPr/>
            </a:pPr>
            <a:endParaRPr lang="en-US" sz="900" dirty="0" smtClean="0"/>
          </a:p>
          <a:p>
            <a:pPr marL="514350" indent="-514350" algn="just">
              <a:buFont typeface="+mj-lt"/>
              <a:buAutoNum type="arabicPeriod"/>
              <a:defRPr/>
            </a:pPr>
            <a:r>
              <a:rPr lang="en-US" sz="2400" b="1" dirty="0" smtClean="0">
                <a:solidFill>
                  <a:srgbClr val="0000CC"/>
                </a:solidFill>
              </a:rPr>
              <a:t>Authenticity</a:t>
            </a:r>
            <a:r>
              <a:rPr lang="en-US" sz="2400" dirty="0"/>
              <a:t>: </a:t>
            </a:r>
            <a:r>
              <a:rPr lang="en-US" sz="2400" dirty="0" smtClean="0"/>
              <a:t>The </a:t>
            </a:r>
            <a:r>
              <a:rPr lang="en-US" sz="2400" dirty="0"/>
              <a:t>property of being genuine and being able to be verified and </a:t>
            </a:r>
            <a:r>
              <a:rPr lang="en-US" sz="2400" dirty="0" smtClean="0"/>
              <a:t>trusted.</a:t>
            </a:r>
          </a:p>
          <a:p>
            <a:pPr lvl="1" algn="just">
              <a:defRPr/>
            </a:pPr>
            <a:r>
              <a:rPr lang="en-US" sz="2400" dirty="0"/>
              <a:t>C</a:t>
            </a:r>
            <a:r>
              <a:rPr lang="en-US" sz="2400" dirty="0" smtClean="0"/>
              <a:t>onfidence </a:t>
            </a:r>
            <a:r>
              <a:rPr lang="en-US" sz="2400" dirty="0"/>
              <a:t>in the validity of a transmission, a message, or message originator. This means verifying that users are who they say they are and that each input arriving at the system came from a trusted source.</a:t>
            </a:r>
          </a:p>
        </p:txBody>
      </p:sp>
      <p:sp>
        <p:nvSpPr>
          <p:cNvPr id="19459" name="Rectangle 5"/>
          <p:cNvSpPr>
            <a:spLocks noChangeArrowheads="1"/>
          </p:cNvSpPr>
          <p:nvPr/>
        </p:nvSpPr>
        <p:spPr bwMode="auto">
          <a:xfrm>
            <a:off x="1055440" y="333375"/>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pic>
        <p:nvPicPr>
          <p:cNvPr id="19460" name="Picture 5" descr="http://www.dsmcollege.com/Image/security-ic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0790" y="4802879"/>
            <a:ext cx="18700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15</a:t>
            </a:fld>
            <a:endParaRPr lang="en-AU"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1631504" y="1340768"/>
            <a:ext cx="5516736" cy="2303463"/>
          </a:xfrm>
        </p:spPr>
        <p:txBody>
          <a:bodyPr/>
          <a:lstStyle/>
          <a:p>
            <a:pPr marL="0" indent="0">
              <a:buFontTx/>
              <a:buNone/>
              <a:defRPr/>
            </a:pPr>
            <a:r>
              <a:rPr lang="en-US" altLang="en-US" sz="2400" b="1" dirty="0" smtClean="0">
                <a:solidFill>
                  <a:srgbClr val="0000CC"/>
                </a:solidFill>
              </a:rPr>
              <a:t>Authenticity examples</a:t>
            </a:r>
            <a:r>
              <a:rPr lang="en-US" altLang="en-US" sz="2400" dirty="0"/>
              <a:t>: </a:t>
            </a:r>
          </a:p>
          <a:p>
            <a:pPr algn="just">
              <a:lnSpc>
                <a:spcPct val="150000"/>
              </a:lnSpc>
              <a:defRPr/>
            </a:pPr>
            <a:r>
              <a:rPr lang="en-US" sz="2400" dirty="0" smtClean="0"/>
              <a:t>A legitimate user with valid user name and password can access an email system.</a:t>
            </a:r>
          </a:p>
          <a:p>
            <a:pPr>
              <a:lnSpc>
                <a:spcPct val="150000"/>
              </a:lnSpc>
              <a:defRPr/>
            </a:pPr>
            <a:endParaRPr lang="en-US" sz="2400" dirty="0" smtClean="0"/>
          </a:p>
          <a:p>
            <a:pPr>
              <a:lnSpc>
                <a:spcPct val="150000"/>
              </a:lnSpc>
              <a:defRPr/>
            </a:pPr>
            <a:endParaRPr lang="en-US" sz="2400" dirty="0" smtClean="0"/>
          </a:p>
          <a:p>
            <a:pPr>
              <a:lnSpc>
                <a:spcPct val="150000"/>
              </a:lnSpc>
              <a:defRPr/>
            </a:pPr>
            <a:endParaRPr lang="en-US" sz="2400" dirty="0" smtClean="0"/>
          </a:p>
          <a:p>
            <a:pPr>
              <a:lnSpc>
                <a:spcPct val="150000"/>
              </a:lnSpc>
              <a:defRPr/>
            </a:pPr>
            <a:endParaRPr lang="en-US" altLang="en-US" sz="2400" dirty="0"/>
          </a:p>
          <a:p>
            <a:pPr marL="514350" indent="-514350" algn="just">
              <a:buFontTx/>
              <a:buNone/>
              <a:defRPr/>
            </a:pPr>
            <a:endParaRPr lang="en-US" altLang="en-US" sz="2800" dirty="0">
              <a:solidFill>
                <a:srgbClr val="FF0000"/>
              </a:solidFill>
            </a:endParaRPr>
          </a:p>
          <a:p>
            <a:pPr marL="514350" indent="-514350" algn="just">
              <a:buFontTx/>
              <a:buNone/>
              <a:defRPr/>
            </a:pPr>
            <a:endParaRPr lang="en-AU" altLang="en-US" sz="2800" dirty="0">
              <a:solidFill>
                <a:srgbClr val="FF0000"/>
              </a:solidFill>
            </a:endParaRPr>
          </a:p>
        </p:txBody>
      </p:sp>
      <p:sp>
        <p:nvSpPr>
          <p:cNvPr id="20483" name="Rectangle 5"/>
          <p:cNvSpPr>
            <a:spLocks noChangeArrowheads="1"/>
          </p:cNvSpPr>
          <p:nvPr/>
        </p:nvSpPr>
        <p:spPr bwMode="auto">
          <a:xfrm>
            <a:off x="1055440" y="333375"/>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sp>
        <p:nvSpPr>
          <p:cNvPr id="3" name="Slide Number Placeholder 2"/>
          <p:cNvSpPr>
            <a:spLocks noGrp="1"/>
          </p:cNvSpPr>
          <p:nvPr>
            <p:ph type="sldNum" sz="quarter" idx="12"/>
          </p:nvPr>
        </p:nvSpPr>
        <p:spPr/>
        <p:txBody>
          <a:bodyPr/>
          <a:lstStyle/>
          <a:p>
            <a:pPr>
              <a:defRPr/>
            </a:pPr>
            <a:fld id="{ADCA9EB7-4DD0-4FC2-B7E6-CE0A10DF50D0}" type="slidenum">
              <a:rPr lang="en-AU" altLang="en-US" smtClean="0"/>
              <a:pPr>
                <a:defRPr/>
              </a:pPr>
              <a:t>16</a:t>
            </a:fld>
            <a:endParaRPr lang="en-AU" altLang="en-US"/>
          </a:p>
        </p:txBody>
      </p:sp>
      <p:pic>
        <p:nvPicPr>
          <p:cNvPr id="4" name="Picture 3"/>
          <p:cNvPicPr>
            <a:picLocks noChangeAspect="1"/>
          </p:cNvPicPr>
          <p:nvPr/>
        </p:nvPicPr>
        <p:blipFill>
          <a:blip r:embed="rId3" cstate="print"/>
          <a:stretch>
            <a:fillRect/>
          </a:stretch>
        </p:blipFill>
        <p:spPr>
          <a:xfrm>
            <a:off x="8040216" y="1556792"/>
            <a:ext cx="3240360" cy="3024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4294967295"/>
          </p:nvPr>
        </p:nvSpPr>
        <p:spPr>
          <a:xfrm>
            <a:off x="1559496" y="1124744"/>
            <a:ext cx="9577064" cy="4968875"/>
          </a:xfrm>
        </p:spPr>
        <p:txBody>
          <a:bodyPr/>
          <a:lstStyle/>
          <a:p>
            <a:pPr marL="514350" indent="-514350" algn="just">
              <a:spcAft>
                <a:spcPts val="2000"/>
              </a:spcAft>
              <a:buFontTx/>
              <a:buAutoNum type="arabicPeriod" startAt="2"/>
              <a:defRPr/>
            </a:pPr>
            <a:r>
              <a:rPr lang="en-US" altLang="en-US" sz="2400" b="1" dirty="0" smtClean="0">
                <a:solidFill>
                  <a:srgbClr val="0000CC"/>
                </a:solidFill>
              </a:rPr>
              <a:t>Accountability</a:t>
            </a:r>
            <a:r>
              <a:rPr lang="en-US" altLang="en-US" sz="2400" dirty="0" smtClean="0"/>
              <a:t>: The security goal that generates the requirement for actions of an entity to be traced uniquely to that entity. In other words, the obligation of an individual or organization to account for its activities and accept responsibility for them. </a:t>
            </a:r>
          </a:p>
          <a:p>
            <a:pPr marL="1143000" indent="-514350" algn="just">
              <a:defRPr/>
            </a:pPr>
            <a:r>
              <a:rPr lang="en-US" altLang="en-US" sz="2400" dirty="0" smtClean="0"/>
              <a:t>This supports non-repudiation, deterrence, fault isolation, intrusion detection and prevention, and after-action recovery and legal action. </a:t>
            </a:r>
          </a:p>
        </p:txBody>
      </p:sp>
      <p:sp>
        <p:nvSpPr>
          <p:cNvPr id="22531" name="Rectangle 5"/>
          <p:cNvSpPr>
            <a:spLocks noChangeArrowheads="1"/>
          </p:cNvSpPr>
          <p:nvPr/>
        </p:nvSpPr>
        <p:spPr bwMode="auto">
          <a:xfrm>
            <a:off x="1128762" y="304329"/>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pic>
        <p:nvPicPr>
          <p:cNvPr id="22532" name="Picture 5" descr="http://cdn.xl.thumbs.canstockphoto.com/canstock4029618.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0832"/>
          <a:stretch>
            <a:fillRect/>
          </a:stretch>
        </p:blipFill>
        <p:spPr bwMode="auto">
          <a:xfrm>
            <a:off x="5347650" y="4005064"/>
            <a:ext cx="172878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17</a:t>
            </a:fld>
            <a:endParaRPr lang="en-AU"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1559496" y="1340768"/>
            <a:ext cx="5372100" cy="4968453"/>
          </a:xfrm>
        </p:spPr>
        <p:txBody>
          <a:bodyPr/>
          <a:lstStyle/>
          <a:p>
            <a:pPr marL="0" indent="0">
              <a:buFontTx/>
              <a:buNone/>
              <a:defRPr/>
            </a:pPr>
            <a:r>
              <a:rPr lang="en-US" altLang="en-US" sz="2400" b="1" dirty="0" smtClean="0">
                <a:solidFill>
                  <a:srgbClr val="0000CC"/>
                </a:solidFill>
              </a:rPr>
              <a:t>Accountability examples</a:t>
            </a:r>
            <a:r>
              <a:rPr lang="en-US" altLang="en-US" sz="2400" dirty="0" smtClean="0"/>
              <a:t>: </a:t>
            </a:r>
            <a:endParaRPr lang="en-US" altLang="en-US" sz="2400" dirty="0"/>
          </a:p>
          <a:p>
            <a:pPr algn="just">
              <a:spcAft>
                <a:spcPts val="2000"/>
              </a:spcAft>
              <a:defRPr/>
            </a:pPr>
            <a:r>
              <a:rPr lang="en-US" sz="2400" dirty="0" smtClean="0"/>
              <a:t>The </a:t>
            </a:r>
            <a:r>
              <a:rPr lang="en-US" sz="2400" dirty="0"/>
              <a:t>policy statement that all employees must avoid installing outside software on a company-owned information infrastructure. </a:t>
            </a:r>
            <a:endParaRPr lang="en-US" sz="2400" dirty="0" smtClean="0"/>
          </a:p>
          <a:p>
            <a:pPr algn="just">
              <a:defRPr/>
            </a:pPr>
            <a:r>
              <a:rPr lang="en-US" sz="2400" dirty="0"/>
              <a:t>T</a:t>
            </a:r>
            <a:r>
              <a:rPr lang="en-US" sz="2400" dirty="0" smtClean="0"/>
              <a:t>he </a:t>
            </a:r>
            <a:r>
              <a:rPr lang="en-US" sz="2400" dirty="0"/>
              <a:t>person in charge of information security should perform periodic checks to be certain that the policy is being followed</a:t>
            </a:r>
            <a:r>
              <a:rPr lang="en-US" sz="2400" dirty="0" smtClean="0"/>
              <a:t>.</a:t>
            </a:r>
          </a:p>
          <a:p>
            <a:pPr>
              <a:lnSpc>
                <a:spcPct val="150000"/>
              </a:lnSpc>
              <a:defRPr/>
            </a:pPr>
            <a:endParaRPr lang="en-US" sz="2400" dirty="0" smtClean="0"/>
          </a:p>
          <a:p>
            <a:pPr>
              <a:lnSpc>
                <a:spcPct val="150000"/>
              </a:lnSpc>
              <a:defRPr/>
            </a:pPr>
            <a:endParaRPr lang="en-US" altLang="en-US" sz="2400" dirty="0"/>
          </a:p>
          <a:p>
            <a:pPr marL="514350" indent="-514350" algn="just">
              <a:buFontTx/>
              <a:buNone/>
              <a:defRPr/>
            </a:pPr>
            <a:endParaRPr lang="en-US" altLang="en-US" sz="2800" dirty="0">
              <a:solidFill>
                <a:srgbClr val="FF0000"/>
              </a:solidFill>
            </a:endParaRPr>
          </a:p>
          <a:p>
            <a:pPr marL="514350" indent="-514350" algn="just">
              <a:buFontTx/>
              <a:buNone/>
              <a:defRPr/>
            </a:pPr>
            <a:endParaRPr lang="en-AU" altLang="en-US" sz="2800" dirty="0">
              <a:solidFill>
                <a:srgbClr val="FF0000"/>
              </a:solidFill>
            </a:endParaRPr>
          </a:p>
        </p:txBody>
      </p:sp>
      <p:sp>
        <p:nvSpPr>
          <p:cNvPr id="23555" name="Rectangle 5"/>
          <p:cNvSpPr>
            <a:spLocks noChangeArrowheads="1"/>
          </p:cNvSpPr>
          <p:nvPr/>
        </p:nvSpPr>
        <p:spPr bwMode="auto">
          <a:xfrm>
            <a:off x="1128762" y="333375"/>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pic>
        <p:nvPicPr>
          <p:cNvPr id="2355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152" y="1484785"/>
            <a:ext cx="4172223" cy="432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18</a:t>
            </a:fld>
            <a:endParaRPr lang="en-AU"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1559496" y="1124744"/>
            <a:ext cx="9577064" cy="4824412"/>
          </a:xfrm>
        </p:spPr>
        <p:txBody>
          <a:bodyPr/>
          <a:lstStyle/>
          <a:p>
            <a:pPr algn="just">
              <a:spcAft>
                <a:spcPts val="2000"/>
              </a:spcAft>
              <a:buFontTx/>
              <a:buAutoNum type="arabicPeriod" startAt="3"/>
              <a:defRPr/>
            </a:pPr>
            <a:r>
              <a:rPr lang="en-US" altLang="en-US" sz="2400" b="1" dirty="0" smtClean="0">
                <a:solidFill>
                  <a:srgbClr val="0000CC"/>
                </a:solidFill>
              </a:rPr>
              <a:t>Non-repudiation</a:t>
            </a:r>
            <a:r>
              <a:rPr lang="en-US" altLang="en-US" sz="2400" dirty="0" smtClean="0"/>
              <a:t>: The property where the signer (sender) cannot claim he/she did not sign/send the message since his/her private key included in that document.</a:t>
            </a:r>
          </a:p>
          <a:p>
            <a:pPr marL="914400" algn="justLow">
              <a:defRPr/>
            </a:pPr>
            <a:r>
              <a:rPr lang="en-US" sz="2400" dirty="0" smtClean="0"/>
              <a:t>It is the </a:t>
            </a:r>
            <a:r>
              <a:rPr lang="en-US" sz="2400" dirty="0"/>
              <a:t>verification of the identities of individuals or companies who are participating in </a:t>
            </a:r>
            <a:r>
              <a:rPr lang="en-US" sz="2400" dirty="0" smtClean="0"/>
              <a:t> </a:t>
            </a:r>
            <a:r>
              <a:rPr lang="en-US" sz="2400" dirty="0"/>
              <a:t>telecommunications </a:t>
            </a:r>
            <a:r>
              <a:rPr lang="en-US" sz="2400" dirty="0" smtClean="0"/>
              <a:t>sessions.</a:t>
            </a:r>
          </a:p>
          <a:p>
            <a:pPr marL="914400" algn="justLow">
              <a:defRPr/>
            </a:pPr>
            <a:endParaRPr lang="en-US" sz="2400" dirty="0"/>
          </a:p>
          <a:p>
            <a:pPr marL="914400" algn="justLow">
              <a:defRPr/>
            </a:pPr>
            <a:r>
              <a:rPr lang="en-US" sz="2400" b="1" dirty="0" smtClean="0"/>
              <a:t>There are two types:</a:t>
            </a:r>
          </a:p>
          <a:p>
            <a:pPr marL="1485900" lvl="1" indent="-457200" algn="justLow">
              <a:buFont typeface="+mj-lt"/>
              <a:buAutoNum type="arabicPeriod"/>
              <a:defRPr/>
            </a:pPr>
            <a:r>
              <a:rPr lang="en-US" sz="2400" dirty="0" smtClean="0"/>
              <a:t>Non-repudiation of origin.</a:t>
            </a:r>
          </a:p>
          <a:p>
            <a:pPr marL="1485900" lvl="1" indent="-457200" algn="justLow">
              <a:buFont typeface="+mj-lt"/>
              <a:buAutoNum type="arabicPeriod"/>
              <a:defRPr/>
            </a:pPr>
            <a:r>
              <a:rPr lang="en-US" sz="2400" dirty="0" smtClean="0"/>
              <a:t>Non-repudiation of receipt. </a:t>
            </a:r>
            <a:r>
              <a:rPr lang="en-US" sz="2000" dirty="0"/>
              <a:t> </a:t>
            </a:r>
            <a:endParaRPr lang="en-US" altLang="en-US" sz="2000" dirty="0" smtClean="0"/>
          </a:p>
          <a:p>
            <a:pPr eaLnBrk="1" hangingPunct="1">
              <a:defRPr/>
            </a:pPr>
            <a:endParaRPr lang="en-AU" altLang="en-US" sz="2800" dirty="0" smtClean="0"/>
          </a:p>
        </p:txBody>
      </p:sp>
      <p:sp>
        <p:nvSpPr>
          <p:cNvPr id="25603" name="Rectangle 5"/>
          <p:cNvSpPr>
            <a:spLocks noChangeArrowheads="1"/>
          </p:cNvSpPr>
          <p:nvPr/>
        </p:nvSpPr>
        <p:spPr bwMode="auto">
          <a:xfrm>
            <a:off x="1128762" y="374750"/>
            <a:ext cx="597535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19</a:t>
            </a:fld>
            <a:endParaRPr lang="en-AU"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25760"/>
            <a:ext cx="10972800" cy="1143000"/>
          </a:xfrm>
        </p:spPr>
        <p:txBody>
          <a:bodyPr/>
          <a:lstStyle/>
          <a:p>
            <a:pPr algn="l"/>
            <a:r>
              <a:rPr lang="en-US" sz="3600" b="1" dirty="0" smtClean="0"/>
              <a:t>Symbol Keys Guide</a:t>
            </a:r>
            <a:endParaRPr lang="en-US" sz="36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51223681"/>
              </p:ext>
            </p:extLst>
          </p:nvPr>
        </p:nvGraphicFramePr>
        <p:xfrm>
          <a:off x="1257672" y="1124744"/>
          <a:ext cx="6494512" cy="5039501"/>
        </p:xfrm>
        <a:graphic>
          <a:graphicData uri="http://schemas.openxmlformats.org/drawingml/2006/table">
            <a:tbl>
              <a:tblPr firstRow="1" bandRow="1">
                <a:tableStyleId>{7E9639D4-E3E2-4D34-9284-5A2195B3D0D7}</a:tableStyleId>
              </a:tblPr>
              <a:tblGrid>
                <a:gridCol w="1453952"/>
                <a:gridCol w="5040560"/>
              </a:tblGrid>
              <a:tr h="604664">
                <a:tc>
                  <a:txBody>
                    <a:bodyPr/>
                    <a:lstStyle/>
                    <a:p>
                      <a:pPr algn="ctr"/>
                      <a:r>
                        <a:rPr lang="en-US" dirty="0" smtClean="0"/>
                        <a:t>Symbol</a:t>
                      </a:r>
                      <a:endParaRPr lang="en-US" dirty="0"/>
                    </a:p>
                  </a:txBody>
                  <a:tcPr anchor="ctr"/>
                </a:tc>
                <a:tc>
                  <a:txBody>
                    <a:bodyPr/>
                    <a:lstStyle/>
                    <a:p>
                      <a:pPr algn="ctr"/>
                      <a:r>
                        <a:rPr lang="en-US" dirty="0" smtClean="0"/>
                        <a:t>Description</a:t>
                      </a:r>
                    </a:p>
                  </a:txBody>
                  <a:tcPr anchor="ctr"/>
                </a:tc>
              </a:tr>
              <a:tr h="854761">
                <a:tc>
                  <a:txBody>
                    <a:bodyPr/>
                    <a:lstStyle/>
                    <a:p>
                      <a:pPr algn="ctr"/>
                      <a:endParaRPr 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Topic and subtopics include a tutorial</a:t>
                      </a:r>
                    </a:p>
                  </a:txBody>
                  <a:tcPr anchor="ctr">
                    <a:lnL w="12700" cap="flat" cmpd="sng" algn="ctr">
                      <a:solidFill>
                        <a:schemeClr val="tx1"/>
                      </a:solidFill>
                      <a:prstDash val="solid"/>
                      <a:round/>
                      <a:headEnd type="none" w="med" len="med"/>
                      <a:tailEnd type="none" w="med" len="med"/>
                    </a:lnL>
                  </a:tcPr>
                </a:tc>
              </a:tr>
              <a:tr h="895019">
                <a:tc>
                  <a:txBody>
                    <a:bodyPr/>
                    <a:lstStyle/>
                    <a:p>
                      <a:pPr algn="ctr"/>
                      <a:endParaRPr 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Video material</a:t>
                      </a:r>
                    </a:p>
                  </a:txBody>
                  <a:tcPr anchor="ctr">
                    <a:lnL w="12700" cap="flat" cmpd="sng" algn="ctr">
                      <a:solidFill>
                        <a:schemeClr val="tx1"/>
                      </a:solidFill>
                      <a:prstDash val="solid"/>
                      <a:round/>
                      <a:headEnd type="none" w="med" len="med"/>
                      <a:tailEnd type="none" w="med" len="med"/>
                    </a:lnL>
                  </a:tcPr>
                </a:tc>
              </a:tr>
              <a:tr h="895019">
                <a:tc>
                  <a:txBody>
                    <a:bodyPr/>
                    <a:lstStyle/>
                    <a:p>
                      <a:pPr algn="ctr"/>
                      <a:endParaRPr 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Assignment included in topic and subtopics</a:t>
                      </a:r>
                    </a:p>
                  </a:txBody>
                  <a:tcPr anchor="ctr">
                    <a:lnL w="12700" cap="flat" cmpd="sng" algn="ctr">
                      <a:solidFill>
                        <a:schemeClr val="tx1"/>
                      </a:solidFill>
                      <a:prstDash val="solid"/>
                      <a:round/>
                      <a:headEnd type="none" w="med" len="med"/>
                      <a:tailEnd type="none" w="med" len="med"/>
                    </a:lnL>
                  </a:tcPr>
                </a:tc>
              </a:tr>
              <a:tr h="895019">
                <a:tc>
                  <a:txBody>
                    <a:bodyPr/>
                    <a:lstStyle/>
                    <a:p>
                      <a:pPr algn="ctr"/>
                      <a:endParaRPr 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 activity</a:t>
                      </a:r>
                      <a:endParaRPr lang="en-US" dirty="0" smtClean="0"/>
                    </a:p>
                  </a:txBody>
                  <a:tcPr anchor="ctr">
                    <a:lnL w="12700" cap="flat" cmpd="sng" algn="ctr">
                      <a:solidFill>
                        <a:schemeClr val="tx1"/>
                      </a:solidFill>
                      <a:prstDash val="solid"/>
                      <a:round/>
                      <a:headEnd type="none" w="med" len="med"/>
                      <a:tailEnd type="none" w="med" len="med"/>
                    </a:lnL>
                  </a:tcPr>
                </a:tc>
              </a:tr>
              <a:tr h="895019">
                <a:tc>
                  <a:txBody>
                    <a:bodyPr/>
                    <a:lstStyle/>
                    <a:p>
                      <a:pPr algn="ctr"/>
                      <a:endParaRPr 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Bonus question</a:t>
                      </a:r>
                      <a:endParaRPr lang="en-US" dirty="0" smtClean="0"/>
                    </a:p>
                  </a:txBody>
                  <a:tcPr anchor="ctr">
                    <a:lnL w="12700" cap="flat" cmpd="sng" algn="ctr">
                      <a:solidFill>
                        <a:schemeClr val="tx1"/>
                      </a:solidFill>
                      <a:prstDash val="solid"/>
                      <a:round/>
                      <a:headEnd type="none" w="med" len="med"/>
                      <a:tailEnd type="none" w="med" len="med"/>
                    </a:lnL>
                  </a:tcPr>
                </a:tc>
              </a:tr>
            </a:tbl>
          </a:graphicData>
        </a:graphic>
      </p:graphicFrame>
      <p:sp>
        <p:nvSpPr>
          <p:cNvPr id="4" name="Slide Number Placeholder 3"/>
          <p:cNvSpPr>
            <a:spLocks noGrp="1"/>
          </p:cNvSpPr>
          <p:nvPr>
            <p:ph type="sldNum" sz="quarter" idx="12"/>
          </p:nvPr>
        </p:nvSpPr>
        <p:spPr/>
        <p:txBody>
          <a:bodyPr/>
          <a:lstStyle/>
          <a:p>
            <a:pPr>
              <a:defRPr/>
            </a:pPr>
            <a:fld id="{FF388F4C-967C-47B3-887C-372A4C476891}" type="slidenum">
              <a:rPr lang="en-AU" altLang="en-US" smtClean="0"/>
              <a:pPr>
                <a:defRPr/>
              </a:pPr>
              <a:t>2</a:t>
            </a:fld>
            <a:endParaRPr lang="en-AU" altLang="en-US"/>
          </a:p>
        </p:txBody>
      </p:sp>
      <p:pic>
        <p:nvPicPr>
          <p:cNvPr id="5" name="Picture 2" descr="http://www.stockcarteam-ottofischer.de/images/video_icon.png">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598" y="2676676"/>
            <a:ext cx="638986" cy="640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cdn2.iconfinder.com/data/icons/university-set-5/512/15-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504" y="1812580"/>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clrChange>
              <a:clrFrom>
                <a:srgbClr val="FFFFFF"/>
              </a:clrFrom>
              <a:clrTo>
                <a:srgbClr val="FFFFFF">
                  <a:alpha val="0"/>
                </a:srgbClr>
              </a:clrTo>
            </a:clrChange>
          </a:blip>
          <a:stretch>
            <a:fillRect/>
          </a:stretch>
        </p:blipFill>
        <p:spPr>
          <a:xfrm>
            <a:off x="8272483" y="3883611"/>
            <a:ext cx="3319662" cy="18452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6" name="Picture 2" descr="Image result for assignment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8793" y="3568120"/>
            <a:ext cx="612791" cy="6127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class writing icon"/>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8792" y="4432275"/>
            <a:ext cx="612791" cy="6842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onus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6726" y="5296430"/>
            <a:ext cx="796866" cy="79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991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1559496" y="1125538"/>
            <a:ext cx="9477375" cy="4967287"/>
          </a:xfrm>
        </p:spPr>
        <p:txBody>
          <a:bodyPr/>
          <a:lstStyle/>
          <a:p>
            <a:pPr marL="0" indent="0">
              <a:buFontTx/>
              <a:buNone/>
              <a:defRPr/>
            </a:pPr>
            <a:r>
              <a:rPr lang="en-US" altLang="en-US" sz="2400" b="1" dirty="0" smtClean="0">
                <a:solidFill>
                  <a:srgbClr val="0000CC"/>
                </a:solidFill>
              </a:rPr>
              <a:t>Non-repudiation example</a:t>
            </a:r>
            <a:r>
              <a:rPr lang="en-US" altLang="en-US" sz="2400" dirty="0" smtClean="0"/>
              <a:t>: </a:t>
            </a:r>
            <a:endParaRPr lang="en-US" altLang="en-US" sz="2400" dirty="0"/>
          </a:p>
          <a:p>
            <a:pPr marL="0" indent="0">
              <a:lnSpc>
                <a:spcPct val="150000"/>
              </a:lnSpc>
              <a:buFontTx/>
              <a:buNone/>
              <a:defRPr/>
            </a:pPr>
            <a:endParaRPr lang="en-US" sz="2400" dirty="0" smtClean="0"/>
          </a:p>
          <a:p>
            <a:pPr>
              <a:lnSpc>
                <a:spcPct val="150000"/>
              </a:lnSpc>
              <a:defRPr/>
            </a:pPr>
            <a:endParaRPr lang="en-US" altLang="en-US" sz="2400" dirty="0"/>
          </a:p>
          <a:p>
            <a:pPr marL="514350" indent="-514350" algn="just">
              <a:buFontTx/>
              <a:buNone/>
              <a:defRPr/>
            </a:pPr>
            <a:endParaRPr lang="en-US" altLang="en-US" sz="2800" dirty="0">
              <a:solidFill>
                <a:srgbClr val="FF0000"/>
              </a:solidFill>
            </a:endParaRPr>
          </a:p>
          <a:p>
            <a:pPr marL="514350" indent="-514350" algn="just">
              <a:buFontTx/>
              <a:buNone/>
              <a:defRPr/>
            </a:pPr>
            <a:endParaRPr lang="en-AU" altLang="en-US" sz="2800" dirty="0">
              <a:solidFill>
                <a:srgbClr val="FF0000"/>
              </a:solidFill>
            </a:endParaRPr>
          </a:p>
        </p:txBody>
      </p:sp>
      <p:sp>
        <p:nvSpPr>
          <p:cNvPr id="26627" name="Rectangle 5"/>
          <p:cNvSpPr>
            <a:spLocks noChangeArrowheads="1"/>
          </p:cNvSpPr>
          <p:nvPr/>
        </p:nvSpPr>
        <p:spPr bwMode="auto">
          <a:xfrm>
            <a:off x="1128762" y="333375"/>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pic>
        <p:nvPicPr>
          <p:cNvPr id="2662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0" y="1808163"/>
            <a:ext cx="100806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2"/>
          <p:cNvSpPr txBox="1">
            <a:spLocks noChangeArrowheads="1"/>
          </p:cNvSpPr>
          <p:nvPr/>
        </p:nvSpPr>
        <p:spPr bwMode="auto">
          <a:xfrm>
            <a:off x="1200150" y="5408613"/>
            <a:ext cx="1008062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latin typeface="Comic Sans MS" panose="030F0702030302020204" pitchFamily="66" charset="0"/>
              </a:rPr>
              <a:t>Specific protocols have been designed in order to generate evidences for non-repudiation of origin (NRO) (for Bob), and non-repudiation of receipt (NRR) (for Alice).</a:t>
            </a:r>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20</a:t>
            </a:fld>
            <a:endParaRPr lang="en-AU"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1559495" y="1196975"/>
            <a:ext cx="9601563" cy="1295400"/>
          </a:xfrm>
        </p:spPr>
        <p:txBody>
          <a:bodyPr/>
          <a:lstStyle/>
          <a:p>
            <a:pPr marL="457200" indent="-457200" algn="just">
              <a:buFontTx/>
              <a:buAutoNum type="arabicPeriod" startAt="4"/>
            </a:pPr>
            <a:r>
              <a:rPr lang="en-US" altLang="en-US" sz="2400" b="1" dirty="0" smtClean="0">
                <a:solidFill>
                  <a:srgbClr val="0000CC"/>
                </a:solidFill>
              </a:rPr>
              <a:t>Adversary (threat agent)</a:t>
            </a:r>
            <a:r>
              <a:rPr lang="en-US" altLang="en-US" sz="2400" b="1" dirty="0" smtClean="0">
                <a:solidFill>
                  <a:schemeClr val="accent2"/>
                </a:solidFill>
              </a:rPr>
              <a:t> </a:t>
            </a:r>
            <a:r>
              <a:rPr lang="en-US" altLang="en-US" sz="2400" dirty="0" smtClean="0"/>
              <a:t>: An entity that attacks, or is a threat to, a system.</a:t>
            </a:r>
          </a:p>
        </p:txBody>
      </p:sp>
      <p:sp>
        <p:nvSpPr>
          <p:cNvPr id="28675" name="Rectangle 5"/>
          <p:cNvSpPr>
            <a:spLocks noChangeArrowheads="1"/>
          </p:cNvSpPr>
          <p:nvPr/>
        </p:nvSpPr>
        <p:spPr bwMode="auto">
          <a:xfrm>
            <a:off x="1127175" y="374749"/>
            <a:ext cx="5976937"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sp>
        <p:nvSpPr>
          <p:cNvPr id="7" name="Rectangle 6"/>
          <p:cNvSpPr/>
          <p:nvPr/>
        </p:nvSpPr>
        <p:spPr>
          <a:xfrm>
            <a:off x="1415480" y="2492375"/>
            <a:ext cx="4830762" cy="2308324"/>
          </a:xfrm>
          <a:prstGeom prst="rect">
            <a:avLst/>
          </a:prstGeom>
        </p:spPr>
        <p:txBody>
          <a:bodyPr>
            <a:spAutoFit/>
          </a:bodyPr>
          <a:lstStyle/>
          <a:p>
            <a:pPr marL="914400" indent="-342900" algn="just">
              <a:spcBef>
                <a:spcPct val="20000"/>
              </a:spcBef>
              <a:buFont typeface="Wingdings" panose="05000000000000000000" pitchFamily="2" charset="2"/>
              <a:buChar char="§"/>
              <a:defRPr/>
            </a:pPr>
            <a:r>
              <a:rPr lang="en-US" altLang="en-US" sz="2400" b="1" kern="0" dirty="0">
                <a:solidFill>
                  <a:srgbClr val="0000CC"/>
                </a:solidFill>
                <a:latin typeface="Arial"/>
              </a:rPr>
              <a:t>Example:</a:t>
            </a:r>
            <a:r>
              <a:rPr lang="en-US" altLang="en-US" sz="2400" kern="0" dirty="0">
                <a:solidFill>
                  <a:srgbClr val="000000"/>
                </a:solidFill>
                <a:latin typeface="Arial"/>
              </a:rPr>
              <a:t> A hacker can analyze and reverse engineer a mobile app's code, then can modify it to perform some hidden functionality.</a:t>
            </a:r>
          </a:p>
        </p:txBody>
      </p:sp>
      <p:pic>
        <p:nvPicPr>
          <p:cNvPr id="2867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2981" y="1988840"/>
            <a:ext cx="4752975" cy="3589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21</a:t>
            </a:fld>
            <a:endParaRPr lang="en-AU"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1770062" y="1052513"/>
            <a:ext cx="9366497" cy="4647828"/>
          </a:xfrm>
        </p:spPr>
        <p:txBody>
          <a:bodyPr/>
          <a:lstStyle/>
          <a:p>
            <a:pPr marL="457200" indent="-457200" algn="just">
              <a:buFontTx/>
              <a:buAutoNum type="arabicPeriod" startAt="5"/>
            </a:pPr>
            <a:r>
              <a:rPr lang="en-US" altLang="en-US" sz="2400" b="1" dirty="0" smtClean="0">
                <a:solidFill>
                  <a:srgbClr val="0000CC"/>
                </a:solidFill>
              </a:rPr>
              <a:t>Attack</a:t>
            </a:r>
            <a:r>
              <a:rPr lang="en-US" altLang="en-US" sz="2400" dirty="0" smtClean="0"/>
              <a:t>: An assault on system security that derives from an intelligent threat; that is, an intelligent act that is a deliberate attempt (especially in the sense of a method or technique) to evade security services and violate the security policy of a system.</a:t>
            </a:r>
          </a:p>
          <a:p>
            <a:pPr marL="457200" indent="-457200">
              <a:lnSpc>
                <a:spcPct val="150000"/>
              </a:lnSpc>
              <a:buFont typeface="Wingdings" panose="05000000000000000000" pitchFamily="2" charset="2"/>
              <a:buChar char="§"/>
            </a:pPr>
            <a:endParaRPr lang="en-US" altLang="en-US" sz="2400" b="1" dirty="0" smtClean="0">
              <a:solidFill>
                <a:srgbClr val="0000CC"/>
              </a:solidFill>
            </a:endParaRPr>
          </a:p>
          <a:p>
            <a:pPr marL="457200" indent="-457200">
              <a:lnSpc>
                <a:spcPct val="150000"/>
              </a:lnSpc>
              <a:buFont typeface="Wingdings" panose="05000000000000000000" pitchFamily="2" charset="2"/>
              <a:buChar char="§"/>
            </a:pPr>
            <a:r>
              <a:rPr lang="en-US" altLang="en-US" sz="2400" b="1" dirty="0" smtClean="0">
                <a:solidFill>
                  <a:srgbClr val="0000CC"/>
                </a:solidFill>
              </a:rPr>
              <a:t>Examples:</a:t>
            </a:r>
          </a:p>
          <a:p>
            <a:pPr marL="914400" indent="-457200"/>
            <a:r>
              <a:rPr lang="en-US" altLang="en-US" sz="2400" dirty="0" smtClean="0"/>
              <a:t>Viruses (electronic/logical)</a:t>
            </a:r>
          </a:p>
          <a:p>
            <a:pPr marL="914400" indent="-457200"/>
            <a:r>
              <a:rPr lang="en-US" altLang="en-US" sz="2400" dirty="0" smtClean="0"/>
              <a:t>Damaging system board (physical)</a:t>
            </a:r>
          </a:p>
        </p:txBody>
      </p:sp>
      <p:sp>
        <p:nvSpPr>
          <p:cNvPr id="29699" name="Rectangle 5"/>
          <p:cNvSpPr>
            <a:spLocks noChangeArrowheads="1"/>
          </p:cNvSpPr>
          <p:nvPr/>
        </p:nvSpPr>
        <p:spPr bwMode="auto">
          <a:xfrm>
            <a:off x="1055440" y="260350"/>
            <a:ext cx="5976937"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pic>
        <p:nvPicPr>
          <p:cNvPr id="29700" name="Picture 5" descr="https://s-media-cache-ak0.pinimg.com/236x/01/d1/38/01d138a9fcb9a6a352b85f6020859e0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208" y="2780928"/>
            <a:ext cx="2919413"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22</a:t>
            </a:fld>
            <a:endParaRPr lang="en-AU"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4294967295"/>
          </p:nvPr>
        </p:nvSpPr>
        <p:spPr>
          <a:xfrm>
            <a:off x="1559496" y="1089025"/>
            <a:ext cx="9539287" cy="4465637"/>
          </a:xfrm>
        </p:spPr>
        <p:txBody>
          <a:bodyPr/>
          <a:lstStyle/>
          <a:p>
            <a:pPr marL="457200" indent="-457200" algn="just">
              <a:buFontTx/>
              <a:buAutoNum type="arabicPeriod" startAt="6"/>
            </a:pPr>
            <a:r>
              <a:rPr lang="en-US" altLang="en-US" sz="2400" b="1" dirty="0" smtClean="0">
                <a:solidFill>
                  <a:srgbClr val="0000CC"/>
                </a:solidFill>
              </a:rPr>
              <a:t>Countermeasure</a:t>
            </a:r>
            <a:r>
              <a:rPr lang="en-US" altLang="en-US" sz="2400" dirty="0" smtClean="0"/>
              <a:t>: An action, device, procedure, or technique that reduces a threat, a vulnerability, or an attack by eliminating or preventing it, by minimizing the harm it can cause, or by discovering and reporting it so that corrective action can be taken.</a:t>
            </a:r>
          </a:p>
          <a:p>
            <a:pPr marL="457200" indent="-457200">
              <a:buFont typeface="Wingdings" panose="05000000000000000000" pitchFamily="2" charset="2"/>
              <a:buChar char="§"/>
            </a:pPr>
            <a:endParaRPr lang="en-US" altLang="en-US" sz="2400" b="1" dirty="0" smtClean="0">
              <a:solidFill>
                <a:srgbClr val="0000CC"/>
              </a:solidFill>
            </a:endParaRPr>
          </a:p>
          <a:p>
            <a:pPr marL="457200" indent="-457200">
              <a:buFont typeface="Wingdings" panose="05000000000000000000" pitchFamily="2" charset="2"/>
              <a:buChar char="§"/>
            </a:pPr>
            <a:r>
              <a:rPr lang="en-US" altLang="en-US" sz="2400" b="1" dirty="0" smtClean="0">
                <a:solidFill>
                  <a:srgbClr val="0000CC"/>
                </a:solidFill>
              </a:rPr>
              <a:t>Example</a:t>
            </a:r>
            <a:r>
              <a:rPr lang="en-US" altLang="en-US" sz="2400" dirty="0" smtClean="0"/>
              <a:t>: Backup (system/software/data )</a:t>
            </a:r>
          </a:p>
        </p:txBody>
      </p:sp>
      <p:sp>
        <p:nvSpPr>
          <p:cNvPr id="30723" name="Rectangle 5"/>
          <p:cNvSpPr>
            <a:spLocks noChangeArrowheads="1"/>
          </p:cNvSpPr>
          <p:nvPr/>
        </p:nvSpPr>
        <p:spPr bwMode="auto">
          <a:xfrm>
            <a:off x="1055440" y="332656"/>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pic>
        <p:nvPicPr>
          <p:cNvPr id="30724" name="Picture 5" descr="http://cdn.toptenreviews.com/rev/site/cms/category_headers/1077-h_main-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5760" y="3948906"/>
            <a:ext cx="3840162"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23</a:t>
            </a:fld>
            <a:endParaRPr lang="en-AU"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1597472" y="1268413"/>
            <a:ext cx="9395072" cy="4681537"/>
          </a:xfrm>
        </p:spPr>
        <p:txBody>
          <a:bodyPr/>
          <a:lstStyle/>
          <a:p>
            <a:pPr marL="457200" indent="-457200" algn="just">
              <a:spcAft>
                <a:spcPts val="2000"/>
              </a:spcAft>
              <a:buFontTx/>
              <a:buAutoNum type="arabicPeriod" startAt="7"/>
            </a:pPr>
            <a:r>
              <a:rPr lang="en-US" altLang="en-US" sz="2400" b="1" dirty="0" smtClean="0">
                <a:solidFill>
                  <a:srgbClr val="0000CC"/>
                </a:solidFill>
              </a:rPr>
              <a:t>Vulnerability</a:t>
            </a:r>
            <a:r>
              <a:rPr lang="en-US" altLang="en-US" sz="2400" dirty="0" smtClean="0"/>
              <a:t>: A flaw or weakness in a system’s design, implementation, or operation and management that could be exploited to violate the system’s security policy.</a:t>
            </a:r>
          </a:p>
          <a:p>
            <a:pPr marL="860425" indent="-457200" algn="just">
              <a:lnSpc>
                <a:spcPct val="150000"/>
              </a:lnSpc>
              <a:buFont typeface="Wingdings" panose="05000000000000000000" pitchFamily="2" charset="2"/>
              <a:buChar char="§"/>
            </a:pPr>
            <a:r>
              <a:rPr lang="en-US" altLang="en-US" sz="2400" b="1" dirty="0" smtClean="0">
                <a:solidFill>
                  <a:srgbClr val="0000CC"/>
                </a:solidFill>
              </a:rPr>
              <a:t>Examples:</a:t>
            </a:r>
          </a:p>
          <a:p>
            <a:pPr marL="1196975" indent="-457200" algn="just">
              <a:lnSpc>
                <a:spcPct val="150000"/>
              </a:lnSpc>
            </a:pPr>
            <a:r>
              <a:rPr lang="en-US" altLang="en-US" sz="2400" dirty="0" smtClean="0"/>
              <a:t>Non-updated Windows OS.  </a:t>
            </a:r>
          </a:p>
          <a:p>
            <a:pPr marL="1196975" indent="-457200" algn="just">
              <a:lnSpc>
                <a:spcPct val="150000"/>
              </a:lnSpc>
            </a:pPr>
            <a:r>
              <a:rPr lang="en-US" altLang="en-US" sz="2400" dirty="0" smtClean="0"/>
              <a:t>Heartbleed Bug. </a:t>
            </a:r>
          </a:p>
          <a:p>
            <a:pPr marL="457200" indent="-457200" algn="just">
              <a:lnSpc>
                <a:spcPct val="150000"/>
              </a:lnSpc>
              <a:buFontTx/>
              <a:buNone/>
            </a:pPr>
            <a:r>
              <a:rPr lang="en-US" altLang="en-US" sz="2400" dirty="0" smtClean="0"/>
              <a:t> </a:t>
            </a:r>
          </a:p>
          <a:p>
            <a:pPr marL="457200" indent="-457200">
              <a:buFontTx/>
              <a:buNone/>
            </a:pPr>
            <a:endParaRPr lang="en-US" altLang="en-US" sz="2800" dirty="0" smtClean="0"/>
          </a:p>
          <a:p>
            <a:pPr marL="457200" indent="-457200" eaLnBrk="1" hangingPunct="1"/>
            <a:endParaRPr lang="en-AU" altLang="en-US" sz="2800" dirty="0" smtClean="0"/>
          </a:p>
        </p:txBody>
      </p:sp>
      <p:sp>
        <p:nvSpPr>
          <p:cNvPr id="31747" name="Rectangle 5"/>
          <p:cNvSpPr>
            <a:spLocks noChangeArrowheads="1"/>
          </p:cNvSpPr>
          <p:nvPr/>
        </p:nvSpPr>
        <p:spPr bwMode="auto">
          <a:xfrm>
            <a:off x="1128762" y="333375"/>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sp>
        <p:nvSpPr>
          <p:cNvPr id="3" name="Slide Number Placeholder 2"/>
          <p:cNvSpPr>
            <a:spLocks noGrp="1"/>
          </p:cNvSpPr>
          <p:nvPr>
            <p:ph type="sldNum" sz="quarter" idx="12"/>
          </p:nvPr>
        </p:nvSpPr>
        <p:spPr/>
        <p:txBody>
          <a:bodyPr/>
          <a:lstStyle/>
          <a:p>
            <a:pPr>
              <a:defRPr/>
            </a:pPr>
            <a:fld id="{ADCA9EB7-4DD0-4FC2-B7E6-CE0A10DF50D0}" type="slidenum">
              <a:rPr lang="en-AU" altLang="en-US" smtClean="0"/>
              <a:pPr>
                <a:defRPr/>
              </a:pPr>
              <a:t>24</a:t>
            </a:fld>
            <a:endParaRPr lang="en-AU" altLang="en-US"/>
          </a:p>
        </p:txBody>
      </p:sp>
      <p:pic>
        <p:nvPicPr>
          <p:cNvPr id="6" name="Picture 2" descr="http://www.stockcarteam-ottofischer.de/images/video_icon.png">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6233" y="3861048"/>
            <a:ext cx="593343" cy="594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1559496" y="1268413"/>
            <a:ext cx="9395072" cy="4681537"/>
          </a:xfrm>
        </p:spPr>
        <p:txBody>
          <a:bodyPr/>
          <a:lstStyle/>
          <a:p>
            <a:pPr marL="457200" indent="-457200" algn="just">
              <a:lnSpc>
                <a:spcPct val="150000"/>
              </a:lnSpc>
              <a:buFontTx/>
              <a:buAutoNum type="arabicPeriod" startAt="8"/>
            </a:pPr>
            <a:r>
              <a:rPr lang="en-US" altLang="en-US" sz="2400" b="1" dirty="0" smtClean="0">
                <a:solidFill>
                  <a:srgbClr val="0000CC"/>
                </a:solidFill>
              </a:rPr>
              <a:t>Threat</a:t>
            </a:r>
            <a:r>
              <a:rPr lang="en-US" altLang="en-US" sz="2400" dirty="0" smtClean="0"/>
              <a:t>: A possible for violation of security, which exists when there is a circumstance, capability, action, or event, that could breach security and cause harm. That is, a threat is a probable danger that might exploit vulnerability.</a:t>
            </a:r>
          </a:p>
          <a:p>
            <a:pPr marL="457200" indent="-457200">
              <a:buFont typeface="Wingdings" panose="05000000000000000000" pitchFamily="2" charset="2"/>
              <a:buChar char="§"/>
            </a:pPr>
            <a:endParaRPr lang="ar-KW" altLang="en-US" sz="2400" b="1" dirty="0" smtClean="0">
              <a:solidFill>
                <a:srgbClr val="0000CC"/>
              </a:solidFill>
            </a:endParaRPr>
          </a:p>
          <a:p>
            <a:pPr marL="457200" indent="-457200" algn="just">
              <a:lnSpc>
                <a:spcPct val="150000"/>
              </a:lnSpc>
              <a:buFont typeface="Wingdings" panose="05000000000000000000" pitchFamily="2" charset="2"/>
              <a:buChar char="§"/>
            </a:pPr>
            <a:r>
              <a:rPr lang="en-US" altLang="en-US" sz="2400" b="1" dirty="0" smtClean="0">
                <a:solidFill>
                  <a:srgbClr val="0000CC"/>
                </a:solidFill>
              </a:rPr>
              <a:t>Example</a:t>
            </a:r>
            <a:r>
              <a:rPr lang="en-US" altLang="en-US" sz="2400" dirty="0" smtClean="0"/>
              <a:t>: A hacker can exploit a non-updated Windows 10. </a:t>
            </a:r>
            <a:r>
              <a:rPr lang="en-US" altLang="en-US" sz="1800" i="1" dirty="0" smtClean="0"/>
              <a:t>[Microsoft Security Bulletin MS16-094 – Important - Security Update for Secure Boot (3177404)]</a:t>
            </a:r>
          </a:p>
          <a:p>
            <a:pPr marL="457200" indent="-457200">
              <a:buFontTx/>
              <a:buNone/>
            </a:pPr>
            <a:endParaRPr lang="en-US" altLang="en-US" sz="2800" dirty="0" smtClean="0"/>
          </a:p>
          <a:p>
            <a:pPr marL="457200" indent="-457200" eaLnBrk="1" hangingPunct="1"/>
            <a:endParaRPr lang="en-AU" altLang="en-US" sz="2800" dirty="0" smtClean="0"/>
          </a:p>
        </p:txBody>
      </p:sp>
      <p:sp>
        <p:nvSpPr>
          <p:cNvPr id="32771" name="Rectangle 5"/>
          <p:cNvSpPr>
            <a:spLocks noChangeArrowheads="1"/>
          </p:cNvSpPr>
          <p:nvPr/>
        </p:nvSpPr>
        <p:spPr bwMode="auto">
          <a:xfrm>
            <a:off x="1055440" y="333375"/>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25</a:t>
            </a:fld>
            <a:endParaRPr lang="en-AU"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1559496" y="1124744"/>
            <a:ext cx="9361487" cy="1296491"/>
          </a:xfrm>
        </p:spPr>
        <p:txBody>
          <a:bodyPr/>
          <a:lstStyle/>
          <a:p>
            <a:pPr marL="457200" indent="-457200" algn="just">
              <a:buFont typeface="+mj-lt"/>
              <a:buAutoNum type="arabicPeriod" startAt="9"/>
              <a:defRPr/>
            </a:pPr>
            <a:r>
              <a:rPr lang="en-US" altLang="en-US" sz="2400" b="1" dirty="0" smtClean="0">
                <a:solidFill>
                  <a:srgbClr val="0000CC"/>
                </a:solidFill>
              </a:rPr>
              <a:t>System Resources (Assets)</a:t>
            </a:r>
            <a:r>
              <a:rPr lang="en-US" altLang="en-US" sz="2400" dirty="0" smtClean="0"/>
              <a:t>: Any</a:t>
            </a:r>
            <a:r>
              <a:rPr lang="en-US" sz="2400" dirty="0" smtClean="0"/>
              <a:t> </a:t>
            </a:r>
            <a:r>
              <a:rPr lang="en-US" sz="2400" dirty="0"/>
              <a:t>resources or things of value that are owned by </a:t>
            </a:r>
            <a:r>
              <a:rPr lang="en-US" sz="2400" dirty="0" smtClean="0"/>
              <a:t>an entity to produce cash/value.</a:t>
            </a:r>
            <a:endParaRPr lang="en-US" altLang="en-US" sz="2400" dirty="0" smtClean="0"/>
          </a:p>
        </p:txBody>
      </p:sp>
      <p:sp>
        <p:nvSpPr>
          <p:cNvPr id="33795" name="Rectangle 5"/>
          <p:cNvSpPr>
            <a:spLocks noChangeArrowheads="1"/>
          </p:cNvSpPr>
          <p:nvPr/>
        </p:nvSpPr>
        <p:spPr bwMode="auto">
          <a:xfrm>
            <a:off x="1055440" y="333375"/>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pic>
        <p:nvPicPr>
          <p:cNvPr id="33796" name="Picture 2" descr="http://www.geekbuyback.com/gbb/images/icons/as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8558" y="1916262"/>
            <a:ext cx="16224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26</a:t>
            </a:fld>
            <a:endParaRPr lang="en-AU" altLang="en-US"/>
          </a:p>
        </p:txBody>
      </p:sp>
      <p:sp>
        <p:nvSpPr>
          <p:cNvPr id="3" name="Rectangle 2"/>
          <p:cNvSpPr/>
          <p:nvPr/>
        </p:nvSpPr>
        <p:spPr>
          <a:xfrm>
            <a:off x="1631504" y="2465308"/>
            <a:ext cx="8376592" cy="3123932"/>
          </a:xfrm>
          <a:prstGeom prst="rect">
            <a:avLst/>
          </a:prstGeom>
        </p:spPr>
        <p:txBody>
          <a:bodyPr wrap="square">
            <a:spAutoFit/>
          </a:bodyPr>
          <a:lstStyle/>
          <a:p>
            <a:pPr marL="53975" algn="just">
              <a:lnSpc>
                <a:spcPct val="150000"/>
              </a:lnSpc>
              <a:defRPr/>
            </a:pPr>
            <a:r>
              <a:rPr lang="en-US" altLang="en-US" sz="2400" b="1" dirty="0">
                <a:solidFill>
                  <a:srgbClr val="0000CC"/>
                </a:solidFill>
              </a:rPr>
              <a:t>Examples: </a:t>
            </a:r>
          </a:p>
          <a:p>
            <a:pPr marL="739775" lvl="1" indent="-342900" algn="just">
              <a:buFont typeface="Arial" panose="020B0604020202020204" pitchFamily="34" charset="0"/>
              <a:buChar char="•"/>
              <a:defRPr/>
            </a:pPr>
            <a:r>
              <a:rPr lang="en-US" altLang="en-US" sz="2300" dirty="0"/>
              <a:t>Data contained in an information system.</a:t>
            </a:r>
          </a:p>
          <a:p>
            <a:pPr marL="739775" lvl="1" indent="-342900" algn="just">
              <a:buFont typeface="Arial" panose="020B0604020202020204" pitchFamily="34" charset="0"/>
              <a:buChar char="•"/>
              <a:defRPr/>
            </a:pPr>
            <a:r>
              <a:rPr lang="en-US" altLang="en-US" sz="2300" dirty="0"/>
              <a:t>Service provided by a system. </a:t>
            </a:r>
          </a:p>
          <a:p>
            <a:pPr marL="739775" lvl="1" indent="-342900" algn="just">
              <a:buFont typeface="Arial" panose="020B0604020202020204" pitchFamily="34" charset="0"/>
              <a:buChar char="•"/>
              <a:defRPr/>
            </a:pPr>
            <a:r>
              <a:rPr lang="en-US" altLang="en-US" sz="2300" dirty="0"/>
              <a:t>System capability (i.e., processing power or communication bandwidth.</a:t>
            </a:r>
          </a:p>
          <a:p>
            <a:pPr marL="739775" lvl="1" indent="-342900" algn="just">
              <a:buFont typeface="Arial" panose="020B0604020202020204" pitchFamily="34" charset="0"/>
              <a:buChar char="•"/>
              <a:defRPr/>
            </a:pPr>
            <a:r>
              <a:rPr lang="en-US" altLang="en-US" sz="2300" dirty="0"/>
              <a:t>An item of system equipment (i.e., a system component hardware, firmware, software, or documentation).</a:t>
            </a:r>
          </a:p>
          <a:p>
            <a:pPr marL="739775" lvl="1" indent="-342900" algn="just">
              <a:buFont typeface="Arial" panose="020B0604020202020204" pitchFamily="34" charset="0"/>
              <a:buChar char="•"/>
              <a:defRPr/>
            </a:pPr>
            <a:r>
              <a:rPr lang="en-US" altLang="en-US" sz="2300" dirty="0"/>
              <a:t>A facility that houses system operations and equipment. </a:t>
            </a:r>
            <a:endParaRPr lang="en-AU" altLang="en-US" sz="23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ChangeArrowheads="1"/>
          </p:cNvSpPr>
          <p:nvPr/>
        </p:nvSpPr>
        <p:spPr bwMode="auto">
          <a:xfrm>
            <a:off x="1055440" y="333375"/>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bwMode="auto">
              <a:xfrm>
                <a:off x="1559496" y="1268413"/>
                <a:ext cx="9361487" cy="51133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a:buFont typeface="+mj-lt"/>
                  <a:buAutoNum type="arabicPeriod" startAt="10"/>
                  <a:defRPr/>
                </a:pPr>
                <a:r>
                  <a:rPr lang="en-US" altLang="en-US" sz="2400" b="1" kern="0" dirty="0" smtClean="0">
                    <a:solidFill>
                      <a:srgbClr val="0000CC"/>
                    </a:solidFill>
                  </a:rPr>
                  <a:t>Risk</a:t>
                </a:r>
                <a:r>
                  <a:rPr lang="en-US" altLang="en-US" sz="2400" kern="0" dirty="0" smtClean="0"/>
                  <a:t>: An expectation of loss expressed as the probability that a particular threat will exploit a particular vulnerability with a particular  harmful results</a:t>
                </a:r>
                <a:r>
                  <a:rPr lang="en-US" sz="2400" kern="0" dirty="0" smtClean="0"/>
                  <a:t>.</a:t>
                </a:r>
                <a:endParaRPr lang="en-US" altLang="en-US" sz="2400" kern="0" dirty="0" smtClean="0"/>
              </a:p>
              <a:p>
                <a:pPr algn="just">
                  <a:lnSpc>
                    <a:spcPct val="150000"/>
                  </a:lnSpc>
                  <a:buFont typeface="Wingdings" panose="05000000000000000000" pitchFamily="2" charset="2"/>
                  <a:buChar char="§"/>
                  <a:defRPr/>
                </a:pPr>
                <a:endParaRPr lang="en-US" altLang="en-US" sz="2400" kern="0" dirty="0" smtClean="0"/>
              </a:p>
              <a:p>
                <a:pPr marL="739775" algn="just">
                  <a:buFont typeface="Arial" panose="020B0604020202020204" pitchFamily="34" charset="0"/>
                  <a:buChar char="•"/>
                  <a:defRPr/>
                </a:pPr>
                <a:r>
                  <a:rPr lang="en-US" altLang="en-US" sz="2400" kern="0" dirty="0" smtClean="0">
                    <a:solidFill>
                      <a:schemeClr val="tx1"/>
                    </a:solidFill>
                  </a:rPr>
                  <a:t>It can be defined as a function of assets, threats and vulnerabilities using the following formula:</a:t>
                </a:r>
              </a:p>
              <a:p>
                <a:pPr marL="739775" algn="just">
                  <a:buFont typeface="Arial" panose="020B0604020202020204" pitchFamily="34" charset="0"/>
                  <a:buChar char="•"/>
                  <a:defRPr/>
                </a:pPr>
                <a:endParaRPr lang="en-US" altLang="en-US" sz="2400" kern="0" dirty="0" smtClean="0">
                  <a:solidFill>
                    <a:schemeClr val="tx1"/>
                  </a:solidFill>
                </a:endParaRPr>
              </a:p>
              <a:p>
                <a:pPr marL="396875" indent="0" algn="ctr">
                  <a:buNone/>
                  <a:defRPr/>
                </a:pPr>
                <a14:m>
                  <m:oMath xmlns:m="http://schemas.openxmlformats.org/officeDocument/2006/math">
                    <m:r>
                      <a:rPr lang="en-US" altLang="en-US" sz="2400" b="0" i="1" kern="0" smtClean="0">
                        <a:solidFill>
                          <a:schemeClr val="tx1"/>
                        </a:solidFill>
                        <a:latin typeface="Cambria Math" panose="02040503050406030204" pitchFamily="18" charset="0"/>
                      </a:rPr>
                      <m:t>𝑅𝑖𝑠𝑘</m:t>
                    </m:r>
                    <m:r>
                      <a:rPr lang="en-US" altLang="en-US" sz="2400" b="0" i="1" kern="0" smtClean="0">
                        <a:solidFill>
                          <a:schemeClr val="tx1"/>
                        </a:solidFill>
                        <a:latin typeface="Cambria Math" panose="02040503050406030204" pitchFamily="18" charset="0"/>
                      </a:rPr>
                      <m:t>=</m:t>
                    </m:r>
                    <m:r>
                      <a:rPr lang="en-US" altLang="en-US" sz="2400" b="0" i="1" kern="0" smtClean="0">
                        <a:solidFill>
                          <a:schemeClr val="tx1"/>
                        </a:solidFill>
                        <a:latin typeface="Cambria Math" panose="02040503050406030204" pitchFamily="18" charset="0"/>
                      </a:rPr>
                      <m:t>𝐴𝑠𝑠𝑒𝑡𝑠</m:t>
                    </m:r>
                    <m:r>
                      <a:rPr lang="en-US" altLang="en-US" sz="2400" b="0" i="1" kern="0" smtClean="0">
                        <a:solidFill>
                          <a:schemeClr val="tx1"/>
                        </a:solidFill>
                        <a:latin typeface="Cambria Math" panose="02040503050406030204" pitchFamily="18" charset="0"/>
                        <a:ea typeface="Cambria Math" panose="02040503050406030204" pitchFamily="18" charset="0"/>
                      </a:rPr>
                      <m:t>×</m:t>
                    </m:r>
                    <m:r>
                      <a:rPr lang="en-US" altLang="en-US" sz="2400" b="0" i="1" kern="0" smtClean="0">
                        <a:solidFill>
                          <a:schemeClr val="tx1"/>
                        </a:solidFill>
                        <a:latin typeface="Cambria Math" panose="02040503050406030204" pitchFamily="18" charset="0"/>
                      </a:rPr>
                      <m:t>𝑇</m:t>
                    </m:r>
                    <m:r>
                      <a:rPr lang="en-US" altLang="en-US" sz="2400" b="0" i="1" kern="0" smtClean="0">
                        <a:solidFill>
                          <a:schemeClr val="tx1"/>
                        </a:solidFill>
                        <a:latin typeface="Cambria Math" panose="02040503050406030204" pitchFamily="18" charset="0"/>
                      </a:rPr>
                      <m:t>h</m:t>
                    </m:r>
                    <m:r>
                      <a:rPr lang="en-US" altLang="en-US" sz="2400" b="0" i="1" kern="0" smtClean="0">
                        <a:solidFill>
                          <a:schemeClr val="tx1"/>
                        </a:solidFill>
                        <a:latin typeface="Cambria Math" panose="02040503050406030204" pitchFamily="18" charset="0"/>
                      </a:rPr>
                      <m:t>𝑟𝑒𝑎𝑡𝑠</m:t>
                    </m:r>
                    <m:r>
                      <a:rPr lang="en-US" altLang="en-US" sz="2400" b="0" i="1" kern="0" smtClean="0">
                        <a:solidFill>
                          <a:schemeClr val="tx1"/>
                        </a:solidFill>
                        <a:latin typeface="Cambria Math" panose="02040503050406030204" pitchFamily="18" charset="0"/>
                      </a:rPr>
                      <m:t> ×</m:t>
                    </m:r>
                    <m:r>
                      <a:rPr lang="en-US" altLang="en-US" sz="2400" b="0" i="1" kern="0" smtClean="0">
                        <a:solidFill>
                          <a:schemeClr val="tx1"/>
                        </a:solidFill>
                        <a:latin typeface="Cambria Math" panose="02040503050406030204" pitchFamily="18" charset="0"/>
                        <a:ea typeface="Cambria Math" panose="02040503050406030204" pitchFamily="18" charset="0"/>
                      </a:rPr>
                      <m:t>𝑉𝑢𝑙𝑏𝑛𝑒𝑟𝑎𝑏𝑖𝑙𝑖𝑡𝑖𝑒𝑠</m:t>
                    </m:r>
                  </m:oMath>
                </a14:m>
                <a:r>
                  <a:rPr lang="en-US" altLang="en-US" sz="2400" kern="0" dirty="0" smtClean="0">
                    <a:solidFill>
                      <a:schemeClr val="tx1"/>
                    </a:solidFill>
                  </a:rPr>
                  <a:t> </a:t>
                </a:r>
                <a:endParaRPr lang="en-AU" altLang="en-US" sz="2400" kern="0" dirty="0" smtClean="0">
                  <a:solidFill>
                    <a:schemeClr val="tx1"/>
                  </a:solidFill>
                </a:endParaRPr>
              </a:p>
            </p:txBody>
          </p:sp>
        </mc:Choice>
        <mc:Fallback xmlns="">
          <p:sp>
            <p:nvSpPr>
              <p:cNvPr id="5" name="Rectangle 3"/>
              <p:cNvSpPr txBox="1">
                <a:spLocks noRot="1" noChangeAspect="1" noMove="1" noResize="1" noEditPoints="1" noAdjustHandles="1" noChangeArrowheads="1" noChangeShapeType="1" noTextEdit="1"/>
              </p:cNvSpPr>
              <p:nvPr/>
            </p:nvSpPr>
            <p:spPr bwMode="auto">
              <a:xfrm>
                <a:off x="1559496" y="1268413"/>
                <a:ext cx="9361487" cy="5113337"/>
              </a:xfrm>
              <a:prstGeom prst="rect">
                <a:avLst/>
              </a:prstGeom>
              <a:blipFill rotWithShape="0">
                <a:blip r:embed="rId2" cstate="print"/>
                <a:stretch>
                  <a:fillRect l="-912" t="-834" r="-97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27</a:t>
            </a:fld>
            <a:endParaRPr lang="en-AU" altLang="en-US"/>
          </a:p>
        </p:txBody>
      </p:sp>
      <p:pic>
        <p:nvPicPr>
          <p:cNvPr id="6" name="Picture 4" descr="https://cdn2.iconfinder.com/data/icons/university-set-5/512/15-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32" y="126876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assignment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376" y="1268760"/>
            <a:ext cx="432048" cy="432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1559496" y="1268413"/>
            <a:ext cx="9598880" cy="1512515"/>
          </a:xfrm>
        </p:spPr>
        <p:txBody>
          <a:bodyPr/>
          <a:lstStyle/>
          <a:p>
            <a:pPr marL="457200" indent="-457200" algn="just">
              <a:buFont typeface="+mj-lt"/>
              <a:buAutoNum type="arabicPeriod" startAt="11"/>
              <a:defRPr/>
            </a:pPr>
            <a:r>
              <a:rPr lang="en-US" altLang="en-US" sz="2400" b="1" dirty="0" smtClean="0">
                <a:solidFill>
                  <a:srgbClr val="0000CC"/>
                </a:solidFill>
              </a:rPr>
              <a:t>Security Policies</a:t>
            </a:r>
            <a:r>
              <a:rPr lang="en-US" altLang="en-US" sz="2400" dirty="0" smtClean="0"/>
              <a:t>: A set of rules and practices that specify or regulate how a system or organization provides security services to protect sensitive and critical system resources.</a:t>
            </a:r>
          </a:p>
          <a:p>
            <a:pPr>
              <a:buFont typeface="Wingdings" panose="05000000000000000000" pitchFamily="2" charset="2"/>
              <a:buChar char="§"/>
              <a:defRPr/>
            </a:pPr>
            <a:endParaRPr lang="en-AU" altLang="en-US" sz="2400" dirty="0" smtClean="0"/>
          </a:p>
        </p:txBody>
      </p:sp>
      <p:sp>
        <p:nvSpPr>
          <p:cNvPr id="35843" name="Rectangle 5"/>
          <p:cNvSpPr>
            <a:spLocks noChangeArrowheads="1"/>
          </p:cNvSpPr>
          <p:nvPr/>
        </p:nvSpPr>
        <p:spPr bwMode="auto">
          <a:xfrm>
            <a:off x="1055440" y="333375"/>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grpSp>
        <p:nvGrpSpPr>
          <p:cNvPr id="2" name="Group 1"/>
          <p:cNvGrpSpPr/>
          <p:nvPr/>
        </p:nvGrpSpPr>
        <p:grpSpPr>
          <a:xfrm>
            <a:off x="9192344" y="2856706"/>
            <a:ext cx="2231852" cy="2232546"/>
            <a:chOff x="6743700" y="4292600"/>
            <a:chExt cx="2808288" cy="2305050"/>
          </a:xfrm>
        </p:grpSpPr>
        <p:pic>
          <p:nvPicPr>
            <p:cNvPr id="35844" name="Picture 5" descr="http://blog.sungardas.com/wp-content/uploads/PasswordSecurity.CIO-SGAS.3.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8525" y="4694238"/>
              <a:ext cx="1800225"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quot;No&quot; Symbol 2"/>
            <p:cNvSpPr/>
            <p:nvPr/>
          </p:nvSpPr>
          <p:spPr>
            <a:xfrm>
              <a:off x="6743700" y="4292600"/>
              <a:ext cx="2808288" cy="2305050"/>
            </a:xfrm>
            <a:prstGeom prst="noSmoking">
              <a:avLst>
                <a:gd name="adj" fmla="val 76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4" name="Rectangle 3"/>
          <p:cNvSpPr/>
          <p:nvPr/>
        </p:nvSpPr>
        <p:spPr>
          <a:xfrm>
            <a:off x="1424738" y="2780928"/>
            <a:ext cx="7335558" cy="2308324"/>
          </a:xfrm>
          <a:prstGeom prst="rect">
            <a:avLst/>
          </a:prstGeom>
        </p:spPr>
        <p:txBody>
          <a:bodyPr wrap="square">
            <a:spAutoFit/>
          </a:bodyPr>
          <a:lstStyle/>
          <a:p>
            <a:pPr marL="1257300" indent="-342900">
              <a:buFont typeface="Arial" panose="020B0604020202020204" pitchFamily="34" charset="0"/>
              <a:buChar char="•"/>
              <a:defRPr/>
            </a:pPr>
            <a:r>
              <a:rPr lang="en-AU" altLang="en-US" sz="2400" b="1" dirty="0">
                <a:solidFill>
                  <a:srgbClr val="0000CC"/>
                </a:solidFill>
              </a:rPr>
              <a:t>Examples:</a:t>
            </a:r>
          </a:p>
          <a:p>
            <a:pPr marL="1600200" lvl="1" indent="-342900" algn="just">
              <a:buFont typeface="Courier New" panose="02070309020205020404" pitchFamily="49" charset="0"/>
              <a:buChar char="o"/>
              <a:defRPr/>
            </a:pPr>
            <a:r>
              <a:rPr lang="en-AU" altLang="en-US" sz="2400" dirty="0"/>
              <a:t>Not allowing any one to install software in company’s PC.</a:t>
            </a:r>
          </a:p>
          <a:p>
            <a:pPr marL="1600200" lvl="1" indent="-342900" algn="just">
              <a:buFont typeface="Courier New" panose="02070309020205020404" pitchFamily="49" charset="0"/>
              <a:buChar char="o"/>
              <a:defRPr/>
            </a:pPr>
            <a:endParaRPr lang="en-AU" altLang="en-US" sz="2400" dirty="0" smtClean="0"/>
          </a:p>
          <a:p>
            <a:pPr marL="1600200" lvl="1" indent="-342900" algn="just">
              <a:buFont typeface="Courier New" panose="02070309020205020404" pitchFamily="49" charset="0"/>
              <a:buChar char="o"/>
              <a:defRPr/>
            </a:pPr>
            <a:r>
              <a:rPr lang="en-AU" altLang="en-US" sz="2400" dirty="0" smtClean="0"/>
              <a:t>Don’t </a:t>
            </a:r>
            <a:r>
              <a:rPr lang="en-AU" altLang="en-US" sz="2400" dirty="0"/>
              <a:t>leave your password written in a stick note on your desk.</a:t>
            </a:r>
          </a:p>
        </p:txBody>
      </p:sp>
      <p:sp>
        <p:nvSpPr>
          <p:cNvPr id="5" name="Slide Number Placeholder 4"/>
          <p:cNvSpPr>
            <a:spLocks noGrp="1"/>
          </p:cNvSpPr>
          <p:nvPr>
            <p:ph type="sldNum" sz="quarter" idx="12"/>
          </p:nvPr>
        </p:nvSpPr>
        <p:spPr/>
        <p:txBody>
          <a:bodyPr/>
          <a:lstStyle/>
          <a:p>
            <a:pPr>
              <a:defRPr/>
            </a:pPr>
            <a:fld id="{ADCA9EB7-4DD0-4FC2-B7E6-CE0A10DF50D0}" type="slidenum">
              <a:rPr lang="en-AU" altLang="en-US" smtClean="0"/>
              <a:pPr>
                <a:defRPr/>
              </a:pPr>
              <a:t>28</a:t>
            </a:fld>
            <a:endParaRPr lang="en-AU" altLang="en-US"/>
          </a:p>
        </p:txBody>
      </p:sp>
      <p:pic>
        <p:nvPicPr>
          <p:cNvPr id="9" name="Picture 8" descr="Image result for class writing ic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0756" y="1124744"/>
            <a:ext cx="464724" cy="518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1487488" y="1196752"/>
            <a:ext cx="9649072" cy="3224213"/>
          </a:xfrm>
        </p:spPr>
        <p:txBody>
          <a:bodyPr/>
          <a:lstStyle/>
          <a:p>
            <a:pPr algn="just"/>
            <a:r>
              <a:rPr lang="en-US" altLang="en-US" sz="2400" b="1" dirty="0" smtClean="0"/>
              <a:t>They are sequences of processes, or rules, used to encipher and decipher messages in a cryptographic system. </a:t>
            </a:r>
            <a:endParaRPr lang="ar-KW" altLang="en-US" sz="2400" b="1" dirty="0" smtClean="0"/>
          </a:p>
          <a:p>
            <a:pPr algn="just">
              <a:lnSpc>
                <a:spcPct val="150000"/>
              </a:lnSpc>
            </a:pPr>
            <a:endParaRPr lang="en-US" altLang="en-US" sz="2400" dirty="0" smtClean="0"/>
          </a:p>
          <a:p>
            <a:pPr algn="just"/>
            <a:r>
              <a:rPr lang="en-US" altLang="en-US" sz="2400" dirty="0" smtClean="0"/>
              <a:t>“Modern” cryptography consists of various cryptography algorithms and tools. </a:t>
            </a:r>
          </a:p>
          <a:p>
            <a:pPr marL="739775" algn="just">
              <a:lnSpc>
                <a:spcPct val="150000"/>
              </a:lnSpc>
              <a:buFont typeface="Wingdings" panose="05000000000000000000" pitchFamily="2" charset="2"/>
              <a:buChar char="§"/>
            </a:pPr>
            <a:r>
              <a:rPr lang="en-US" altLang="en-US" sz="2400" b="1" dirty="0" smtClean="0">
                <a:solidFill>
                  <a:srgbClr val="0000CC"/>
                </a:solidFill>
              </a:rPr>
              <a:t>Example: </a:t>
            </a:r>
            <a:r>
              <a:rPr lang="en-US" altLang="en-US" sz="2400" dirty="0" smtClean="0"/>
              <a:t>Advanced Encryption Standard (AES)</a:t>
            </a:r>
            <a:endParaRPr lang="en-AU" altLang="en-US" sz="2800" dirty="0" smtClean="0"/>
          </a:p>
        </p:txBody>
      </p:sp>
      <p:sp>
        <p:nvSpPr>
          <p:cNvPr id="36870" name="Rectangle 5"/>
          <p:cNvSpPr>
            <a:spLocks noChangeArrowheads="1"/>
          </p:cNvSpPr>
          <p:nvPr/>
        </p:nvSpPr>
        <p:spPr bwMode="auto">
          <a:xfrm>
            <a:off x="1055440" y="476672"/>
            <a:ext cx="4862512"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t>1.3.1 CRYPTOGRAPHIC TOOLS</a:t>
            </a:r>
            <a:r>
              <a:rPr lang="en-US" altLang="en-US" sz="2400" dirty="0"/>
              <a:t> </a:t>
            </a:r>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29</a:t>
            </a:fld>
            <a:endParaRPr lang="en-AU"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03488" y="981075"/>
            <a:ext cx="7148512" cy="1152525"/>
          </a:xfrm>
          <a:noFill/>
        </p:spPr>
        <p:txBody>
          <a:bodyPr/>
          <a:lstStyle/>
          <a:p>
            <a:r>
              <a:rPr lang="en-US" altLang="en-US" sz="4000" b="1" smtClean="0">
                <a:latin typeface="Times New Roman" panose="02020603050405020304" pitchFamily="18" charset="0"/>
                <a:cs typeface="Times New Roman" panose="02020603050405020304" pitchFamily="18" charset="0"/>
              </a:rPr>
              <a:t/>
            </a:r>
            <a:br>
              <a:rPr lang="en-US" altLang="en-US" sz="4000" b="1" smtClean="0">
                <a:latin typeface="Times New Roman" panose="02020603050405020304" pitchFamily="18" charset="0"/>
                <a:cs typeface="Times New Roman" panose="02020603050405020304" pitchFamily="18" charset="0"/>
              </a:rPr>
            </a:br>
            <a:r>
              <a:rPr lang="en-US" altLang="en-US" sz="4000" b="1" smtClean="0">
                <a:latin typeface="Times New Roman" panose="02020603050405020304" pitchFamily="18" charset="0"/>
                <a:cs typeface="Times New Roman" panose="02020603050405020304" pitchFamily="18" charset="0"/>
              </a:rPr>
              <a:t>  </a:t>
            </a:r>
            <a:br>
              <a:rPr lang="en-US" altLang="en-US" sz="4000" b="1" smtClean="0">
                <a:latin typeface="Times New Roman" panose="02020603050405020304" pitchFamily="18" charset="0"/>
                <a:cs typeface="Times New Roman" panose="02020603050405020304" pitchFamily="18" charset="0"/>
              </a:rPr>
            </a:br>
            <a:r>
              <a:rPr lang="en-US" altLang="en-US" sz="2800" b="1" smtClean="0">
                <a:solidFill>
                  <a:srgbClr val="0000CC"/>
                </a:solidFill>
                <a:latin typeface="Times New Roman" panose="02020603050405020304" pitchFamily="18" charset="0"/>
                <a:cs typeface="Times New Roman" panose="02020603050405020304" pitchFamily="18" charset="0"/>
              </a:rPr>
              <a:t>PRELIMINARIES</a:t>
            </a:r>
            <a:r>
              <a:rPr lang="en-US" altLang="en-US" sz="4000" b="1" smtClean="0">
                <a:latin typeface="Times New Roman" panose="02020603050405020304" pitchFamily="18" charset="0"/>
                <a:cs typeface="Times New Roman" panose="02020603050405020304" pitchFamily="18" charset="0"/>
              </a:rPr>
              <a:t/>
            </a:r>
            <a:br>
              <a:rPr lang="en-US" altLang="en-US" sz="4000" b="1" smtClean="0">
                <a:latin typeface="Times New Roman" panose="02020603050405020304" pitchFamily="18" charset="0"/>
                <a:cs typeface="Times New Roman" panose="02020603050405020304" pitchFamily="18" charset="0"/>
              </a:rPr>
            </a:br>
            <a:r>
              <a:rPr lang="en-US" altLang="en-US" sz="4000" b="1" smtClean="0">
                <a:latin typeface="Times New Roman" panose="02020603050405020304" pitchFamily="18" charset="0"/>
                <a:cs typeface="Times New Roman" panose="02020603050405020304" pitchFamily="18" charset="0"/>
              </a:rPr>
              <a:t/>
            </a:r>
            <a:br>
              <a:rPr lang="en-US" altLang="en-US" sz="4000" b="1" smtClean="0">
                <a:latin typeface="Times New Roman" panose="02020603050405020304" pitchFamily="18" charset="0"/>
                <a:cs typeface="Times New Roman" panose="02020603050405020304" pitchFamily="18" charset="0"/>
              </a:rPr>
            </a:br>
            <a:r>
              <a:rPr lang="en-US" altLang="en-US" sz="4000" b="1" smtClean="0">
                <a:latin typeface="Times New Roman" panose="02020603050405020304" pitchFamily="18" charset="0"/>
                <a:cs typeface="Times New Roman" panose="02020603050405020304" pitchFamily="18" charset="0"/>
              </a:rPr>
              <a:t> </a:t>
            </a:r>
            <a:r>
              <a:rPr lang="en-AU" altLang="en-US" sz="4000" b="1" smtClean="0">
                <a:latin typeface="Times New Roman" panose="02020603050405020304" pitchFamily="18" charset="0"/>
                <a:cs typeface="Times New Roman" panose="02020603050405020304" pitchFamily="18" charset="0"/>
              </a:rPr>
              <a:t/>
            </a:r>
            <a:br>
              <a:rPr lang="en-AU" altLang="en-US" sz="4000" b="1" smtClean="0">
                <a:latin typeface="Times New Roman" panose="02020603050405020304" pitchFamily="18" charset="0"/>
                <a:cs typeface="Times New Roman" panose="02020603050405020304" pitchFamily="18" charset="0"/>
              </a:rPr>
            </a:br>
            <a:endParaRPr lang="en-AU" altLang="en-US" sz="4000" b="1" smtClean="0">
              <a:latin typeface="Times New Roman" panose="02020603050405020304" pitchFamily="18" charset="0"/>
              <a:cs typeface="Times New Roman" panose="02020603050405020304" pitchFamily="18" charset="0"/>
            </a:endParaRPr>
          </a:p>
        </p:txBody>
      </p:sp>
      <p:sp>
        <p:nvSpPr>
          <p:cNvPr id="4099" name="Rectangle 3"/>
          <p:cNvSpPr>
            <a:spLocks noGrp="1" noChangeArrowheads="1"/>
          </p:cNvSpPr>
          <p:nvPr>
            <p:ph idx="1"/>
          </p:nvPr>
        </p:nvSpPr>
        <p:spPr>
          <a:xfrm>
            <a:off x="1847850" y="1989138"/>
            <a:ext cx="8569325" cy="3671887"/>
          </a:xfrm>
          <a:ln>
            <a:solidFill>
              <a:schemeClr val="tx1"/>
            </a:solidFill>
            <a:miter lim="800000"/>
            <a:headEnd/>
            <a:tailEnd/>
          </a:ln>
        </p:spPr>
        <p:txBody>
          <a:bodyPr/>
          <a:lstStyle/>
          <a:p>
            <a:pPr>
              <a:lnSpc>
                <a:spcPct val="200000"/>
              </a:lnSpc>
              <a:buFontTx/>
              <a:buNone/>
            </a:pPr>
            <a:r>
              <a:rPr lang="en-US" altLang="en-US" i="1" dirty="0" smtClean="0">
                <a:latin typeface="Times New Roman" panose="02020603050405020304" pitchFamily="18" charset="0"/>
                <a:ea typeface="Calibri" panose="020F0502020204030204" pitchFamily="34" charset="0"/>
                <a:cs typeface="Times New Roman" panose="02020603050405020304" pitchFamily="18" charset="0"/>
              </a:rPr>
              <a:t>“Let us not look back in anger or forward in fear, but around in awareness.” 										(James Thurber)</a:t>
            </a:r>
          </a:p>
          <a:p>
            <a:pPr eaLnBrk="1" hangingPunct="1"/>
            <a:endParaRPr lang="en-AU" altLang="en-US" sz="2800" dirty="0" smtClean="0">
              <a:ea typeface="Calibri" panose="020F0502020204030204" pitchFamily="34" charset="0"/>
              <a:cs typeface="Arial" panose="020B0604020202020204" pitchFamily="34" charset="0"/>
            </a:endParaRPr>
          </a:p>
        </p:txBody>
      </p:sp>
      <p:sp>
        <p:nvSpPr>
          <p:cNvPr id="4100" name="عنوان 1"/>
          <p:cNvSpPr txBox="1">
            <a:spLocks/>
          </p:cNvSpPr>
          <p:nvPr/>
        </p:nvSpPr>
        <p:spPr bwMode="auto">
          <a:xfrm>
            <a:off x="3935413" y="260350"/>
            <a:ext cx="42846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chemeClr val="tx2"/>
                </a:solidFill>
                <a:latin typeface="Times New Roman" panose="02020603050405020304" pitchFamily="18" charset="0"/>
                <a:cs typeface="Times New Roman" panose="02020603050405020304" pitchFamily="18" charset="0"/>
              </a:rPr>
              <a:t>Chapter 1: </a:t>
            </a:r>
            <a:endParaRPr lang="ar-KW" altLang="en-US" sz="4000" b="1">
              <a:solidFill>
                <a:schemeClr val="tx2"/>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FF388F4C-967C-47B3-887C-372A4C476891}" type="slidenum">
              <a:rPr lang="en-AU" altLang="en-US" smtClean="0"/>
              <a:pPr>
                <a:defRPr/>
              </a:pPr>
              <a:t>3</a:t>
            </a:fld>
            <a:endParaRPr lang="en-AU"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1487488" y="1124744"/>
            <a:ext cx="9649072" cy="3168352"/>
          </a:xfrm>
        </p:spPr>
        <p:txBody>
          <a:bodyPr/>
          <a:lstStyle/>
          <a:p>
            <a:pPr algn="just"/>
            <a:r>
              <a:rPr lang="en-US" altLang="en-US" sz="2400" dirty="0" smtClean="0"/>
              <a:t>Authentication is the process that making sure of the identity of all parties. </a:t>
            </a:r>
          </a:p>
          <a:p>
            <a:pPr algn="just">
              <a:lnSpc>
                <a:spcPct val="150000"/>
              </a:lnSpc>
            </a:pPr>
            <a:endParaRPr lang="en-US" altLang="en-US" sz="2400" b="1" dirty="0" smtClean="0">
              <a:solidFill>
                <a:srgbClr val="0000CC"/>
              </a:solidFill>
            </a:endParaRPr>
          </a:p>
          <a:p>
            <a:pPr algn="just"/>
            <a:r>
              <a:rPr lang="en-US" altLang="en-US" sz="2400" b="1" dirty="0" smtClean="0">
                <a:solidFill>
                  <a:srgbClr val="0000CC"/>
                </a:solidFill>
              </a:rPr>
              <a:t>Example</a:t>
            </a:r>
            <a:r>
              <a:rPr lang="en-US" altLang="en-US" sz="2400" b="1" dirty="0">
                <a:solidFill>
                  <a:srgbClr val="0000CC"/>
                </a:solidFill>
              </a:rPr>
              <a:t>:</a:t>
            </a:r>
            <a:r>
              <a:rPr lang="en-US" altLang="en-US" sz="2400" b="1" dirty="0" smtClean="0">
                <a:solidFill>
                  <a:srgbClr val="0000CC"/>
                </a:solidFill>
              </a:rPr>
              <a:t> </a:t>
            </a:r>
            <a:r>
              <a:rPr lang="en-US" altLang="en-US" sz="2400" dirty="0"/>
              <a:t>I</a:t>
            </a:r>
            <a:r>
              <a:rPr lang="en-US" altLang="en-US" sz="2400" dirty="0" smtClean="0"/>
              <a:t>f Ali uses his computer to send a message to </a:t>
            </a:r>
            <a:r>
              <a:rPr lang="en-US" altLang="en-US" sz="2400" dirty="0" err="1" smtClean="0"/>
              <a:t>Imad’s</a:t>
            </a:r>
            <a:r>
              <a:rPr lang="en-US" altLang="en-US" sz="2400" dirty="0" smtClean="0"/>
              <a:t> computer, </a:t>
            </a:r>
            <a:r>
              <a:rPr lang="en-US" altLang="en-US" sz="2400" dirty="0" err="1" smtClean="0"/>
              <a:t>Imad’s</a:t>
            </a:r>
            <a:r>
              <a:rPr lang="en-US" altLang="en-US" sz="2400" dirty="0" smtClean="0"/>
              <a:t> can ensures that Ali sent the message by using authenticity property.</a:t>
            </a:r>
          </a:p>
        </p:txBody>
      </p:sp>
      <p:sp>
        <p:nvSpPr>
          <p:cNvPr id="37891" name="Rectangle 5"/>
          <p:cNvSpPr>
            <a:spLocks noChangeArrowheads="1"/>
          </p:cNvSpPr>
          <p:nvPr/>
        </p:nvSpPr>
        <p:spPr bwMode="auto">
          <a:xfrm>
            <a:off x="1055440" y="333375"/>
            <a:ext cx="3741738"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t>1.3.2  AUTHENTICATION</a:t>
            </a:r>
            <a:endParaRPr lang="en-US" altLang="en-US" sz="2400" dirty="0"/>
          </a:p>
        </p:txBody>
      </p:sp>
      <p:sp>
        <p:nvSpPr>
          <p:cNvPr id="2" name="Action Button: Custom 1">
            <a:hlinkClick r:id="rId3" action="ppaction://hlinksldjump" highlightClick="1"/>
          </p:cNvPr>
          <p:cNvSpPr/>
          <p:nvPr/>
        </p:nvSpPr>
        <p:spPr>
          <a:xfrm>
            <a:off x="7968208" y="4941168"/>
            <a:ext cx="3096344" cy="57606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See Authenticity (Slide-13)</a:t>
            </a:r>
            <a:endParaRPr lang="en-US" b="1" dirty="0">
              <a:solidFill>
                <a:schemeClr val="tx1"/>
              </a:solidFill>
            </a:endParaRPr>
          </a:p>
        </p:txBody>
      </p:sp>
      <p:sp>
        <p:nvSpPr>
          <p:cNvPr id="3" name="Bent Arrow 2"/>
          <p:cNvSpPr/>
          <p:nvPr/>
        </p:nvSpPr>
        <p:spPr>
          <a:xfrm flipV="1">
            <a:off x="7248128" y="4797152"/>
            <a:ext cx="576064" cy="57606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p:cNvSpPr>
            <a:spLocks noGrp="1"/>
          </p:cNvSpPr>
          <p:nvPr>
            <p:ph type="sldNum" sz="quarter" idx="12"/>
          </p:nvPr>
        </p:nvSpPr>
        <p:spPr/>
        <p:txBody>
          <a:bodyPr/>
          <a:lstStyle/>
          <a:p>
            <a:pPr>
              <a:defRPr/>
            </a:pPr>
            <a:fld id="{ADCA9EB7-4DD0-4FC2-B7E6-CE0A10DF50D0}" type="slidenum">
              <a:rPr lang="en-AU" altLang="en-US" smtClean="0"/>
              <a:pPr>
                <a:defRPr/>
              </a:pPr>
              <a:t>30</a:t>
            </a:fld>
            <a:endParaRPr lang="en-AU"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1559496" y="1124744"/>
            <a:ext cx="9577064" cy="3950413"/>
          </a:xfrm>
        </p:spPr>
        <p:txBody>
          <a:bodyPr/>
          <a:lstStyle/>
          <a:p>
            <a:pPr algn="just">
              <a:lnSpc>
                <a:spcPct val="150000"/>
              </a:lnSpc>
            </a:pPr>
            <a:r>
              <a:rPr lang="en-US" altLang="en-US" sz="2400" b="1" dirty="0" smtClean="0"/>
              <a:t>You can be authenticated on the basis of:</a:t>
            </a:r>
          </a:p>
          <a:p>
            <a:pPr lvl="1" algn="just">
              <a:lnSpc>
                <a:spcPct val="150000"/>
              </a:lnSpc>
            </a:pPr>
            <a:r>
              <a:rPr lang="en-US" altLang="en-US" sz="2300" dirty="0" smtClean="0"/>
              <a:t>something you know, e.g. (password, ID number, … etc.) </a:t>
            </a:r>
          </a:p>
          <a:p>
            <a:pPr lvl="1" algn="just">
              <a:lnSpc>
                <a:spcPct val="150000"/>
              </a:lnSpc>
            </a:pPr>
            <a:r>
              <a:rPr lang="en-US" altLang="en-US" sz="2300" dirty="0" smtClean="0"/>
              <a:t>something you hold, e.g. (</a:t>
            </a:r>
            <a:r>
              <a:rPr lang="en-GB" altLang="ar-KW" sz="2300" dirty="0" smtClean="0"/>
              <a:t>keys, cards, … etc.)</a:t>
            </a:r>
            <a:endParaRPr lang="en-US" altLang="en-US" sz="2300" dirty="0" smtClean="0"/>
          </a:p>
          <a:p>
            <a:pPr lvl="1" algn="just">
              <a:lnSpc>
                <a:spcPct val="150000"/>
              </a:lnSpc>
            </a:pPr>
            <a:r>
              <a:rPr lang="en-US" altLang="en-US" sz="2300" dirty="0" smtClean="0"/>
              <a:t>who you are, e.g. (</a:t>
            </a:r>
            <a:r>
              <a:rPr lang="en-GB" altLang="ar-KW" sz="2300" dirty="0" smtClean="0"/>
              <a:t>face, finger prints, iris patterns, DNA, … etc.)</a:t>
            </a:r>
            <a:endParaRPr lang="en-US" altLang="en-US" sz="2300" dirty="0" smtClean="0"/>
          </a:p>
          <a:p>
            <a:pPr lvl="1" algn="just">
              <a:lnSpc>
                <a:spcPct val="150000"/>
              </a:lnSpc>
            </a:pPr>
            <a:r>
              <a:rPr lang="en-US" altLang="en-US" sz="2300" dirty="0" smtClean="0"/>
              <a:t>what you do, e.g. </a:t>
            </a:r>
            <a:r>
              <a:rPr lang="en-US" altLang="en-US" sz="2300" dirty="0"/>
              <a:t>(</a:t>
            </a:r>
            <a:r>
              <a:rPr lang="en-US" altLang="en-US" sz="2300" dirty="0" smtClean="0"/>
              <a:t>handwriting, gait analysis, … etc.)</a:t>
            </a:r>
          </a:p>
          <a:p>
            <a:pPr lvl="1" algn="just">
              <a:lnSpc>
                <a:spcPct val="150000"/>
              </a:lnSpc>
            </a:pPr>
            <a:r>
              <a:rPr lang="en-US" altLang="en-US" sz="2300" dirty="0" smtClean="0"/>
              <a:t>where you are, e.g. (based on your location- GPS)</a:t>
            </a:r>
          </a:p>
        </p:txBody>
      </p:sp>
      <p:sp>
        <p:nvSpPr>
          <p:cNvPr id="4" name="Slide Number Placeholder 3"/>
          <p:cNvSpPr>
            <a:spLocks noGrp="1"/>
          </p:cNvSpPr>
          <p:nvPr>
            <p:ph type="sldNum" sz="quarter" idx="12"/>
          </p:nvPr>
        </p:nvSpPr>
        <p:spPr/>
        <p:txBody>
          <a:bodyPr/>
          <a:lstStyle/>
          <a:p>
            <a:pPr>
              <a:defRPr/>
            </a:pPr>
            <a:fld id="{ADCA9EB7-4DD0-4FC2-B7E6-CE0A10DF50D0}" type="slidenum">
              <a:rPr lang="en-AU" altLang="en-US" smtClean="0"/>
              <a:pPr>
                <a:defRPr/>
              </a:pPr>
              <a:t>31</a:t>
            </a:fld>
            <a:endParaRPr lang="en-AU" altLang="en-US"/>
          </a:p>
        </p:txBody>
      </p:sp>
      <p:sp>
        <p:nvSpPr>
          <p:cNvPr id="7" name="Rectangle 5"/>
          <p:cNvSpPr>
            <a:spLocks noChangeArrowheads="1"/>
          </p:cNvSpPr>
          <p:nvPr/>
        </p:nvSpPr>
        <p:spPr bwMode="auto">
          <a:xfrm>
            <a:off x="1055440" y="332656"/>
            <a:ext cx="4441665"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smtClean="0"/>
              <a:t>MORE ON AUTHENTICATION</a:t>
            </a:r>
            <a:endParaRPr lang="en-US" altLang="en-US" sz="2400" dirty="0"/>
          </a:p>
        </p:txBody>
      </p:sp>
      <p:pic>
        <p:nvPicPr>
          <p:cNvPr id="1026" name="Picture 2" descr="http://www.stockcarteam-ottofischer.de/images/video_icon.png">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5480" y="3501008"/>
            <a:ext cx="45641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2.iconfinder.com/data/icons/university-set-5/512/15-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5480" y="299695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assignment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416" y="2996952"/>
            <a:ext cx="432048"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775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مستطيل 1"/>
          <p:cNvSpPr>
            <a:spLocks noChangeArrowheads="1"/>
          </p:cNvSpPr>
          <p:nvPr/>
        </p:nvSpPr>
        <p:spPr bwMode="auto">
          <a:xfrm>
            <a:off x="1487488" y="1052736"/>
            <a:ext cx="96490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en-US" altLang="en-US" sz="2400" dirty="0"/>
              <a:t>Access control is a method or mechanism that control who can access resources and to whom should be granted</a:t>
            </a:r>
            <a:r>
              <a:rPr lang="en-US" altLang="en-US" sz="2400" dirty="0" smtClean="0"/>
              <a:t>.</a:t>
            </a:r>
            <a:endParaRPr lang="en-US" altLang="en-US" sz="2400" dirty="0"/>
          </a:p>
        </p:txBody>
      </p:sp>
      <p:sp>
        <p:nvSpPr>
          <p:cNvPr id="38915" name="Rectangle 5"/>
          <p:cNvSpPr>
            <a:spLocks noChangeArrowheads="1"/>
          </p:cNvSpPr>
          <p:nvPr/>
        </p:nvSpPr>
        <p:spPr bwMode="auto">
          <a:xfrm>
            <a:off x="983432" y="333375"/>
            <a:ext cx="3833813"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1.3.3 ACCESS CONTROL</a:t>
            </a:r>
            <a:endParaRPr lang="en-US" altLang="en-US" sz="2400"/>
          </a:p>
        </p:txBody>
      </p:sp>
      <p:pic>
        <p:nvPicPr>
          <p:cNvPr id="389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1544" y="2276872"/>
            <a:ext cx="822960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32</a:t>
            </a:fld>
            <a:endParaRPr lang="en-AU"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1487488" y="970850"/>
            <a:ext cx="9649072" cy="319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spcBef>
                <a:spcPct val="0"/>
              </a:spcBef>
              <a:spcAft>
                <a:spcPts val="2000"/>
              </a:spcAft>
            </a:pPr>
            <a:r>
              <a:rPr lang="en-US" altLang="en-US" sz="2400" b="1" dirty="0" smtClean="0"/>
              <a:t>Malicious software (malware)</a:t>
            </a:r>
            <a:r>
              <a:rPr lang="en-US" altLang="en-US" sz="2400" dirty="0" smtClean="0"/>
              <a:t>: It is </a:t>
            </a:r>
            <a:r>
              <a:rPr lang="en-US" altLang="en-US" sz="2400" dirty="0"/>
              <a:t>unwanted software that intended to harm computer system</a:t>
            </a:r>
            <a:r>
              <a:rPr lang="en-US" altLang="en-US" sz="2400" dirty="0" smtClean="0"/>
              <a:t>.</a:t>
            </a:r>
          </a:p>
          <a:p>
            <a:pPr marL="342900" indent="-342900" algn="just" eaLnBrk="1" hangingPunct="1">
              <a:spcBef>
                <a:spcPct val="0"/>
              </a:spcBef>
              <a:spcAft>
                <a:spcPts val="2000"/>
              </a:spcAft>
            </a:pPr>
            <a:r>
              <a:rPr lang="en-US" altLang="en-US" sz="2400" dirty="0" smtClean="0"/>
              <a:t>It </a:t>
            </a:r>
            <a:r>
              <a:rPr lang="en-US" altLang="en-US" sz="2400" dirty="0"/>
              <a:t>can delete, modify or add unwanted software not approved by the </a:t>
            </a:r>
            <a:r>
              <a:rPr lang="en-US" altLang="en-US" sz="2400" dirty="0" smtClean="0"/>
              <a:t>user. </a:t>
            </a:r>
          </a:p>
          <a:p>
            <a:pPr marL="342900" indent="-342900" algn="just" eaLnBrk="1" hangingPunct="1">
              <a:spcBef>
                <a:spcPct val="0"/>
              </a:spcBef>
            </a:pPr>
            <a:r>
              <a:rPr lang="en-US" altLang="en-US" sz="2400" b="1" dirty="0" smtClean="0">
                <a:solidFill>
                  <a:srgbClr val="0000CC"/>
                </a:solidFill>
              </a:rPr>
              <a:t>Examples: </a:t>
            </a:r>
          </a:p>
          <a:p>
            <a:pPr marL="1085850" lvl="1" indent="-342900" algn="just" eaLnBrk="1" hangingPunct="1">
              <a:spcBef>
                <a:spcPct val="0"/>
              </a:spcBef>
            </a:pPr>
            <a:r>
              <a:rPr lang="en-US" altLang="en-US" sz="2300" b="1" dirty="0" smtClean="0"/>
              <a:t>Trojans: </a:t>
            </a:r>
            <a:r>
              <a:rPr lang="en-US" altLang="en-US" sz="2300" dirty="0" smtClean="0"/>
              <a:t>H</a:t>
            </a:r>
            <a:r>
              <a:rPr lang="en-US" sz="2400" dirty="0" smtClean="0"/>
              <a:t>ide </a:t>
            </a:r>
            <a:r>
              <a:rPr lang="en-US" sz="2400" dirty="0"/>
              <a:t>themselves within seemingly harmless programs or try to trick you into </a:t>
            </a:r>
            <a:r>
              <a:rPr lang="en-US" sz="2400" dirty="0" smtClean="0"/>
              <a:t>installing new software.</a:t>
            </a:r>
            <a:endParaRPr lang="en-US" altLang="en-US" sz="2300" dirty="0" smtClean="0"/>
          </a:p>
        </p:txBody>
      </p:sp>
      <p:sp>
        <p:nvSpPr>
          <p:cNvPr id="39939" name="Rectangle 5"/>
          <p:cNvSpPr>
            <a:spLocks noChangeArrowheads="1"/>
          </p:cNvSpPr>
          <p:nvPr/>
        </p:nvSpPr>
        <p:spPr bwMode="auto">
          <a:xfrm>
            <a:off x="983432" y="333375"/>
            <a:ext cx="450850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1.3.4 MALICIOUS SOFTWARE</a:t>
            </a:r>
            <a:endParaRPr lang="en-US" altLang="en-US" sz="240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33</a:t>
            </a:fld>
            <a:endParaRPr lang="en-AU" altLang="en-US"/>
          </a:p>
        </p:txBody>
      </p:sp>
      <p:pic>
        <p:nvPicPr>
          <p:cNvPr id="6" name="Picture 2" descr="https://upload.wikimedia.org/wikipedia/commons/a/a6/Trojan-Horse-Virus-Remo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1671" y="4535777"/>
            <a:ext cx="1183756" cy="1335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1415480" y="1124744"/>
            <a:ext cx="85725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lnSpc>
                <a:spcPct val="150000"/>
              </a:lnSpc>
              <a:spcBef>
                <a:spcPct val="0"/>
              </a:spcBef>
            </a:pPr>
            <a:r>
              <a:rPr lang="en-US" altLang="en-US" sz="2400" b="1" dirty="0" smtClean="0">
                <a:solidFill>
                  <a:srgbClr val="0000CC"/>
                </a:solidFill>
              </a:rPr>
              <a:t>Examples continued: </a:t>
            </a:r>
          </a:p>
          <a:p>
            <a:pPr marL="1085850" lvl="1" indent="-342900" algn="just" eaLnBrk="1" hangingPunct="1">
              <a:lnSpc>
                <a:spcPct val="150000"/>
              </a:lnSpc>
              <a:spcBef>
                <a:spcPct val="0"/>
              </a:spcBef>
            </a:pPr>
            <a:r>
              <a:rPr lang="en-US" altLang="en-US" sz="2400" b="1" dirty="0" smtClean="0"/>
              <a:t>Viruses: </a:t>
            </a:r>
            <a:r>
              <a:rPr lang="en-US" altLang="en-US" sz="2400" dirty="0" smtClean="0"/>
              <a:t>A virus is a program </a:t>
            </a:r>
            <a:r>
              <a:rPr lang="en-US" altLang="en-US" sz="2400" dirty="0"/>
              <a:t>or piece of code that is loaded onto your computer without your knowledge and runs against your </a:t>
            </a:r>
            <a:r>
              <a:rPr lang="en-US" altLang="en-US" sz="2400" dirty="0" smtClean="0"/>
              <a:t>needs.</a:t>
            </a:r>
          </a:p>
          <a:p>
            <a:pPr lvl="1" indent="0" algn="just" eaLnBrk="1" hangingPunct="1">
              <a:lnSpc>
                <a:spcPct val="150000"/>
              </a:lnSpc>
              <a:spcBef>
                <a:spcPct val="0"/>
              </a:spcBef>
              <a:buNone/>
            </a:pPr>
            <a:r>
              <a:rPr lang="en-US" altLang="en-US" sz="2400" dirty="0" smtClean="0"/>
              <a:t> </a:t>
            </a:r>
          </a:p>
          <a:p>
            <a:pPr marL="1085850" lvl="1" indent="-342900" algn="just" eaLnBrk="1" hangingPunct="1">
              <a:lnSpc>
                <a:spcPct val="150000"/>
              </a:lnSpc>
              <a:spcBef>
                <a:spcPct val="0"/>
              </a:spcBef>
            </a:pPr>
            <a:r>
              <a:rPr lang="en-US" altLang="en-US" sz="2400" b="1" dirty="0" smtClean="0"/>
              <a:t>Worms: </a:t>
            </a:r>
            <a:r>
              <a:rPr lang="en-US" altLang="en-US" sz="2400" dirty="0" smtClean="0"/>
              <a:t>Stand-alone </a:t>
            </a:r>
            <a:r>
              <a:rPr lang="en-US" altLang="en-US" sz="2400" dirty="0"/>
              <a:t>malicious programs that can self-replicate and propagate via computer networks, without human </a:t>
            </a:r>
            <a:r>
              <a:rPr lang="en-US" altLang="en-US" sz="2400" dirty="0" smtClean="0"/>
              <a:t>help.</a:t>
            </a:r>
            <a:endParaRPr lang="en-US" altLang="en-US" sz="2400" dirty="0"/>
          </a:p>
        </p:txBody>
      </p:sp>
      <p:sp>
        <p:nvSpPr>
          <p:cNvPr id="39939" name="Rectangle 5"/>
          <p:cNvSpPr>
            <a:spLocks noChangeArrowheads="1"/>
          </p:cNvSpPr>
          <p:nvPr/>
        </p:nvSpPr>
        <p:spPr bwMode="auto">
          <a:xfrm>
            <a:off x="1055440" y="333375"/>
            <a:ext cx="450850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t>1.3.4 MALICIOUS SOFTWARE</a:t>
            </a:r>
            <a:endParaRPr lang="en-US" altLang="en-US" sz="2400" dirty="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34</a:t>
            </a:fld>
            <a:endParaRPr lang="en-AU" altLang="en-US"/>
          </a:p>
        </p:txBody>
      </p:sp>
    </p:spTree>
    <p:extLst>
      <p:ext uri="{BB962C8B-B14F-4D97-AF65-F5344CB8AC3E}">
        <p14:creationId xmlns:p14="http://schemas.microsoft.com/office/powerpoint/2010/main" val="2074364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1415480" y="1052736"/>
            <a:ext cx="9536484" cy="496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lnSpc>
                <a:spcPct val="150000"/>
              </a:lnSpc>
              <a:spcBef>
                <a:spcPct val="0"/>
              </a:spcBef>
            </a:pPr>
            <a:r>
              <a:rPr lang="en-US" altLang="en-US" sz="2400" b="1" dirty="0" smtClean="0">
                <a:solidFill>
                  <a:srgbClr val="0000CC"/>
                </a:solidFill>
              </a:rPr>
              <a:t>Examples continued: </a:t>
            </a:r>
          </a:p>
          <a:p>
            <a:pPr marL="1085850" lvl="1" indent="-342900" algn="just" eaLnBrk="1" hangingPunct="1">
              <a:lnSpc>
                <a:spcPct val="150000"/>
              </a:lnSpc>
              <a:spcBef>
                <a:spcPct val="0"/>
              </a:spcBef>
            </a:pPr>
            <a:r>
              <a:rPr lang="en-US" altLang="en-US" sz="2400" b="1" dirty="0" smtClean="0"/>
              <a:t>Spyware: </a:t>
            </a:r>
            <a:r>
              <a:rPr lang="en-US" altLang="en-US" sz="2400" dirty="0" smtClean="0"/>
              <a:t>A type </a:t>
            </a:r>
            <a:r>
              <a:rPr lang="en-US" altLang="en-US" sz="2400" dirty="0"/>
              <a:t>of software used to infect devices in order to </a:t>
            </a:r>
            <a:r>
              <a:rPr lang="en-US" altLang="en-US" sz="2400" dirty="0" smtClean="0"/>
              <a:t>secretly </a:t>
            </a:r>
            <a:r>
              <a:rPr lang="en-US" altLang="en-US" sz="2400" dirty="0"/>
              <a:t>obtain data without the user's </a:t>
            </a:r>
            <a:r>
              <a:rPr lang="en-US" altLang="en-US" sz="2400" dirty="0" smtClean="0"/>
              <a:t>permission.</a:t>
            </a:r>
          </a:p>
          <a:p>
            <a:pPr marL="1425575" lvl="1" indent="-342900" algn="just" eaLnBrk="1" hangingPunct="1">
              <a:lnSpc>
                <a:spcPct val="150000"/>
              </a:lnSpc>
              <a:spcBef>
                <a:spcPct val="0"/>
              </a:spcBef>
              <a:buFont typeface="Courier New" panose="02070309020205020404" pitchFamily="49" charset="0"/>
              <a:buChar char="o"/>
            </a:pPr>
            <a:r>
              <a:rPr lang="en-US" altLang="en-US" sz="2400" dirty="0" smtClean="0"/>
              <a:t>User’s data can be private information, Internet interaction, passwords … etc. .</a:t>
            </a:r>
          </a:p>
          <a:p>
            <a:pPr marL="1425575" lvl="1" indent="-342900" algn="just" eaLnBrk="1" hangingPunct="1">
              <a:lnSpc>
                <a:spcPct val="150000"/>
              </a:lnSpc>
              <a:spcBef>
                <a:spcPct val="0"/>
              </a:spcBef>
              <a:buFont typeface="Courier New" panose="02070309020205020404" pitchFamily="49" charset="0"/>
              <a:buChar char="o"/>
            </a:pPr>
            <a:r>
              <a:rPr lang="en-US" altLang="en-US" sz="2400" dirty="0" smtClean="0"/>
              <a:t>It can also affect the computer’s performance  by installing additional software, redirecting web browser searches, change computer settings, … etc. .</a:t>
            </a:r>
          </a:p>
          <a:p>
            <a:pPr marL="1485900" lvl="2" indent="-342900" algn="just" eaLnBrk="1" hangingPunct="1">
              <a:lnSpc>
                <a:spcPct val="150000"/>
              </a:lnSpc>
              <a:spcBef>
                <a:spcPct val="0"/>
              </a:spcBef>
            </a:pPr>
            <a:endParaRPr lang="en-US" altLang="en-US" sz="1900" dirty="0"/>
          </a:p>
        </p:txBody>
      </p:sp>
      <p:sp>
        <p:nvSpPr>
          <p:cNvPr id="39939" name="Rectangle 5"/>
          <p:cNvSpPr>
            <a:spLocks noChangeArrowheads="1"/>
          </p:cNvSpPr>
          <p:nvPr/>
        </p:nvSpPr>
        <p:spPr bwMode="auto">
          <a:xfrm>
            <a:off x="1055440" y="333375"/>
            <a:ext cx="450850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1.3.4 MALICIOUS SOFTWARE</a:t>
            </a:r>
            <a:endParaRPr lang="en-US" altLang="en-US" sz="240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35</a:t>
            </a:fld>
            <a:endParaRPr lang="en-AU" altLang="en-US"/>
          </a:p>
        </p:txBody>
      </p:sp>
    </p:spTree>
    <p:extLst>
      <p:ext uri="{BB962C8B-B14F-4D97-AF65-F5344CB8AC3E}">
        <p14:creationId xmlns:p14="http://schemas.microsoft.com/office/powerpoint/2010/main" val="39313278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4"/>
          <p:cNvSpPr>
            <a:spLocks noGrp="1"/>
          </p:cNvSpPr>
          <p:nvPr>
            <p:ph idx="4294967295"/>
          </p:nvPr>
        </p:nvSpPr>
        <p:spPr>
          <a:xfrm>
            <a:off x="1487488" y="1196752"/>
            <a:ext cx="6529610" cy="3456384"/>
          </a:xfrm>
        </p:spPr>
        <p:txBody>
          <a:bodyPr/>
          <a:lstStyle/>
          <a:p>
            <a:pPr algn="just">
              <a:lnSpc>
                <a:spcPct val="150000"/>
              </a:lnSpc>
              <a:defRPr/>
            </a:pPr>
            <a:r>
              <a:rPr lang="en-US" sz="2400" b="1" dirty="0" smtClean="0">
                <a:solidFill>
                  <a:srgbClr val="0000CC"/>
                </a:solidFill>
              </a:rPr>
              <a:t>Phishing</a:t>
            </a:r>
            <a:r>
              <a:rPr lang="en-US" sz="2400" dirty="0"/>
              <a:t>: is an attempt by the attacker to acquire sensitive information such as credit card information, bank account information, social security number or a username from the legitimate user by sending him/her an email or by calling him/her. </a:t>
            </a:r>
            <a:endParaRPr lang="en-US" sz="2400" b="1" dirty="0" smtClean="0">
              <a:solidFill>
                <a:srgbClr val="0000CC"/>
              </a:solidFill>
            </a:endParaRPr>
          </a:p>
          <a:p>
            <a:pPr marL="0" indent="0">
              <a:buNone/>
              <a:defRPr/>
            </a:pPr>
            <a:endParaRPr lang="en-US" sz="2800" dirty="0"/>
          </a:p>
        </p:txBody>
      </p:sp>
      <p:sp>
        <p:nvSpPr>
          <p:cNvPr id="40963" name="Rectangle 5"/>
          <p:cNvSpPr>
            <a:spLocks noChangeArrowheads="1"/>
          </p:cNvSpPr>
          <p:nvPr/>
        </p:nvSpPr>
        <p:spPr bwMode="auto">
          <a:xfrm>
            <a:off x="1055440" y="333375"/>
            <a:ext cx="52387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1.3.5 OTHER FORMS OF ATTACKS</a:t>
            </a:r>
            <a:endParaRPr lang="en-US" altLang="en-US" sz="240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36</a:t>
            </a:fld>
            <a:endParaRPr lang="en-AU" altLang="en-US"/>
          </a:p>
        </p:txBody>
      </p:sp>
      <p:pic>
        <p:nvPicPr>
          <p:cNvPr id="3074" name="Picture 2" descr="http://www.cse-me.com/wp-content/uploads/Beware-Of-Phish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7600" y="1533506"/>
            <a:ext cx="2844800" cy="38397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4"/>
          <p:cNvSpPr>
            <a:spLocks noGrp="1"/>
          </p:cNvSpPr>
          <p:nvPr>
            <p:ph idx="4294967295"/>
          </p:nvPr>
        </p:nvSpPr>
        <p:spPr>
          <a:xfrm>
            <a:off x="1559496" y="1052736"/>
            <a:ext cx="9577064" cy="4525962"/>
          </a:xfrm>
        </p:spPr>
        <p:txBody>
          <a:bodyPr/>
          <a:lstStyle/>
          <a:p>
            <a:pPr algn="just">
              <a:lnSpc>
                <a:spcPct val="150000"/>
              </a:lnSpc>
              <a:defRPr/>
            </a:pPr>
            <a:r>
              <a:rPr lang="en-US" sz="2400" b="1" dirty="0" smtClean="0">
                <a:solidFill>
                  <a:srgbClr val="0000CC"/>
                </a:solidFill>
              </a:rPr>
              <a:t>Pharming</a:t>
            </a:r>
            <a:r>
              <a:rPr lang="en-US" sz="2400" dirty="0"/>
              <a:t>: </a:t>
            </a:r>
            <a:r>
              <a:rPr lang="en-US" sz="2400" dirty="0" smtClean="0"/>
              <a:t>Redirects </a:t>
            </a:r>
            <a:r>
              <a:rPr lang="en-US" sz="2400" dirty="0"/>
              <a:t>users to </a:t>
            </a:r>
            <a:r>
              <a:rPr lang="en-US" sz="2400" dirty="0" smtClean="0"/>
              <a:t>fake websites </a:t>
            </a:r>
            <a:r>
              <a:rPr lang="en-US" sz="2400" dirty="0"/>
              <a:t>to misdirect the users to steal their account </a:t>
            </a:r>
            <a:r>
              <a:rPr lang="en-US" sz="2400" dirty="0" smtClean="0"/>
              <a:t>information.</a:t>
            </a:r>
          </a:p>
          <a:p>
            <a:pPr algn="just">
              <a:lnSpc>
                <a:spcPct val="150000"/>
              </a:lnSpc>
              <a:defRPr/>
            </a:pPr>
            <a:r>
              <a:rPr lang="en-US" sz="2400" dirty="0" smtClean="0"/>
              <a:t>This is done bye changing the DNS settings.</a:t>
            </a:r>
            <a:endParaRPr lang="en-US" sz="2800" dirty="0"/>
          </a:p>
        </p:txBody>
      </p:sp>
      <p:sp>
        <p:nvSpPr>
          <p:cNvPr id="40963" name="Rectangle 5"/>
          <p:cNvSpPr>
            <a:spLocks noChangeArrowheads="1"/>
          </p:cNvSpPr>
          <p:nvPr/>
        </p:nvSpPr>
        <p:spPr bwMode="auto">
          <a:xfrm>
            <a:off x="1055440" y="333375"/>
            <a:ext cx="52387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1.3.5 OTHER FORMS OF ATTACKS</a:t>
            </a:r>
            <a:endParaRPr lang="en-US" altLang="en-US" sz="240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37</a:t>
            </a:fld>
            <a:endParaRPr lang="en-AU" altLang="en-US"/>
          </a:p>
        </p:txBody>
      </p:sp>
      <p:sp>
        <p:nvSpPr>
          <p:cNvPr id="6" name="TextBox 5"/>
          <p:cNvSpPr txBox="1"/>
          <p:nvPr/>
        </p:nvSpPr>
        <p:spPr>
          <a:xfrm>
            <a:off x="3143672" y="3501008"/>
            <a:ext cx="5400600" cy="400110"/>
          </a:xfrm>
          <a:prstGeom prst="rect">
            <a:avLst/>
          </a:prstGeom>
          <a:noFill/>
          <a:ln>
            <a:solidFill>
              <a:schemeClr val="tx1"/>
            </a:solidFill>
          </a:ln>
        </p:spPr>
        <p:txBody>
          <a:bodyPr wrap="square" rtlCol="0">
            <a:spAutoFit/>
          </a:bodyPr>
          <a:lstStyle/>
          <a:p>
            <a:r>
              <a:rPr lang="en-US" sz="2000" dirty="0" smtClean="0">
                <a:latin typeface="Courier New" pitchFamily="49" charset="0"/>
                <a:cs typeface="Courier New" pitchFamily="49" charset="0"/>
              </a:rPr>
              <a:t>212.43.1.110	www.google.com</a:t>
            </a:r>
            <a:endParaRPr lang="en-US" sz="2000" dirty="0">
              <a:latin typeface="Courier New" pitchFamily="49" charset="0"/>
              <a:cs typeface="Courier New" pitchFamily="49" charset="0"/>
            </a:endParaRPr>
          </a:p>
        </p:txBody>
      </p:sp>
      <p:pic>
        <p:nvPicPr>
          <p:cNvPr id="24578" name="Picture 2" descr="Image result for hacker clipart"/>
          <p:cNvPicPr>
            <a:picLocks noChangeAspect="1" noChangeArrowheads="1"/>
          </p:cNvPicPr>
          <p:nvPr/>
        </p:nvPicPr>
        <p:blipFill>
          <a:blip r:embed="rId2" cstate="print"/>
          <a:srcRect/>
          <a:stretch>
            <a:fillRect/>
          </a:stretch>
        </p:blipFill>
        <p:spPr bwMode="auto">
          <a:xfrm>
            <a:off x="5951984" y="4549190"/>
            <a:ext cx="1810671" cy="1716114"/>
          </a:xfrm>
          <a:prstGeom prst="rect">
            <a:avLst/>
          </a:prstGeom>
          <a:noFill/>
        </p:spPr>
      </p:pic>
      <p:sp>
        <p:nvSpPr>
          <p:cNvPr id="8" name="Left-Up Arrow 7"/>
          <p:cNvSpPr/>
          <p:nvPr/>
        </p:nvSpPr>
        <p:spPr>
          <a:xfrm flipH="1">
            <a:off x="3287688" y="3973126"/>
            <a:ext cx="2592288" cy="1872208"/>
          </a:xfrm>
          <a:prstGeom prst="leftUpArrow">
            <a:avLst>
              <a:gd name="adj1" fmla="val 11216"/>
              <a:gd name="adj2" fmla="val 14662"/>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277438">
            <a:off x="3721462" y="4418451"/>
            <a:ext cx="2534294" cy="389656"/>
          </a:xfrm>
          <a:prstGeom prst="rect">
            <a:avLst/>
          </a:prstGeom>
          <a:noFill/>
        </p:spPr>
        <p:txBody>
          <a:bodyPr wrap="none" lIns="91440" tIns="45720" rIns="91440" bIns="45720">
            <a:prstTxWarp prst="textChevronInverted">
              <a:avLst>
                <a:gd name="adj" fmla="val 50000"/>
              </a:avLst>
            </a:prstTxWarp>
            <a:spAutoFit/>
          </a:bodyPr>
          <a:lstStyle/>
          <a:p>
            <a:pPr algn="ctr"/>
            <a:r>
              <a:rPr lang="en-US" sz="54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192.168.2.1</a:t>
            </a:r>
            <a:endParaRPr lang="en-US" sz="54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11" name="TextBox 10"/>
          <p:cNvSpPr txBox="1"/>
          <p:nvPr/>
        </p:nvSpPr>
        <p:spPr>
          <a:xfrm>
            <a:off x="1343472" y="3501008"/>
            <a:ext cx="1944216" cy="369332"/>
          </a:xfrm>
          <a:prstGeom prst="rect">
            <a:avLst/>
          </a:prstGeom>
          <a:noFill/>
        </p:spPr>
        <p:txBody>
          <a:bodyPr wrap="square" rtlCol="0">
            <a:spAutoFit/>
          </a:bodyPr>
          <a:lstStyle/>
          <a:p>
            <a:r>
              <a:rPr lang="en-US" b="1" dirty="0" smtClean="0"/>
              <a:t>DNS File Entry</a:t>
            </a:r>
            <a:endParaRPr lang="en-US" b="1" dirty="0"/>
          </a:p>
        </p:txBody>
      </p:sp>
    </p:spTree>
    <p:extLst>
      <p:ext uri="{BB962C8B-B14F-4D97-AF65-F5344CB8AC3E}">
        <p14:creationId xmlns:p14="http://schemas.microsoft.com/office/powerpoint/2010/main" val="3473907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4"/>
          <p:cNvSpPr>
            <a:spLocks noGrp="1"/>
          </p:cNvSpPr>
          <p:nvPr>
            <p:ph idx="4294967295"/>
          </p:nvPr>
        </p:nvSpPr>
        <p:spPr>
          <a:xfrm>
            <a:off x="1798638" y="1196752"/>
            <a:ext cx="8229600" cy="4525962"/>
          </a:xfrm>
        </p:spPr>
        <p:txBody>
          <a:bodyPr/>
          <a:lstStyle/>
          <a:p>
            <a:pPr algn="just">
              <a:lnSpc>
                <a:spcPct val="150000"/>
              </a:lnSpc>
              <a:defRPr/>
            </a:pPr>
            <a:r>
              <a:rPr lang="en-US" sz="2400" b="1" dirty="0" smtClean="0">
                <a:solidFill>
                  <a:srgbClr val="0000CC"/>
                </a:solidFill>
              </a:rPr>
              <a:t>Pharming illustrated scenario:</a:t>
            </a:r>
            <a:endParaRPr lang="en-US" sz="2800" dirty="0"/>
          </a:p>
        </p:txBody>
      </p:sp>
      <p:sp>
        <p:nvSpPr>
          <p:cNvPr id="40963" name="Rectangle 5"/>
          <p:cNvSpPr>
            <a:spLocks noChangeArrowheads="1"/>
          </p:cNvSpPr>
          <p:nvPr/>
        </p:nvSpPr>
        <p:spPr bwMode="auto">
          <a:xfrm>
            <a:off x="1055440" y="333375"/>
            <a:ext cx="52387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1.3.5 OTHER FORMS OF ATTACKS</a:t>
            </a:r>
            <a:endParaRPr lang="en-US" altLang="en-US" sz="240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38</a:t>
            </a:fld>
            <a:endParaRPr lang="en-AU" altLang="en-US"/>
          </a:p>
        </p:txBody>
      </p:sp>
      <p:pic>
        <p:nvPicPr>
          <p:cNvPr id="3" name="Picture 2"/>
          <p:cNvPicPr>
            <a:picLocks noChangeAspect="1"/>
          </p:cNvPicPr>
          <p:nvPr/>
        </p:nvPicPr>
        <p:blipFill>
          <a:blip r:embed="rId2" cstate="print"/>
          <a:stretch>
            <a:fillRect/>
          </a:stretch>
        </p:blipFill>
        <p:spPr>
          <a:xfrm>
            <a:off x="2351584" y="2107782"/>
            <a:ext cx="7128792" cy="4201538"/>
          </a:xfrm>
          <a:prstGeom prst="rect">
            <a:avLst/>
          </a:prstGeom>
        </p:spPr>
      </p:pic>
    </p:spTree>
    <p:extLst>
      <p:ext uri="{BB962C8B-B14F-4D97-AF65-F5344CB8AC3E}">
        <p14:creationId xmlns:p14="http://schemas.microsoft.com/office/powerpoint/2010/main" val="26425838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4"/>
          <p:cNvSpPr>
            <a:spLocks noGrp="1"/>
          </p:cNvSpPr>
          <p:nvPr>
            <p:ph idx="4294967295"/>
          </p:nvPr>
        </p:nvSpPr>
        <p:spPr>
          <a:xfrm>
            <a:off x="1487488" y="1052736"/>
            <a:ext cx="9649072" cy="4896544"/>
          </a:xfrm>
        </p:spPr>
        <p:txBody>
          <a:bodyPr/>
          <a:lstStyle/>
          <a:p>
            <a:pPr algn="just">
              <a:lnSpc>
                <a:spcPct val="150000"/>
              </a:lnSpc>
            </a:pPr>
            <a:r>
              <a:rPr lang="en-US" altLang="en-US" sz="2400" b="1" dirty="0" smtClean="0">
                <a:solidFill>
                  <a:srgbClr val="0000CC"/>
                </a:solidFill>
              </a:rPr>
              <a:t>Denial of service (</a:t>
            </a:r>
            <a:r>
              <a:rPr lang="en-US" altLang="en-US" sz="2400" b="1" dirty="0" err="1" smtClean="0">
                <a:solidFill>
                  <a:srgbClr val="0000CC"/>
                </a:solidFill>
              </a:rPr>
              <a:t>DoS</a:t>
            </a:r>
            <a:r>
              <a:rPr lang="en-US" altLang="en-US" sz="2400" b="1" dirty="0" smtClean="0">
                <a:solidFill>
                  <a:srgbClr val="0000CC"/>
                </a:solidFill>
              </a:rPr>
              <a:t>) </a:t>
            </a:r>
            <a:r>
              <a:rPr lang="en-US" altLang="en-US" sz="2400" dirty="0" smtClean="0"/>
              <a:t>: is an attack to prevent the legitimate users to use the network resources by flooding the network with useless traffic. </a:t>
            </a:r>
          </a:p>
          <a:p>
            <a:pPr algn="just">
              <a:lnSpc>
                <a:spcPct val="150000"/>
              </a:lnSpc>
            </a:pPr>
            <a:r>
              <a:rPr lang="en-US" altLang="en-US" sz="2400" b="1" dirty="0" smtClean="0">
                <a:solidFill>
                  <a:srgbClr val="0000CC"/>
                </a:solidFill>
              </a:rPr>
              <a:t>Example</a:t>
            </a:r>
            <a:r>
              <a:rPr lang="en-US" altLang="en-US" sz="2400" b="1" dirty="0">
                <a:solidFill>
                  <a:srgbClr val="0000CC"/>
                </a:solidFill>
              </a:rPr>
              <a:t>: </a:t>
            </a:r>
            <a:r>
              <a:rPr lang="en-US" altLang="en-US" sz="2400" dirty="0"/>
              <a:t>ICMP Echo Request (ping) packets, generally </a:t>
            </a:r>
            <a:r>
              <a:rPr lang="en-US" altLang="en-US" sz="2400" dirty="0" smtClean="0"/>
              <a:t>sends </a:t>
            </a:r>
            <a:r>
              <a:rPr lang="en-US" altLang="en-US" sz="2400" dirty="0"/>
              <a:t>packets as fast as possible without waiting for </a:t>
            </a:r>
            <a:r>
              <a:rPr lang="en-US" altLang="en-US" sz="2400" dirty="0" smtClean="0"/>
              <a:t>replies (band width consumption). </a:t>
            </a:r>
          </a:p>
        </p:txBody>
      </p:sp>
      <p:sp>
        <p:nvSpPr>
          <p:cNvPr id="41987" name="Rectangle 5"/>
          <p:cNvSpPr>
            <a:spLocks noChangeArrowheads="1"/>
          </p:cNvSpPr>
          <p:nvPr/>
        </p:nvSpPr>
        <p:spPr bwMode="auto">
          <a:xfrm>
            <a:off x="1001266" y="333375"/>
            <a:ext cx="52387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1.3.5 OTHER FORMS OF ATTACKS</a:t>
            </a:r>
            <a:endParaRPr lang="en-US" altLang="en-US" sz="240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39</a:t>
            </a:fld>
            <a:endParaRPr lang="en-AU"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0"/>
          <p:cNvSpPr>
            <a:spLocks noChangeArrowheads="1"/>
          </p:cNvSpPr>
          <p:nvPr/>
        </p:nvSpPr>
        <p:spPr bwMode="auto">
          <a:xfrm>
            <a:off x="4799856" y="548680"/>
            <a:ext cx="22510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tx2"/>
                </a:solidFill>
                <a:latin typeface="Times New Roman" panose="02020603050405020304" pitchFamily="18" charset="0"/>
                <a:cs typeface="Times New Roman" panose="02020603050405020304" pitchFamily="18" charset="0"/>
              </a:rPr>
              <a:t>Objectives</a:t>
            </a:r>
          </a:p>
        </p:txBody>
      </p:sp>
      <p:sp>
        <p:nvSpPr>
          <p:cNvPr id="5125" name="Rectangle 3"/>
          <p:cNvSpPr>
            <a:spLocks noChangeArrowheads="1"/>
          </p:cNvSpPr>
          <p:nvPr/>
        </p:nvSpPr>
        <p:spPr bwMode="auto">
          <a:xfrm>
            <a:off x="1127448" y="1484710"/>
            <a:ext cx="78692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dirty="0"/>
              <a:t>The learning objectives of this chapter are: </a:t>
            </a:r>
          </a:p>
          <a:p>
            <a:pPr>
              <a:buFontTx/>
              <a:buNone/>
            </a:pPr>
            <a:r>
              <a:rPr lang="en-US" altLang="en-US" sz="2800" dirty="0"/>
              <a:t> </a:t>
            </a:r>
          </a:p>
          <a:p>
            <a:pPr eaLnBrk="1" hangingPunct="1">
              <a:buFontTx/>
              <a:buNone/>
            </a:pPr>
            <a:endParaRPr lang="en-AU" altLang="en-US" sz="2800" dirty="0"/>
          </a:p>
        </p:txBody>
      </p:sp>
      <p:sp>
        <p:nvSpPr>
          <p:cNvPr id="5126" name="Rectangle 11"/>
          <p:cNvSpPr>
            <a:spLocks noChangeArrowheads="1"/>
          </p:cNvSpPr>
          <p:nvPr/>
        </p:nvSpPr>
        <p:spPr bwMode="auto">
          <a:xfrm>
            <a:off x="1271464" y="2204864"/>
            <a:ext cx="9865096" cy="3660775"/>
          </a:xfrm>
          <a:prstGeom prst="rect">
            <a:avLst/>
          </a:prstGeom>
          <a:solidFill>
            <a:srgbClr val="D8D8D8"/>
          </a:solidFill>
          <a:ln w="9525">
            <a:solidFill>
              <a:srgbClr val="000000"/>
            </a:solidFill>
            <a:miter lim="800000"/>
            <a:headEnd/>
            <a:tailEnd/>
          </a:ln>
        </p:spPr>
        <p:txBody>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ts val="500"/>
              </a:spcBef>
              <a:spcAft>
                <a:spcPts val="500"/>
              </a:spcAft>
              <a:buFont typeface="Wingdings" panose="05000000000000000000" pitchFamily="2" charset="2"/>
              <a:buChar char="§"/>
            </a:pPr>
            <a:r>
              <a:rPr lang="en-US" altLang="en-US" b="1" dirty="0">
                <a:latin typeface="Times New Roman" panose="02020603050405020304" pitchFamily="18" charset="0"/>
                <a:ea typeface="Arial" panose="020B0604020202020204" pitchFamily="34" charset="0"/>
                <a:cs typeface="Times New Roman" panose="02020603050405020304" pitchFamily="18" charset="0"/>
              </a:rPr>
              <a:t>Definition of computer security.</a:t>
            </a:r>
          </a:p>
          <a:p>
            <a:pPr lvl="1" eaLnBrk="1" hangingPunct="1">
              <a:spcBef>
                <a:spcPts val="500"/>
              </a:spcBef>
              <a:spcAft>
                <a:spcPts val="500"/>
              </a:spcAft>
              <a:buFont typeface="Wingdings" panose="05000000000000000000" pitchFamily="2" charset="2"/>
              <a:buChar char="§"/>
            </a:pPr>
            <a:r>
              <a:rPr lang="en-US" altLang="en-US" b="1" dirty="0">
                <a:latin typeface="Times New Roman" panose="02020603050405020304" pitchFamily="18" charset="0"/>
                <a:ea typeface="Arial" panose="020B0604020202020204" pitchFamily="34" charset="0"/>
                <a:cs typeface="Times New Roman" panose="02020603050405020304" pitchFamily="18" charset="0"/>
              </a:rPr>
              <a:t>Describe the triad security requirements of confidentiality, integrity and availability.</a:t>
            </a:r>
          </a:p>
          <a:p>
            <a:pPr lvl="1" eaLnBrk="1" hangingPunct="1">
              <a:spcBef>
                <a:spcPts val="500"/>
              </a:spcBef>
              <a:spcAft>
                <a:spcPts val="500"/>
              </a:spcAft>
              <a:buFont typeface="Wingdings" panose="05000000000000000000" pitchFamily="2" charset="2"/>
              <a:buChar char="§"/>
            </a:pPr>
            <a:r>
              <a:rPr lang="en-US" altLang="en-US" b="1" dirty="0">
                <a:latin typeface="Times New Roman" panose="02020603050405020304" pitchFamily="18" charset="0"/>
                <a:ea typeface="Arial" panose="020B0604020202020204" pitchFamily="34" charset="0"/>
                <a:cs typeface="Times New Roman" panose="02020603050405020304" pitchFamily="18" charset="0"/>
              </a:rPr>
              <a:t>Understand terminologies used in computer security. </a:t>
            </a:r>
          </a:p>
          <a:p>
            <a:pPr lvl="1" eaLnBrk="1" hangingPunct="1">
              <a:spcBef>
                <a:spcPts val="500"/>
              </a:spcBef>
              <a:spcAft>
                <a:spcPts val="500"/>
              </a:spcAft>
              <a:buFont typeface="Wingdings" panose="05000000000000000000" pitchFamily="2" charset="2"/>
              <a:buChar char="§"/>
            </a:pPr>
            <a:r>
              <a:rPr lang="en-US" altLang="en-US" b="1" dirty="0">
                <a:latin typeface="Times New Roman" panose="02020603050405020304" pitchFamily="18" charset="0"/>
                <a:ea typeface="Arial" panose="020B0604020202020204" pitchFamily="34" charset="0"/>
                <a:cs typeface="Times New Roman" panose="02020603050405020304" pitchFamily="18" charset="0"/>
              </a:rPr>
              <a:t>Describe the computer security principles</a:t>
            </a:r>
          </a:p>
          <a:p>
            <a:pPr lvl="1" eaLnBrk="1" hangingPunct="1">
              <a:spcBef>
                <a:spcPts val="500"/>
              </a:spcBef>
              <a:spcAft>
                <a:spcPts val="500"/>
              </a:spcAft>
              <a:buFont typeface="Wingdings" panose="05000000000000000000" pitchFamily="2" charset="2"/>
              <a:buChar char="§"/>
            </a:pPr>
            <a:r>
              <a:rPr lang="en-US" altLang="en-US" b="1" dirty="0">
                <a:latin typeface="Times New Roman" panose="02020603050405020304" pitchFamily="18" charset="0"/>
                <a:ea typeface="Arial" panose="020B0604020202020204" pitchFamily="34" charset="0"/>
                <a:cs typeface="Times New Roman" panose="02020603050405020304" pitchFamily="18" charset="0"/>
              </a:rPr>
              <a:t>Describe the honeypot security network.</a:t>
            </a:r>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4</a:t>
            </a:fld>
            <a:endParaRPr lang="en-AU"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4"/>
          <p:cNvSpPr>
            <a:spLocks noGrp="1"/>
          </p:cNvSpPr>
          <p:nvPr>
            <p:ph idx="4294967295"/>
          </p:nvPr>
        </p:nvSpPr>
        <p:spPr>
          <a:xfrm>
            <a:off x="1487488" y="1196752"/>
            <a:ext cx="8229600" cy="864096"/>
          </a:xfrm>
        </p:spPr>
        <p:txBody>
          <a:bodyPr/>
          <a:lstStyle/>
          <a:p>
            <a:pPr algn="just">
              <a:lnSpc>
                <a:spcPct val="150000"/>
              </a:lnSpc>
              <a:defRPr/>
            </a:pPr>
            <a:r>
              <a:rPr lang="en-US" sz="2400" b="1" dirty="0">
                <a:solidFill>
                  <a:srgbClr val="0000CC"/>
                </a:solidFill>
              </a:rPr>
              <a:t>ICMP (Ping) </a:t>
            </a:r>
            <a:r>
              <a:rPr lang="en-US" sz="2400" b="1" dirty="0" smtClean="0">
                <a:solidFill>
                  <a:srgbClr val="0000CC"/>
                </a:solidFill>
              </a:rPr>
              <a:t>Flood scenario:</a:t>
            </a:r>
            <a:endParaRPr lang="en-US" sz="2800" dirty="0"/>
          </a:p>
        </p:txBody>
      </p:sp>
      <p:sp>
        <p:nvSpPr>
          <p:cNvPr id="40963" name="Rectangle 5"/>
          <p:cNvSpPr>
            <a:spLocks noChangeArrowheads="1"/>
          </p:cNvSpPr>
          <p:nvPr/>
        </p:nvSpPr>
        <p:spPr bwMode="auto">
          <a:xfrm>
            <a:off x="983432" y="333375"/>
            <a:ext cx="52387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1.3.5 OTHER FORMS OF ATTACKS</a:t>
            </a:r>
            <a:endParaRPr lang="en-US" altLang="en-US" sz="240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40</a:t>
            </a:fld>
            <a:endParaRPr lang="en-AU" altLang="en-US"/>
          </a:p>
        </p:txBody>
      </p:sp>
      <p:pic>
        <p:nvPicPr>
          <p:cNvPr id="6146" name="Picture 2" descr="http://www.tomicki.net/images/amplified.ping.flood.phase.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2834" y="2420888"/>
            <a:ext cx="4629150" cy="31051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http://www.tomicki.net/images/amplified.ping.flood.phase.tw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7395" y="2420888"/>
            <a:ext cx="4429125" cy="31051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258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4"/>
          <p:cNvSpPr>
            <a:spLocks noGrp="1"/>
          </p:cNvSpPr>
          <p:nvPr>
            <p:ph idx="4294967295"/>
          </p:nvPr>
        </p:nvSpPr>
        <p:spPr>
          <a:xfrm>
            <a:off x="1379984" y="1124744"/>
            <a:ext cx="9756576" cy="4320480"/>
          </a:xfrm>
        </p:spPr>
        <p:txBody>
          <a:bodyPr/>
          <a:lstStyle/>
          <a:p>
            <a:pPr algn="just"/>
            <a:r>
              <a:rPr lang="en-US" altLang="en-US" sz="2400" b="1" dirty="0" smtClean="0">
                <a:solidFill>
                  <a:srgbClr val="0000CC"/>
                </a:solidFill>
              </a:rPr>
              <a:t>Logic bombs</a:t>
            </a:r>
            <a:r>
              <a:rPr lang="en-US" altLang="en-US" sz="2400" dirty="0" smtClean="0"/>
              <a:t>: Malware piece of a code intentionally added to software system additional to the software system functional purpose. It can be also a process or a task.</a:t>
            </a:r>
          </a:p>
          <a:p>
            <a:endParaRPr lang="en-US" altLang="en-US" sz="2400" b="1" dirty="0" smtClean="0">
              <a:solidFill>
                <a:srgbClr val="0000CC"/>
              </a:solidFill>
            </a:endParaRPr>
          </a:p>
          <a:p>
            <a:r>
              <a:rPr lang="en-US" altLang="en-US" sz="2400" b="1" dirty="0" smtClean="0">
                <a:solidFill>
                  <a:srgbClr val="0000CC"/>
                </a:solidFill>
              </a:rPr>
              <a:t>Example: </a:t>
            </a:r>
          </a:p>
          <a:p>
            <a:pPr lvl="1"/>
            <a:r>
              <a:rPr lang="en-US" altLang="en-US" sz="2400" dirty="0" err="1" smtClean="0"/>
              <a:t>DarkSeoul</a:t>
            </a:r>
            <a:r>
              <a:rPr lang="en-US" altLang="en-US" sz="2400" dirty="0" smtClean="0"/>
              <a:t> malware: </a:t>
            </a:r>
          </a:p>
          <a:p>
            <a:pPr lvl="2" algn="just">
              <a:buFont typeface="Wingdings" panose="05000000000000000000" pitchFamily="2" charset="2"/>
              <a:buChar char="§"/>
            </a:pPr>
            <a:r>
              <a:rPr lang="en-US" dirty="0" smtClean="0"/>
              <a:t>It </a:t>
            </a:r>
            <a:r>
              <a:rPr lang="en-US" dirty="0"/>
              <a:t>affected several customers of the ISP LG U+ and caused their networks to fail</a:t>
            </a:r>
            <a:r>
              <a:rPr lang="en-US" dirty="0" smtClean="0"/>
              <a:t>. </a:t>
            </a:r>
          </a:p>
          <a:p>
            <a:pPr lvl="2" algn="just">
              <a:buFont typeface="Wingdings" panose="05000000000000000000" pitchFamily="2" charset="2"/>
              <a:buChar char="§"/>
            </a:pPr>
            <a:r>
              <a:rPr lang="en-US" dirty="0" smtClean="0"/>
              <a:t>It </a:t>
            </a:r>
            <a:r>
              <a:rPr lang="en-US" dirty="0"/>
              <a:t>disables popular South Korean antimalware products.</a:t>
            </a:r>
            <a:r>
              <a:rPr lang="en-US" sz="2300" dirty="0"/>
              <a:t> </a:t>
            </a:r>
            <a:endParaRPr lang="en-US" altLang="en-US" sz="2300" dirty="0" smtClean="0"/>
          </a:p>
        </p:txBody>
      </p:sp>
      <p:sp>
        <p:nvSpPr>
          <p:cNvPr id="41987" name="Rectangle 5"/>
          <p:cNvSpPr>
            <a:spLocks noChangeArrowheads="1"/>
          </p:cNvSpPr>
          <p:nvPr/>
        </p:nvSpPr>
        <p:spPr bwMode="auto">
          <a:xfrm>
            <a:off x="1055440" y="333375"/>
            <a:ext cx="52387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1.3.5 OTHER FORMS OF ATTACKS</a:t>
            </a:r>
            <a:endParaRPr lang="en-US" altLang="en-US" sz="240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41</a:t>
            </a:fld>
            <a:endParaRPr lang="en-AU" altLang="en-US"/>
          </a:p>
        </p:txBody>
      </p:sp>
    </p:spTree>
    <p:extLst>
      <p:ext uri="{BB962C8B-B14F-4D97-AF65-F5344CB8AC3E}">
        <p14:creationId xmlns:p14="http://schemas.microsoft.com/office/powerpoint/2010/main" val="3079833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4"/>
          <p:cNvSpPr>
            <a:spLocks noGrp="1"/>
          </p:cNvSpPr>
          <p:nvPr>
            <p:ph idx="4294967295"/>
          </p:nvPr>
        </p:nvSpPr>
        <p:spPr>
          <a:xfrm>
            <a:off x="1415480" y="980728"/>
            <a:ext cx="9324528" cy="1152128"/>
          </a:xfrm>
        </p:spPr>
        <p:txBody>
          <a:bodyPr/>
          <a:lstStyle/>
          <a:p>
            <a:pPr algn="just"/>
            <a:r>
              <a:rPr lang="en-US" altLang="en-US" sz="2400" b="1" dirty="0" smtClean="0">
                <a:solidFill>
                  <a:srgbClr val="0000CC"/>
                </a:solidFill>
              </a:rPr>
              <a:t>Drive by download attack</a:t>
            </a:r>
            <a:r>
              <a:rPr lang="en-US" altLang="en-US" sz="2400" dirty="0" smtClean="0"/>
              <a:t>: Is a malware delivery attack triggered when the user views and visits the website. </a:t>
            </a:r>
          </a:p>
          <a:p>
            <a:endParaRPr lang="en-US" altLang="en-US" dirty="0" smtClean="0"/>
          </a:p>
        </p:txBody>
      </p:sp>
      <p:sp>
        <p:nvSpPr>
          <p:cNvPr id="41987" name="Rectangle 5"/>
          <p:cNvSpPr>
            <a:spLocks noChangeArrowheads="1"/>
          </p:cNvSpPr>
          <p:nvPr/>
        </p:nvSpPr>
        <p:spPr bwMode="auto">
          <a:xfrm>
            <a:off x="1073274" y="333375"/>
            <a:ext cx="52387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1.3.5 OTHER FORMS OF ATTACKS</a:t>
            </a:r>
            <a:endParaRPr lang="en-US" altLang="en-US" sz="240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42</a:t>
            </a:fld>
            <a:endParaRPr lang="en-AU" altLang="en-US"/>
          </a:p>
        </p:txBody>
      </p:sp>
      <p:pic>
        <p:nvPicPr>
          <p:cNvPr id="1026" name="Picture 2" descr="https://www.microsoft.com/security/assets/images/_security/sir_v11/keyfindings/rg_section_7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40" y="2060848"/>
            <a:ext cx="9793088" cy="457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253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4294967295"/>
          </p:nvPr>
        </p:nvSpPr>
        <p:spPr>
          <a:xfrm>
            <a:off x="1487488" y="1125538"/>
            <a:ext cx="9649072" cy="4492625"/>
          </a:xfrm>
        </p:spPr>
        <p:txBody>
          <a:bodyPr/>
          <a:lstStyle/>
          <a:p>
            <a:pPr marL="514350" indent="-514350">
              <a:buFont typeface="+mj-lt"/>
              <a:buAutoNum type="arabicPeriod"/>
            </a:pPr>
            <a:r>
              <a:rPr lang="en-US" altLang="en-US" sz="2800" b="1" dirty="0" smtClean="0">
                <a:solidFill>
                  <a:srgbClr val="0000CC"/>
                </a:solidFill>
                <a:latin typeface="Times New Roman" panose="02020603050405020304" pitchFamily="18" charset="0"/>
                <a:cs typeface="Times New Roman" panose="02020603050405020304" pitchFamily="18" charset="0"/>
              </a:rPr>
              <a:t>Intrusion Detection System (IDS) DESCRIPTION</a:t>
            </a:r>
          </a:p>
          <a:p>
            <a:pPr marL="577850" indent="-111125" algn="just">
              <a:lnSpc>
                <a:spcPct val="150000"/>
              </a:lnSpc>
              <a:buFontTx/>
              <a:buNone/>
            </a:pPr>
            <a:r>
              <a:rPr lang="en-US" altLang="en-US" sz="2400" dirty="0" smtClean="0"/>
              <a:t>	IDS is the process of observing proceedings happening in an information technology or network and analyzing them for  indications of attacks.</a:t>
            </a:r>
          </a:p>
          <a:p>
            <a:pPr marL="809625" algn="just">
              <a:lnSpc>
                <a:spcPct val="150000"/>
              </a:lnSpc>
            </a:pPr>
            <a:r>
              <a:rPr lang="en-US" altLang="en-US" sz="2400" dirty="0" smtClean="0"/>
              <a:t>Attacks can be specified as:</a:t>
            </a:r>
          </a:p>
          <a:p>
            <a:pPr marL="1035050" lvl="1" indent="-342900" algn="just">
              <a:lnSpc>
                <a:spcPct val="150000"/>
              </a:lnSpc>
            </a:pPr>
            <a:r>
              <a:rPr lang="en-US" altLang="en-US" sz="2300" dirty="0" smtClean="0"/>
              <a:t>Attempt to conduct unauthorized behavior, or </a:t>
            </a:r>
          </a:p>
          <a:p>
            <a:pPr marL="1035050" lvl="1" indent="-342900" algn="just">
              <a:lnSpc>
                <a:spcPct val="150000"/>
              </a:lnSpc>
            </a:pPr>
            <a:r>
              <a:rPr lang="en-US" altLang="en-US" sz="2300" dirty="0"/>
              <a:t>A</a:t>
            </a:r>
            <a:r>
              <a:rPr lang="en-US" altLang="en-US" sz="2300" dirty="0" smtClean="0"/>
              <a:t>void the security techniques of a hardware or network. </a:t>
            </a:r>
            <a:endParaRPr lang="en-AU" altLang="en-US" sz="2300" dirty="0" smtClean="0"/>
          </a:p>
        </p:txBody>
      </p:sp>
      <p:sp>
        <p:nvSpPr>
          <p:cNvPr id="43011" name="Rectangle 5"/>
          <p:cNvSpPr>
            <a:spLocks noChangeArrowheads="1"/>
          </p:cNvSpPr>
          <p:nvPr/>
        </p:nvSpPr>
        <p:spPr bwMode="auto">
          <a:xfrm>
            <a:off x="1055440" y="333375"/>
            <a:ext cx="8868133"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t>1.3.6 INTRUSION </a:t>
            </a:r>
            <a:r>
              <a:rPr lang="en-US" altLang="en-US" sz="2400" b="1" dirty="0" smtClean="0"/>
              <a:t>DETECTION PREVENTION (IDPS) SYSTEM</a:t>
            </a:r>
            <a:endParaRPr lang="en-US" altLang="en-US" sz="2400" dirty="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43</a:t>
            </a:fld>
            <a:endParaRPr lang="en-AU"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4294967295"/>
          </p:nvPr>
        </p:nvSpPr>
        <p:spPr>
          <a:xfrm>
            <a:off x="1487488" y="1125538"/>
            <a:ext cx="9649072" cy="4492625"/>
          </a:xfrm>
        </p:spPr>
        <p:txBody>
          <a:bodyPr/>
          <a:lstStyle/>
          <a:p>
            <a:pPr marL="514350" indent="-514350">
              <a:buFont typeface="+mj-lt"/>
              <a:buAutoNum type="arabicPeriod" startAt="2"/>
            </a:pPr>
            <a:r>
              <a:rPr lang="en-US" altLang="en-US" sz="2800" b="1" dirty="0">
                <a:solidFill>
                  <a:srgbClr val="0000CC"/>
                </a:solidFill>
                <a:latin typeface="Times New Roman" panose="02020603050405020304" pitchFamily="18" charset="0"/>
                <a:cs typeface="Times New Roman" panose="02020603050405020304" pitchFamily="18" charset="0"/>
              </a:rPr>
              <a:t>Intrusion </a:t>
            </a:r>
            <a:r>
              <a:rPr lang="en-US" altLang="en-US" sz="2800" b="1" dirty="0" smtClean="0">
                <a:solidFill>
                  <a:srgbClr val="0000CC"/>
                </a:solidFill>
                <a:latin typeface="Times New Roman" panose="02020603050405020304" pitchFamily="18" charset="0"/>
                <a:cs typeface="Times New Roman" panose="02020603050405020304" pitchFamily="18" charset="0"/>
              </a:rPr>
              <a:t>Prevention </a:t>
            </a:r>
            <a:r>
              <a:rPr lang="en-US" altLang="en-US" sz="2800" b="1" dirty="0">
                <a:solidFill>
                  <a:srgbClr val="0000CC"/>
                </a:solidFill>
                <a:latin typeface="Times New Roman" panose="02020603050405020304" pitchFamily="18" charset="0"/>
                <a:cs typeface="Times New Roman" panose="02020603050405020304" pitchFamily="18" charset="0"/>
              </a:rPr>
              <a:t>System (</a:t>
            </a:r>
            <a:r>
              <a:rPr lang="en-US" altLang="en-US" sz="2800" b="1" dirty="0" smtClean="0">
                <a:solidFill>
                  <a:srgbClr val="0000CC"/>
                </a:solidFill>
                <a:latin typeface="Times New Roman" panose="02020603050405020304" pitchFamily="18" charset="0"/>
                <a:cs typeface="Times New Roman" panose="02020603050405020304" pitchFamily="18" charset="0"/>
              </a:rPr>
              <a:t>IPS</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smtClean="0">
                <a:solidFill>
                  <a:srgbClr val="0000CC"/>
                </a:solidFill>
                <a:latin typeface="Times New Roman" panose="02020603050405020304" pitchFamily="18" charset="0"/>
                <a:cs typeface="Times New Roman" panose="02020603050405020304" pitchFamily="18" charset="0"/>
              </a:rPr>
              <a:t>DESCRIPTION</a:t>
            </a:r>
          </a:p>
          <a:p>
            <a:pPr marL="860425" algn="just">
              <a:lnSpc>
                <a:spcPct val="150000"/>
              </a:lnSpc>
            </a:pPr>
            <a:r>
              <a:rPr lang="en-US" altLang="en-US" sz="2400" dirty="0" smtClean="0"/>
              <a:t>It is the next generation of IDS.</a:t>
            </a:r>
          </a:p>
          <a:p>
            <a:pPr marL="860425" algn="just">
              <a:lnSpc>
                <a:spcPct val="150000"/>
              </a:lnSpc>
            </a:pPr>
            <a:r>
              <a:rPr lang="en-US" altLang="en-US" sz="2400" dirty="0" smtClean="0"/>
              <a:t>Consists </a:t>
            </a:r>
            <a:r>
              <a:rPr lang="en-US" altLang="en-US" sz="2400" dirty="0"/>
              <a:t>of activities that deter an </a:t>
            </a:r>
            <a:r>
              <a:rPr lang="en-US" altLang="en-US" sz="2400" dirty="0" smtClean="0"/>
              <a:t>intrusion.</a:t>
            </a:r>
          </a:p>
          <a:p>
            <a:pPr marL="860425" algn="just">
              <a:lnSpc>
                <a:spcPct val="150000"/>
              </a:lnSpc>
            </a:pPr>
            <a:r>
              <a:rPr lang="en-US" altLang="en-US" sz="2400" dirty="0" smtClean="0"/>
              <a:t>Can </a:t>
            </a:r>
            <a:r>
              <a:rPr lang="en-US" altLang="en-US" sz="2400" dirty="0"/>
              <a:t>detect an intrusion and </a:t>
            </a:r>
            <a:r>
              <a:rPr lang="en-US" altLang="en-US" sz="2400" dirty="0" smtClean="0"/>
              <a:t>also prevent </a:t>
            </a:r>
            <a:r>
              <a:rPr lang="en-US" altLang="en-US" sz="2400" dirty="0"/>
              <a:t>that intrusion from </a:t>
            </a:r>
            <a:r>
              <a:rPr lang="en-US" altLang="en-US" sz="2400" dirty="0" smtClean="0"/>
              <a:t>successful attack.</a:t>
            </a:r>
          </a:p>
        </p:txBody>
      </p:sp>
      <p:sp>
        <p:nvSpPr>
          <p:cNvPr id="43011" name="Rectangle 5"/>
          <p:cNvSpPr>
            <a:spLocks noChangeArrowheads="1"/>
          </p:cNvSpPr>
          <p:nvPr/>
        </p:nvSpPr>
        <p:spPr bwMode="auto">
          <a:xfrm>
            <a:off x="1055440" y="333375"/>
            <a:ext cx="895309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t>1.3.6 INTRUSION </a:t>
            </a:r>
            <a:r>
              <a:rPr lang="en-US" altLang="en-US" sz="2400" b="1" dirty="0" smtClean="0"/>
              <a:t>DETECTION </a:t>
            </a:r>
            <a:r>
              <a:rPr lang="en-US" altLang="en-US" sz="2400" b="1" dirty="0"/>
              <a:t>PREVENTION (IDPS) SYSTEM</a:t>
            </a:r>
            <a:endParaRPr lang="en-US" altLang="en-US" sz="2400" dirty="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44</a:t>
            </a:fld>
            <a:endParaRPr lang="en-AU" altLang="en-US"/>
          </a:p>
        </p:txBody>
      </p:sp>
    </p:spTree>
    <p:extLst>
      <p:ext uri="{BB962C8B-B14F-4D97-AF65-F5344CB8AC3E}">
        <p14:creationId xmlns:p14="http://schemas.microsoft.com/office/powerpoint/2010/main" val="1005423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1384052" y="980728"/>
            <a:ext cx="9752508" cy="4492625"/>
          </a:xfrm>
        </p:spPr>
        <p:txBody>
          <a:bodyPr/>
          <a:lstStyle/>
          <a:p>
            <a:pPr algn="just">
              <a:lnSpc>
                <a:spcPct val="150000"/>
              </a:lnSpc>
              <a:defRPr/>
            </a:pPr>
            <a:r>
              <a:rPr lang="en-US" sz="2400" b="1" dirty="0" smtClean="0">
                <a:solidFill>
                  <a:srgbClr val="0000CC"/>
                </a:solidFill>
              </a:rPr>
              <a:t>IDPS </a:t>
            </a:r>
            <a:r>
              <a:rPr lang="en-US" sz="2400" b="1" dirty="0">
                <a:solidFill>
                  <a:srgbClr val="0000CC"/>
                </a:solidFill>
              </a:rPr>
              <a:t>implementation </a:t>
            </a:r>
            <a:r>
              <a:rPr lang="en-US" sz="2400" b="1" dirty="0" smtClean="0">
                <a:solidFill>
                  <a:srgbClr val="0000CC"/>
                </a:solidFill>
              </a:rPr>
              <a:t>advantages:</a:t>
            </a:r>
            <a:endParaRPr lang="en-US" sz="2400" b="1" dirty="0">
              <a:solidFill>
                <a:srgbClr val="0000CC"/>
              </a:solidFill>
            </a:endParaRPr>
          </a:p>
          <a:p>
            <a:pPr marL="685800" algn="just">
              <a:spcAft>
                <a:spcPts val="500"/>
              </a:spcAft>
              <a:buFontTx/>
              <a:buAutoNum type="arabicPeriod"/>
              <a:defRPr/>
            </a:pPr>
            <a:r>
              <a:rPr lang="en-US" sz="2400" dirty="0" smtClean="0"/>
              <a:t>Prevents </a:t>
            </a:r>
            <a:r>
              <a:rPr lang="en-US" sz="2400" dirty="0"/>
              <a:t>problem </a:t>
            </a:r>
            <a:r>
              <a:rPr lang="en-US" sz="2400" dirty="0" smtClean="0"/>
              <a:t>behaviors </a:t>
            </a:r>
            <a:r>
              <a:rPr lang="en-US" sz="2400" dirty="0"/>
              <a:t>by increasing risk of discovery and punishment for system cyber-attacks. </a:t>
            </a:r>
          </a:p>
          <a:p>
            <a:pPr marL="685800" algn="just">
              <a:spcAft>
                <a:spcPts val="500"/>
              </a:spcAft>
              <a:buFontTx/>
              <a:buAutoNum type="arabicPeriod"/>
              <a:defRPr/>
            </a:pPr>
            <a:r>
              <a:rPr lang="en-US" sz="2400" dirty="0" smtClean="0"/>
              <a:t>Identifies intruders </a:t>
            </a:r>
            <a:r>
              <a:rPr lang="en-US" sz="2400" dirty="0"/>
              <a:t>and other security violations that are not prevented by other security </a:t>
            </a:r>
            <a:r>
              <a:rPr lang="en-US" sz="2400" dirty="0" smtClean="0"/>
              <a:t>measures. </a:t>
            </a:r>
            <a:endParaRPr lang="en-US" sz="2400" dirty="0"/>
          </a:p>
          <a:p>
            <a:pPr marL="685800" algn="just">
              <a:spcAft>
                <a:spcPts val="500"/>
              </a:spcAft>
              <a:buFontTx/>
              <a:buAutoNum type="arabicPeriod"/>
              <a:defRPr/>
            </a:pPr>
            <a:r>
              <a:rPr lang="en-US" sz="2400" dirty="0" smtClean="0"/>
              <a:t>Detects </a:t>
            </a:r>
            <a:r>
              <a:rPr lang="en-US" sz="2400" dirty="0"/>
              <a:t>preambles to attacks (network probes and other tests for present vulnerabilities</a:t>
            </a:r>
            <a:r>
              <a:rPr lang="en-US" sz="2400" dirty="0" smtClean="0"/>
              <a:t>). </a:t>
            </a:r>
          </a:p>
          <a:p>
            <a:pPr marL="685800" algn="just">
              <a:spcAft>
                <a:spcPts val="500"/>
              </a:spcAft>
              <a:buFontTx/>
              <a:buAutoNum type="arabicPeriod"/>
              <a:defRPr/>
            </a:pPr>
            <a:r>
              <a:rPr lang="en-US" sz="2400" dirty="0"/>
              <a:t>Quality control for security design and </a:t>
            </a:r>
            <a:r>
              <a:rPr lang="en-US" sz="2400" dirty="0" smtClean="0"/>
              <a:t>administration. </a:t>
            </a:r>
            <a:endParaRPr lang="en-US" sz="2400" dirty="0"/>
          </a:p>
          <a:p>
            <a:pPr marL="685800" algn="just">
              <a:buFontTx/>
              <a:buAutoNum type="arabicPeriod"/>
              <a:defRPr/>
            </a:pPr>
            <a:r>
              <a:rPr lang="en-US" sz="2400" dirty="0"/>
              <a:t>Provide helpful data regarding techniques applied in cyber-attack. </a:t>
            </a:r>
          </a:p>
          <a:p>
            <a:pPr marL="685800" algn="just">
              <a:lnSpc>
                <a:spcPct val="150000"/>
              </a:lnSpc>
              <a:buFontTx/>
              <a:buAutoNum type="arabicPeriod"/>
              <a:defRPr/>
            </a:pPr>
            <a:endParaRPr lang="en-US" sz="2300" dirty="0"/>
          </a:p>
        </p:txBody>
      </p:sp>
      <p:sp>
        <p:nvSpPr>
          <p:cNvPr id="44035" name="Rectangle 5"/>
          <p:cNvSpPr>
            <a:spLocks noChangeArrowheads="1"/>
          </p:cNvSpPr>
          <p:nvPr/>
        </p:nvSpPr>
        <p:spPr bwMode="auto">
          <a:xfrm>
            <a:off x="1055440" y="333375"/>
            <a:ext cx="895309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2400" b="1" dirty="0"/>
              <a:t>1.3.6 INTRUSION DETECTION PREVENTION (IDPS) </a:t>
            </a:r>
            <a:r>
              <a:rPr lang="en-US" altLang="en-US" sz="2400" b="1" dirty="0" smtClean="0"/>
              <a:t>SYSTEM</a:t>
            </a:r>
            <a:endParaRPr lang="en-US" altLang="en-US" sz="2400" dirty="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45</a:t>
            </a:fld>
            <a:endParaRPr lang="en-AU"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4294967295"/>
          </p:nvPr>
        </p:nvSpPr>
        <p:spPr>
          <a:xfrm>
            <a:off x="1487488" y="1124744"/>
            <a:ext cx="9649072" cy="3989387"/>
          </a:xfrm>
        </p:spPr>
        <p:txBody>
          <a:bodyPr/>
          <a:lstStyle/>
          <a:p>
            <a:pPr algn="just">
              <a:lnSpc>
                <a:spcPct val="150000"/>
              </a:lnSpc>
              <a:spcAft>
                <a:spcPts val="2000"/>
              </a:spcAft>
            </a:pPr>
            <a:r>
              <a:rPr lang="en-US" altLang="en-US" sz="2400" b="1" dirty="0" smtClean="0"/>
              <a:t>IDPS uses two major methods to analyze proceedings to reveal intruders: </a:t>
            </a:r>
          </a:p>
          <a:p>
            <a:pPr lvl="1" algn="just">
              <a:spcAft>
                <a:spcPts val="2000"/>
              </a:spcAft>
              <a:buFontTx/>
              <a:buAutoNum type="arabicPeriod"/>
            </a:pPr>
            <a:r>
              <a:rPr lang="en-US" altLang="en-US" sz="2400" b="1" dirty="0" smtClean="0">
                <a:solidFill>
                  <a:srgbClr val="0000CC"/>
                </a:solidFill>
              </a:rPr>
              <a:t>Signature-Based IDPS:</a:t>
            </a:r>
            <a:r>
              <a:rPr lang="en-US" altLang="en-US" sz="2400" dirty="0" smtClean="0">
                <a:solidFill>
                  <a:srgbClr val="0000CC"/>
                </a:solidFill>
              </a:rPr>
              <a:t> </a:t>
            </a:r>
            <a:r>
              <a:rPr lang="en-US" altLang="en-US" sz="2400" dirty="0" smtClean="0"/>
              <a:t>This method recognizes proceedings or sets of proceedings that match with a predefined model of proceedings that describe a known attack.</a:t>
            </a:r>
          </a:p>
          <a:p>
            <a:pPr lvl="1" algn="just">
              <a:buFontTx/>
              <a:buAutoNum type="arabicPeriod"/>
            </a:pPr>
            <a:r>
              <a:rPr lang="en-US" altLang="en-US" sz="2400" b="1" dirty="0" smtClean="0">
                <a:solidFill>
                  <a:srgbClr val="0000CC"/>
                </a:solidFill>
              </a:rPr>
              <a:t>Anomaly-Based IDPS:</a:t>
            </a:r>
            <a:r>
              <a:rPr lang="en-US" altLang="en-US" sz="2400" dirty="0" smtClean="0">
                <a:solidFill>
                  <a:srgbClr val="0000CC"/>
                </a:solidFill>
              </a:rPr>
              <a:t> </a:t>
            </a:r>
            <a:r>
              <a:rPr lang="en-US" altLang="en-US" sz="2400" dirty="0" smtClean="0"/>
              <a:t>Anomaly detection assumes that all intrusive activities deviate from the norm.</a:t>
            </a:r>
            <a:endParaRPr lang="en-AU" altLang="en-US" sz="2400" dirty="0" smtClean="0"/>
          </a:p>
        </p:txBody>
      </p:sp>
      <p:sp>
        <p:nvSpPr>
          <p:cNvPr id="46083" name="Rectangle 5"/>
          <p:cNvSpPr>
            <a:spLocks noChangeArrowheads="1"/>
          </p:cNvSpPr>
          <p:nvPr/>
        </p:nvSpPr>
        <p:spPr bwMode="auto">
          <a:xfrm>
            <a:off x="1031340" y="333375"/>
            <a:ext cx="895309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2400" b="1" dirty="0"/>
              <a:t>1.3.6 INTRUSION DETECTION PREVENTION (IDPS) </a:t>
            </a:r>
            <a:r>
              <a:rPr lang="en-US" altLang="en-US" sz="2400" b="1" dirty="0" smtClean="0"/>
              <a:t>SYSTEM</a:t>
            </a:r>
            <a:endParaRPr lang="en-US" altLang="en-US" sz="2400" dirty="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46</a:t>
            </a:fld>
            <a:endParaRPr lang="en-AU"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1487488" y="1196975"/>
            <a:ext cx="9649072" cy="4649788"/>
          </a:xfrm>
        </p:spPr>
        <p:txBody>
          <a:bodyPr/>
          <a:lstStyle/>
          <a:p>
            <a:pPr marL="0" indent="0">
              <a:buFontTx/>
              <a:buNone/>
              <a:defRPr/>
            </a:pPr>
            <a:r>
              <a:rPr lang="en-US" sz="2400" b="1" dirty="0" smtClean="0">
                <a:solidFill>
                  <a:srgbClr val="0000CC"/>
                </a:solidFill>
              </a:rPr>
              <a:t>TECHNOLOGICAL </a:t>
            </a:r>
            <a:r>
              <a:rPr lang="en-US" sz="2400" b="1" dirty="0">
                <a:solidFill>
                  <a:srgbClr val="0000CC"/>
                </a:solidFill>
              </a:rPr>
              <a:t>SUPPORT</a:t>
            </a:r>
          </a:p>
          <a:p>
            <a:pPr>
              <a:lnSpc>
                <a:spcPct val="150000"/>
              </a:lnSpc>
              <a:defRPr/>
            </a:pPr>
            <a:r>
              <a:rPr lang="en-US" sz="2400" dirty="0" smtClean="0"/>
              <a:t>Three </a:t>
            </a:r>
            <a:r>
              <a:rPr lang="en-US" sz="2400" dirty="0"/>
              <a:t>popular types of </a:t>
            </a:r>
            <a:r>
              <a:rPr lang="en-US" sz="2400" dirty="0" smtClean="0"/>
              <a:t>IDPS </a:t>
            </a:r>
            <a:r>
              <a:rPr lang="en-US" sz="2400" dirty="0"/>
              <a:t>products:</a:t>
            </a:r>
          </a:p>
          <a:p>
            <a:pPr algn="just">
              <a:lnSpc>
                <a:spcPct val="150000"/>
              </a:lnSpc>
              <a:buFontTx/>
              <a:buAutoNum type="arabicPeriod"/>
              <a:defRPr/>
            </a:pPr>
            <a:r>
              <a:rPr lang="en-US" sz="2400" b="1" dirty="0">
                <a:solidFill>
                  <a:srgbClr val="0000CC"/>
                </a:solidFill>
              </a:rPr>
              <a:t>Network-Based </a:t>
            </a:r>
            <a:r>
              <a:rPr lang="en-US" sz="2400" b="1" dirty="0" smtClean="0">
                <a:solidFill>
                  <a:srgbClr val="0000CC"/>
                </a:solidFill>
              </a:rPr>
              <a:t>IDPS</a:t>
            </a:r>
            <a:r>
              <a:rPr lang="en-US" sz="2400" dirty="0">
                <a:solidFill>
                  <a:srgbClr val="0000CC"/>
                </a:solidFill>
              </a:rPr>
              <a:t>:</a:t>
            </a:r>
            <a:r>
              <a:rPr lang="en-US" sz="2400" dirty="0" smtClean="0">
                <a:solidFill>
                  <a:srgbClr val="0000CC"/>
                </a:solidFill>
              </a:rPr>
              <a:t> </a:t>
            </a:r>
            <a:r>
              <a:rPr lang="en-US" sz="2400" dirty="0" smtClean="0"/>
              <a:t>Reveal </a:t>
            </a:r>
            <a:r>
              <a:rPr lang="en-US" sz="2400" dirty="0"/>
              <a:t>intruders by capturing and analyzing network packets. </a:t>
            </a:r>
          </a:p>
          <a:p>
            <a:pPr>
              <a:defRPr/>
            </a:pPr>
            <a:endParaRPr lang="en-AU" sz="2800" dirty="0"/>
          </a:p>
        </p:txBody>
      </p:sp>
      <p:sp>
        <p:nvSpPr>
          <p:cNvPr id="47108" name="Rectangle 5"/>
          <p:cNvSpPr>
            <a:spLocks noChangeArrowheads="1"/>
          </p:cNvSpPr>
          <p:nvPr/>
        </p:nvSpPr>
        <p:spPr bwMode="auto">
          <a:xfrm>
            <a:off x="1031340" y="333375"/>
            <a:ext cx="895309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2400" b="1" dirty="0"/>
              <a:t>1.3.6 INTRUSION DETECTION PREVENTION (IDPS) </a:t>
            </a:r>
            <a:r>
              <a:rPr lang="en-US" altLang="en-US" sz="2400" b="1" dirty="0" smtClean="0"/>
              <a:t>SYSTEM</a:t>
            </a:r>
            <a:endParaRPr lang="en-US" altLang="en-US" sz="2400" dirty="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47</a:t>
            </a:fld>
            <a:endParaRPr lang="en-AU" altLang="en-US"/>
          </a:p>
        </p:txBody>
      </p:sp>
      <p:pic>
        <p:nvPicPr>
          <p:cNvPr id="3" name="Picture 2"/>
          <p:cNvPicPr>
            <a:picLocks noChangeAspect="1"/>
          </p:cNvPicPr>
          <p:nvPr/>
        </p:nvPicPr>
        <p:blipFill>
          <a:blip r:embed="rId2" cstate="print"/>
          <a:stretch>
            <a:fillRect/>
          </a:stretch>
        </p:blipFill>
        <p:spPr>
          <a:xfrm>
            <a:off x="2351584" y="3645024"/>
            <a:ext cx="7555433" cy="3032753"/>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4294967295"/>
          </p:nvPr>
        </p:nvSpPr>
        <p:spPr>
          <a:xfrm>
            <a:off x="1487488" y="1124744"/>
            <a:ext cx="9649072" cy="3987800"/>
          </a:xfrm>
        </p:spPr>
        <p:txBody>
          <a:bodyPr/>
          <a:lstStyle/>
          <a:p>
            <a:pPr marL="514350" indent="-514350" algn="just">
              <a:lnSpc>
                <a:spcPct val="150000"/>
              </a:lnSpc>
              <a:buFontTx/>
              <a:buAutoNum type="arabicPeriod" startAt="2"/>
            </a:pPr>
            <a:r>
              <a:rPr lang="en-US" altLang="en-US" sz="2400" b="1" dirty="0" smtClean="0">
                <a:solidFill>
                  <a:srgbClr val="0000CC"/>
                </a:solidFill>
              </a:rPr>
              <a:t>Host-Based IDPS</a:t>
            </a:r>
            <a:r>
              <a:rPr lang="en-US" altLang="en-US" sz="2400" dirty="0" smtClean="0">
                <a:solidFill>
                  <a:srgbClr val="0000CC"/>
                </a:solidFill>
              </a:rPr>
              <a:t>. </a:t>
            </a:r>
            <a:r>
              <a:rPr lang="en-US" altLang="en-US" sz="2400" dirty="0"/>
              <a:t>O</a:t>
            </a:r>
            <a:r>
              <a:rPr lang="en-US" altLang="en-US" sz="2400" dirty="0" smtClean="0"/>
              <a:t>perate on data gathered from inside an individual hardware system. </a:t>
            </a:r>
            <a:endParaRPr lang="en-AU" altLang="en-US" sz="2400" dirty="0" smtClean="0"/>
          </a:p>
        </p:txBody>
      </p:sp>
      <p:sp>
        <p:nvSpPr>
          <p:cNvPr id="48132" name="Rectangle 5"/>
          <p:cNvSpPr>
            <a:spLocks noChangeArrowheads="1"/>
          </p:cNvSpPr>
          <p:nvPr/>
        </p:nvSpPr>
        <p:spPr bwMode="auto">
          <a:xfrm>
            <a:off x="1055440" y="332656"/>
            <a:ext cx="895309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2400" b="1" dirty="0"/>
              <a:t>1.3.6 INTRUSION DETECTION PREVENTION (IDPS) </a:t>
            </a:r>
            <a:r>
              <a:rPr lang="en-US" altLang="en-US" sz="2400" b="1" dirty="0" smtClean="0"/>
              <a:t>SYSTEM</a:t>
            </a:r>
            <a:endParaRPr lang="en-US" altLang="en-US" sz="2400" dirty="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48</a:t>
            </a:fld>
            <a:endParaRPr lang="en-AU" altLang="en-US"/>
          </a:p>
        </p:txBody>
      </p:sp>
      <p:pic>
        <p:nvPicPr>
          <p:cNvPr id="6" name="Picture 5"/>
          <p:cNvPicPr>
            <a:picLocks noChangeAspect="1"/>
          </p:cNvPicPr>
          <p:nvPr/>
        </p:nvPicPr>
        <p:blipFill>
          <a:blip r:embed="rId2" cstate="print"/>
          <a:stretch>
            <a:fillRect/>
          </a:stretch>
        </p:blipFill>
        <p:spPr>
          <a:xfrm>
            <a:off x="3030333" y="2708920"/>
            <a:ext cx="6524625" cy="333375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a:xfrm>
            <a:off x="1415480" y="1124744"/>
            <a:ext cx="9721080" cy="4362450"/>
          </a:xfrm>
        </p:spPr>
        <p:txBody>
          <a:bodyPr/>
          <a:lstStyle/>
          <a:p>
            <a:pPr marL="514350" indent="-514350" algn="just">
              <a:lnSpc>
                <a:spcPct val="150000"/>
              </a:lnSpc>
              <a:buFontTx/>
              <a:buAutoNum type="arabicPeriod" startAt="3"/>
            </a:pPr>
            <a:r>
              <a:rPr lang="en-US" altLang="en-US" sz="2400" b="1" dirty="0" smtClean="0">
                <a:solidFill>
                  <a:srgbClr val="0000CC"/>
                </a:solidFill>
              </a:rPr>
              <a:t>Application-Based IDPS</a:t>
            </a:r>
            <a:r>
              <a:rPr lang="en-US" altLang="en-US" sz="2400" dirty="0" smtClean="0">
                <a:solidFill>
                  <a:srgbClr val="0000CC"/>
                </a:solidFill>
              </a:rPr>
              <a:t>. </a:t>
            </a:r>
            <a:r>
              <a:rPr lang="en-US" altLang="en-US" sz="2400" dirty="0" smtClean="0"/>
              <a:t>A special subset of host-based IDPS that analyzes the proceedings transpiring inside a software application.</a:t>
            </a:r>
          </a:p>
          <a:p>
            <a:pPr marL="914400" algn="just">
              <a:lnSpc>
                <a:spcPct val="150000"/>
              </a:lnSpc>
            </a:pPr>
            <a:r>
              <a:rPr lang="en-US" altLang="en-US" sz="2400" dirty="0" smtClean="0"/>
              <a:t>It detects suspicious behaviors in the interaction between users, data and application.</a:t>
            </a:r>
          </a:p>
          <a:p>
            <a:pPr marL="514350" indent="-514350"/>
            <a:endParaRPr lang="en-AU" altLang="en-US" sz="2800" dirty="0" smtClean="0"/>
          </a:p>
        </p:txBody>
      </p:sp>
      <p:sp>
        <p:nvSpPr>
          <p:cNvPr id="49156" name="Rectangle 5"/>
          <p:cNvSpPr>
            <a:spLocks noChangeArrowheads="1"/>
          </p:cNvSpPr>
          <p:nvPr/>
        </p:nvSpPr>
        <p:spPr bwMode="auto">
          <a:xfrm>
            <a:off x="1031340" y="333375"/>
            <a:ext cx="895309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2400" b="1" dirty="0"/>
              <a:t>1.3.6 INTRUSION DETECTION PREVENTION (IDPS) </a:t>
            </a:r>
            <a:r>
              <a:rPr lang="en-US" altLang="en-US" sz="2400" b="1" dirty="0" smtClean="0"/>
              <a:t>SYSTEM</a:t>
            </a:r>
            <a:endParaRPr lang="en-US" altLang="en-US" sz="2400" dirty="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49</a:t>
            </a:fld>
            <a:endParaRPr lang="en-AU"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usinessofbetter.com/wp-content/uploads/2013/08/Cybersecurity-versus-information-security-English-5-e1375371376335.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71464" y="692696"/>
            <a:ext cx="9702512" cy="5541293"/>
          </a:xfrm>
          <a:prstGeom prst="rect">
            <a:avLst/>
          </a:prstGeom>
          <a:noFill/>
          <a:extLst>
            <a:ext uri="{909E8E84-426E-40DD-AFC4-6F175D3DCCD1}">
              <a14:hiddenFill xmlns:a14="http://schemas.microsoft.com/office/drawing/2010/main">
                <a:solidFill>
                  <a:srgbClr val="FFFFFF"/>
                </a:solidFill>
              </a14:hiddenFill>
            </a:ext>
          </a:extLst>
        </p:spPr>
      </p:pic>
      <p:sp>
        <p:nvSpPr>
          <p:cNvPr id="6150" name="Rectangle 10"/>
          <p:cNvSpPr>
            <a:spLocks noChangeArrowheads="1"/>
          </p:cNvSpPr>
          <p:nvPr/>
        </p:nvSpPr>
        <p:spPr bwMode="auto">
          <a:xfrm>
            <a:off x="4600705" y="241484"/>
            <a:ext cx="2589107"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latin typeface="Times New Roman" panose="02020603050405020304" pitchFamily="18" charset="0"/>
                <a:cs typeface="Times New Roman" panose="02020603050405020304" pitchFamily="18" charset="0"/>
              </a:rPr>
              <a:t>The Big Picture</a:t>
            </a:r>
            <a:endParaRPr lang="en-US" altLang="en-US" sz="2800"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FF388F4C-967C-47B3-887C-372A4C476891}" type="slidenum">
              <a:rPr lang="en-AU" altLang="en-US" smtClean="0"/>
              <a:pPr>
                <a:defRPr/>
              </a:pPr>
              <a:t>5</a:t>
            </a:fld>
            <a:endParaRPr lang="en-AU" altLang="en-US"/>
          </a:p>
        </p:txBody>
      </p:sp>
      <p:sp>
        <p:nvSpPr>
          <p:cNvPr id="13" name="Rectangle 12"/>
          <p:cNvSpPr/>
          <p:nvPr/>
        </p:nvSpPr>
        <p:spPr>
          <a:xfrm>
            <a:off x="4151784" y="6110116"/>
            <a:ext cx="3409908" cy="246221"/>
          </a:xfrm>
          <a:prstGeom prst="rect">
            <a:avLst/>
          </a:prstGeom>
        </p:spPr>
        <p:txBody>
          <a:bodyPr wrap="none">
            <a:spAutoFit/>
          </a:bodyPr>
          <a:lstStyle/>
          <a:p>
            <a:r>
              <a:rPr lang="en-US" sz="1000" i="1" dirty="0"/>
              <a:t>https://ccis.no/cyber-security-versus-information-security/</a:t>
            </a:r>
          </a:p>
        </p:txBody>
      </p:sp>
    </p:spTree>
    <p:extLst>
      <p:ext uri="{BB962C8B-B14F-4D97-AF65-F5344CB8AC3E}">
        <p14:creationId xmlns:p14="http://schemas.microsoft.com/office/powerpoint/2010/main" val="41735646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4294967295"/>
          </p:nvPr>
        </p:nvSpPr>
        <p:spPr>
          <a:xfrm>
            <a:off x="1456060" y="1124744"/>
            <a:ext cx="9608492" cy="3987800"/>
          </a:xfrm>
        </p:spPr>
        <p:txBody>
          <a:bodyPr/>
          <a:lstStyle/>
          <a:p>
            <a:pPr algn="just">
              <a:lnSpc>
                <a:spcPct val="150000"/>
              </a:lnSpc>
            </a:pPr>
            <a:r>
              <a:rPr lang="en-US" altLang="en-US" sz="2400" b="1" dirty="0" smtClean="0">
                <a:solidFill>
                  <a:srgbClr val="0000CC"/>
                </a:solidFill>
              </a:rPr>
              <a:t>Firewalls:</a:t>
            </a:r>
            <a:r>
              <a:rPr lang="en-US" altLang="en-US" sz="2400" dirty="0" smtClean="0"/>
              <a:t> Devices or systems that control the flow of network traffic among networks or among a main computer and a network. </a:t>
            </a:r>
          </a:p>
          <a:p>
            <a:endParaRPr lang="en-AU" altLang="en-US" sz="2800" dirty="0" smtClean="0"/>
          </a:p>
        </p:txBody>
      </p:sp>
      <p:pic>
        <p:nvPicPr>
          <p:cNvPr id="501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1544" y="2708920"/>
            <a:ext cx="785527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5"/>
          <p:cNvSpPr>
            <a:spLocks noChangeArrowheads="1"/>
          </p:cNvSpPr>
          <p:nvPr/>
        </p:nvSpPr>
        <p:spPr bwMode="auto">
          <a:xfrm>
            <a:off x="1055440" y="333375"/>
            <a:ext cx="273050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1.3.7 FIREWALLS</a:t>
            </a:r>
            <a:endParaRPr lang="en-US" altLang="en-US" sz="240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50</a:t>
            </a:fld>
            <a:endParaRPr lang="en-AU" altLang="en-US"/>
          </a:p>
        </p:txBody>
      </p:sp>
      <p:pic>
        <p:nvPicPr>
          <p:cNvPr id="6" name="Picture 4" descr="Image result for Bonus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134" y="1124744"/>
            <a:ext cx="796866" cy="7968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4294967295"/>
          </p:nvPr>
        </p:nvSpPr>
        <p:spPr>
          <a:xfrm>
            <a:off x="1394792" y="1340768"/>
            <a:ext cx="9741768" cy="2503488"/>
          </a:xfrm>
        </p:spPr>
        <p:txBody>
          <a:bodyPr/>
          <a:lstStyle/>
          <a:p>
            <a:pPr algn="just">
              <a:lnSpc>
                <a:spcPct val="150000"/>
              </a:lnSpc>
            </a:pPr>
            <a:r>
              <a:rPr lang="en-US" altLang="en-US" sz="2400" b="1" dirty="0" smtClean="0"/>
              <a:t>The computer security risks are divided into three parts:</a:t>
            </a:r>
          </a:p>
          <a:p>
            <a:pPr marL="860425" algn="just">
              <a:lnSpc>
                <a:spcPct val="150000"/>
              </a:lnSpc>
              <a:buFontTx/>
              <a:buAutoNum type="arabicPeriod"/>
            </a:pPr>
            <a:r>
              <a:rPr lang="en-US" altLang="en-US" sz="2400" dirty="0" smtClean="0"/>
              <a:t>Internet and network security</a:t>
            </a:r>
          </a:p>
          <a:p>
            <a:pPr marL="860425" algn="just">
              <a:lnSpc>
                <a:spcPct val="150000"/>
              </a:lnSpc>
              <a:buFontTx/>
              <a:buAutoNum type="arabicPeriod"/>
            </a:pPr>
            <a:r>
              <a:rPr lang="en-US" altLang="en-US" sz="2400" dirty="0" smtClean="0"/>
              <a:t>Standalone computer security</a:t>
            </a:r>
          </a:p>
          <a:p>
            <a:pPr marL="860425" algn="just">
              <a:lnSpc>
                <a:spcPct val="150000"/>
              </a:lnSpc>
              <a:buFontTx/>
              <a:buAutoNum type="arabicPeriod"/>
            </a:pPr>
            <a:r>
              <a:rPr lang="en-US" altLang="en-US" sz="2400" dirty="0" smtClean="0"/>
              <a:t>Data loss by accident</a:t>
            </a:r>
          </a:p>
          <a:p>
            <a:endParaRPr lang="en-AU" altLang="en-US" sz="2800" dirty="0" smtClean="0"/>
          </a:p>
        </p:txBody>
      </p:sp>
      <p:sp>
        <p:nvSpPr>
          <p:cNvPr id="51205" name="Rectangle 5"/>
          <p:cNvSpPr>
            <a:spLocks noChangeArrowheads="1"/>
          </p:cNvSpPr>
          <p:nvPr/>
        </p:nvSpPr>
        <p:spPr bwMode="auto">
          <a:xfrm>
            <a:off x="1055440" y="592361"/>
            <a:ext cx="55816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1.4 SECURITY SYSTEMS EXAMPLES</a:t>
            </a:r>
            <a:endParaRPr lang="en-US" altLang="en-US" sz="2400"/>
          </a:p>
        </p:txBody>
      </p:sp>
      <p:sp>
        <p:nvSpPr>
          <p:cNvPr id="2" name="Slide Number Placeholder 1"/>
          <p:cNvSpPr>
            <a:spLocks noGrp="1"/>
          </p:cNvSpPr>
          <p:nvPr>
            <p:ph type="sldNum" sz="quarter" idx="12"/>
          </p:nvPr>
        </p:nvSpPr>
        <p:spPr>
          <a:xfrm>
            <a:off x="8737600" y="6265118"/>
            <a:ext cx="2844800" cy="476250"/>
          </a:xfrm>
        </p:spPr>
        <p:txBody>
          <a:bodyPr/>
          <a:lstStyle/>
          <a:p>
            <a:pPr>
              <a:defRPr/>
            </a:pPr>
            <a:fld id="{ADCA9EB7-4DD0-4FC2-B7E6-CE0A10DF50D0}" type="slidenum">
              <a:rPr lang="en-AU" altLang="en-US" smtClean="0"/>
              <a:pPr>
                <a:defRPr/>
              </a:pPr>
              <a:t>51</a:t>
            </a:fld>
            <a:endParaRPr lang="en-AU" altLang="en-US" dirty="0"/>
          </a:p>
        </p:txBody>
      </p:sp>
      <p:sp>
        <p:nvSpPr>
          <p:cNvPr id="4" name="Rectangle 3"/>
          <p:cNvSpPr/>
          <p:nvPr/>
        </p:nvSpPr>
        <p:spPr>
          <a:xfrm>
            <a:off x="8221254" y="3356992"/>
            <a:ext cx="1620341" cy="1512168"/>
          </a:xfrm>
          <a:prstGeom prst="rect">
            <a:avLst/>
          </a:prstGeom>
          <a:noFill/>
          <a:ln w="889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Assets</a:t>
            </a:r>
            <a:endParaRPr lang="en-US" sz="2000" b="1" dirty="0">
              <a:solidFill>
                <a:schemeClr val="tx1"/>
              </a:solidFill>
            </a:endParaRPr>
          </a:p>
        </p:txBody>
      </p:sp>
      <p:sp>
        <p:nvSpPr>
          <p:cNvPr id="5" name="Oval 4"/>
          <p:cNvSpPr/>
          <p:nvPr/>
        </p:nvSpPr>
        <p:spPr>
          <a:xfrm>
            <a:off x="9193524" y="2348880"/>
            <a:ext cx="1929384" cy="169164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Natural Disaster Risks</a:t>
            </a:r>
          </a:p>
          <a:p>
            <a:pPr algn="ctr"/>
            <a:r>
              <a:rPr lang="en-US" sz="1400" dirty="0" smtClean="0"/>
              <a:t>Fires</a:t>
            </a:r>
            <a:endParaRPr lang="en-US" sz="1400" dirty="0"/>
          </a:p>
        </p:txBody>
      </p:sp>
      <p:sp>
        <p:nvSpPr>
          <p:cNvPr id="12" name="Oval 11"/>
          <p:cNvSpPr/>
          <p:nvPr/>
        </p:nvSpPr>
        <p:spPr>
          <a:xfrm>
            <a:off x="8922918" y="4308003"/>
            <a:ext cx="1926790" cy="1693391"/>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Unintentional Risks</a:t>
            </a:r>
          </a:p>
          <a:p>
            <a:pPr algn="ctr"/>
            <a:r>
              <a:rPr lang="en-US" sz="1400" dirty="0" smtClean="0"/>
              <a:t>Employee errors</a:t>
            </a:r>
            <a:endParaRPr lang="en-US" sz="1400" dirty="0"/>
          </a:p>
        </p:txBody>
      </p:sp>
      <p:sp>
        <p:nvSpPr>
          <p:cNvPr id="13" name="Oval 12"/>
          <p:cNvSpPr/>
          <p:nvPr/>
        </p:nvSpPr>
        <p:spPr>
          <a:xfrm>
            <a:off x="6888088" y="2562278"/>
            <a:ext cx="1929384" cy="169164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Intentional Risks</a:t>
            </a:r>
          </a:p>
          <a:p>
            <a:pPr algn="ctr"/>
            <a:r>
              <a:rPr lang="en-US" sz="1400" dirty="0" smtClean="0"/>
              <a:t>Malicious Attackers</a:t>
            </a:r>
            <a:endParaRPr lang="en-US" sz="1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4294967295"/>
          </p:nvPr>
        </p:nvSpPr>
        <p:spPr>
          <a:xfrm>
            <a:off x="1343472" y="1052736"/>
            <a:ext cx="9793088" cy="5328592"/>
          </a:xfrm>
        </p:spPr>
        <p:txBody>
          <a:bodyPr/>
          <a:lstStyle/>
          <a:p>
            <a:pPr algn="just"/>
            <a:r>
              <a:rPr lang="en-US" altLang="en-US" sz="2400" b="1" dirty="0" smtClean="0"/>
              <a:t>The steps of accessing an account on a network are included in the following steps:</a:t>
            </a:r>
          </a:p>
          <a:p>
            <a:pPr marL="631825" algn="just">
              <a:spcAft>
                <a:spcPts val="2000"/>
              </a:spcAft>
              <a:buFontTx/>
              <a:buAutoNum type="arabicPeriod"/>
            </a:pPr>
            <a:r>
              <a:rPr lang="en-US" altLang="en-US" sz="2300" dirty="0" smtClean="0"/>
              <a:t>A legitimate user is accessing his/her account, i.e. (Yahoo-mail). </a:t>
            </a:r>
          </a:p>
          <a:p>
            <a:pPr marL="631825" algn="just">
              <a:spcAft>
                <a:spcPts val="2000"/>
              </a:spcAft>
              <a:buFontTx/>
              <a:buAutoNum type="arabicPeriod"/>
            </a:pPr>
            <a:r>
              <a:rPr lang="en-US" altLang="en-US" sz="2300" dirty="0" smtClean="0"/>
              <a:t>The firewall examines the user’s packet then it passes through (Authentication).</a:t>
            </a:r>
          </a:p>
          <a:p>
            <a:pPr marL="631825" algn="just">
              <a:spcAft>
                <a:spcPts val="2000"/>
              </a:spcAft>
              <a:buFontTx/>
              <a:buAutoNum type="arabicPeriod"/>
            </a:pPr>
            <a:r>
              <a:rPr lang="en-US" altLang="en-US" sz="2300" dirty="0" smtClean="0"/>
              <a:t>The access control server verifies the username and the password compares them with the previously saved into the administrator database. </a:t>
            </a:r>
          </a:p>
          <a:p>
            <a:pPr marL="631825" algn="just">
              <a:spcAft>
                <a:spcPts val="2000"/>
              </a:spcAft>
              <a:buFontTx/>
              <a:buAutoNum type="arabicPeriod"/>
            </a:pPr>
            <a:r>
              <a:rPr lang="en-US" altLang="en-US" sz="2300" dirty="0"/>
              <a:t>The legitimate user now is authorized and can access his/her account. </a:t>
            </a:r>
            <a:endParaRPr lang="en-US" altLang="en-US" sz="2300" dirty="0" smtClean="0"/>
          </a:p>
          <a:p>
            <a:endParaRPr lang="en-AU" altLang="en-US" sz="2800" dirty="0" smtClean="0"/>
          </a:p>
        </p:txBody>
      </p:sp>
      <p:sp>
        <p:nvSpPr>
          <p:cNvPr id="52227" name="Rectangle 5"/>
          <p:cNvSpPr>
            <a:spLocks noChangeArrowheads="1"/>
          </p:cNvSpPr>
          <p:nvPr/>
        </p:nvSpPr>
        <p:spPr bwMode="auto">
          <a:xfrm>
            <a:off x="1018406" y="333375"/>
            <a:ext cx="55816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t>1.4 SECURITY SYSTEMS EXAMPLES</a:t>
            </a:r>
            <a:endParaRPr lang="en-US" altLang="en-US" sz="2400" dirty="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52</a:t>
            </a:fld>
            <a:endParaRPr lang="en-AU"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4294967295"/>
          </p:nvPr>
        </p:nvSpPr>
        <p:spPr>
          <a:xfrm>
            <a:off x="1700213" y="1124744"/>
            <a:ext cx="8229600" cy="785812"/>
          </a:xfrm>
        </p:spPr>
        <p:txBody>
          <a:bodyPr/>
          <a:lstStyle/>
          <a:p>
            <a:pPr marL="0" indent="0" algn="ctr">
              <a:buNone/>
            </a:pPr>
            <a:r>
              <a:rPr lang="en-US" altLang="en-US" sz="2400" b="1" dirty="0"/>
              <a:t>The steps of accessing an account on a network</a:t>
            </a:r>
            <a:r>
              <a:rPr lang="en-US" altLang="en-US" sz="2800" b="1" dirty="0" smtClean="0"/>
              <a:t> </a:t>
            </a:r>
          </a:p>
          <a:p>
            <a:pPr marL="514350" indent="-514350"/>
            <a:endParaRPr lang="en-AU" altLang="en-US" sz="2800" dirty="0" smtClean="0"/>
          </a:p>
        </p:txBody>
      </p:sp>
      <p:pic>
        <p:nvPicPr>
          <p:cNvPr id="5325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7488" y="1988840"/>
            <a:ext cx="9289032"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5"/>
          <p:cNvSpPr>
            <a:spLocks noChangeArrowheads="1"/>
          </p:cNvSpPr>
          <p:nvPr/>
        </p:nvSpPr>
        <p:spPr bwMode="auto">
          <a:xfrm>
            <a:off x="1055440" y="333375"/>
            <a:ext cx="55816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1.4 SECURITY SYSTEMS EXAMPLES</a:t>
            </a:r>
            <a:endParaRPr lang="en-US" altLang="en-US" sz="240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53</a:t>
            </a:fld>
            <a:endParaRPr lang="en-AU"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4294967295"/>
          </p:nvPr>
        </p:nvSpPr>
        <p:spPr>
          <a:xfrm>
            <a:off x="983432" y="980728"/>
            <a:ext cx="10441160" cy="2880667"/>
          </a:xfrm>
        </p:spPr>
        <p:txBody>
          <a:bodyPr/>
          <a:lstStyle/>
          <a:p>
            <a:pPr algn="just"/>
            <a:r>
              <a:rPr lang="en-US" altLang="en-US" sz="2400" b="1" dirty="0" smtClean="0">
                <a:solidFill>
                  <a:srgbClr val="0000CC"/>
                </a:solidFill>
              </a:rPr>
              <a:t>Honeypot</a:t>
            </a:r>
            <a:r>
              <a:rPr lang="en-US" altLang="en-US" sz="2400" dirty="0" smtClean="0"/>
              <a:t> is a faked network that contains a false database, unused IP addresses, encrypted files…</a:t>
            </a:r>
            <a:r>
              <a:rPr lang="en-US" altLang="en-US" sz="2400" dirty="0" err="1" smtClean="0"/>
              <a:t>etc</a:t>
            </a:r>
            <a:r>
              <a:rPr lang="en-US" altLang="en-US" sz="2400" dirty="0" smtClean="0"/>
              <a:t>, usually located between a firewall of a network and the real network itself. The purpose of a honey pot network is to lure the attackers into believing it is a legitimate system.</a:t>
            </a:r>
          </a:p>
          <a:p>
            <a:endParaRPr lang="en-US" altLang="en-US" sz="2800" dirty="0" smtClean="0"/>
          </a:p>
          <a:p>
            <a:endParaRPr lang="en-AU" altLang="en-US" sz="2800" dirty="0" smtClean="0"/>
          </a:p>
        </p:txBody>
      </p:sp>
      <p:sp>
        <p:nvSpPr>
          <p:cNvPr id="54276" name="Rectangle 5"/>
          <p:cNvSpPr>
            <a:spLocks noChangeArrowheads="1"/>
          </p:cNvSpPr>
          <p:nvPr/>
        </p:nvSpPr>
        <p:spPr bwMode="auto">
          <a:xfrm>
            <a:off x="1055440" y="333375"/>
            <a:ext cx="55816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1.4 SECURITY SYSTEMS EXAMPLES</a:t>
            </a:r>
            <a:endParaRPr lang="en-US" altLang="en-US" sz="2400"/>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54</a:t>
            </a:fld>
            <a:endParaRPr lang="en-AU" altLang="en-US"/>
          </a:p>
        </p:txBody>
      </p:sp>
      <p:pic>
        <p:nvPicPr>
          <p:cNvPr id="3" name="Picture 2"/>
          <p:cNvPicPr>
            <a:picLocks noChangeAspect="1"/>
          </p:cNvPicPr>
          <p:nvPr/>
        </p:nvPicPr>
        <p:blipFill>
          <a:blip r:embed="rId2" cstate="print">
            <a:clrChange>
              <a:clrFrom>
                <a:srgbClr val="FFFFFF"/>
              </a:clrFrom>
              <a:clrTo>
                <a:srgbClr val="FFFFFF">
                  <a:alpha val="0"/>
                </a:srgbClr>
              </a:clrTo>
            </a:clrChange>
          </a:blip>
          <a:stretch>
            <a:fillRect/>
          </a:stretch>
        </p:blipFill>
        <p:spPr>
          <a:xfrm>
            <a:off x="1415480" y="2702396"/>
            <a:ext cx="9039225" cy="375094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z="4800" b="1" dirty="0" smtClean="0">
                <a:solidFill>
                  <a:srgbClr val="0000CC"/>
                </a:solidFill>
                <a:latin typeface="Times New Roman" panose="02020603050405020304" pitchFamily="18" charset="0"/>
                <a:cs typeface="Times New Roman" panose="02020603050405020304" pitchFamily="18" charset="0"/>
              </a:rPr>
              <a:t>Summary</a:t>
            </a:r>
            <a:endParaRPr lang="en-AU" altLang="en-US" sz="4800" b="1" dirty="0" smtClean="0">
              <a:solidFill>
                <a:srgbClr val="0000CC"/>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type="body" idx="1"/>
          </p:nvPr>
        </p:nvSpPr>
        <p:spPr>
          <a:xfrm>
            <a:off x="983432" y="1556792"/>
            <a:ext cx="9216255" cy="4525962"/>
          </a:xfrm>
        </p:spPr>
        <p:txBody>
          <a:bodyPr/>
          <a:lstStyle/>
          <a:p>
            <a:pPr eaLnBrk="1" hangingPunct="1"/>
            <a:r>
              <a:rPr lang="en-US" altLang="en-US" sz="2800" b="1" dirty="0" smtClean="0"/>
              <a:t>Have considered:</a:t>
            </a:r>
          </a:p>
          <a:p>
            <a:pPr marL="685800">
              <a:buFont typeface="Wingdings" panose="05000000000000000000" pitchFamily="2" charset="2"/>
              <a:buChar char="ü"/>
            </a:pPr>
            <a:r>
              <a:rPr lang="en-US" altLang="en-US" sz="2400" dirty="0" smtClean="0"/>
              <a:t>Definition of computer security. </a:t>
            </a:r>
          </a:p>
          <a:p>
            <a:pPr marL="685800">
              <a:buFont typeface="Wingdings" panose="05000000000000000000" pitchFamily="2" charset="2"/>
              <a:buChar char="ü"/>
            </a:pPr>
            <a:r>
              <a:rPr lang="en-US" altLang="en-US" sz="2400" dirty="0" smtClean="0"/>
              <a:t>Description of the triad security requirements of confidentiality, integrity and availability. </a:t>
            </a:r>
          </a:p>
          <a:p>
            <a:pPr marL="685800">
              <a:buFont typeface="Wingdings" panose="05000000000000000000" pitchFamily="2" charset="2"/>
              <a:buChar char="ü"/>
            </a:pPr>
            <a:r>
              <a:rPr lang="en-US" altLang="en-US" sz="2400" dirty="0" smtClean="0"/>
              <a:t>Understanding terminologies used in computer security. </a:t>
            </a:r>
          </a:p>
          <a:p>
            <a:pPr marL="685800">
              <a:buFont typeface="Wingdings" panose="05000000000000000000" pitchFamily="2" charset="2"/>
              <a:buChar char="ü"/>
            </a:pPr>
            <a:r>
              <a:rPr lang="en-US" altLang="en-US" sz="2400" dirty="0" smtClean="0"/>
              <a:t>Description of computer security principles. </a:t>
            </a:r>
          </a:p>
          <a:p>
            <a:pPr marL="685800">
              <a:buFont typeface="Wingdings" panose="05000000000000000000" pitchFamily="2" charset="2"/>
              <a:buChar char="ü"/>
            </a:pPr>
            <a:r>
              <a:rPr lang="en-US" altLang="en-US" sz="2400" dirty="0" smtClean="0"/>
              <a:t>Description of honeypot security network</a:t>
            </a:r>
            <a:endParaRPr lang="en-US" altLang="en-US" sz="2800" dirty="0" smtClean="0"/>
          </a:p>
          <a:p>
            <a:pPr lvl="1" eaLnBrk="1" hangingPunct="1"/>
            <a:endParaRPr lang="en-AU" altLang="en-US" dirty="0" smtClean="0"/>
          </a:p>
        </p:txBody>
      </p:sp>
      <p:sp>
        <p:nvSpPr>
          <p:cNvPr id="2" name="Slide Number Placeholder 1"/>
          <p:cNvSpPr>
            <a:spLocks noGrp="1"/>
          </p:cNvSpPr>
          <p:nvPr>
            <p:ph type="sldNum" sz="quarter" idx="12"/>
          </p:nvPr>
        </p:nvSpPr>
        <p:spPr/>
        <p:txBody>
          <a:bodyPr/>
          <a:lstStyle/>
          <a:p>
            <a:pPr>
              <a:defRPr/>
            </a:pPr>
            <a:fld id="{FF388F4C-967C-47B3-887C-372A4C476891}" type="slidenum">
              <a:rPr lang="en-AU" altLang="en-US" smtClean="0"/>
              <a:pPr>
                <a:defRPr/>
              </a:pPr>
              <a:t>55</a:t>
            </a:fld>
            <a:endParaRPr lang="en-AU"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http://121bposervices.co.za/wp-content/uploads/2015/01/PROTEC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4088" y="1433041"/>
            <a:ext cx="34258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body" idx="1"/>
          </p:nvPr>
        </p:nvSpPr>
        <p:spPr>
          <a:xfrm>
            <a:off x="1559496" y="1255241"/>
            <a:ext cx="6792912" cy="4117975"/>
          </a:xfrm>
        </p:spPr>
        <p:txBody>
          <a:bodyPr/>
          <a:lstStyle/>
          <a:p>
            <a:pPr algn="just">
              <a:lnSpc>
                <a:spcPct val="150000"/>
              </a:lnSpc>
              <a:defRPr/>
            </a:pPr>
            <a:r>
              <a:rPr lang="en-US" altLang="en-US" sz="2400" b="1" dirty="0" smtClean="0">
                <a:solidFill>
                  <a:srgbClr val="0000CC"/>
                </a:solidFill>
              </a:rPr>
              <a:t>What is Computer Security?</a:t>
            </a:r>
            <a:r>
              <a:rPr lang="en-US" altLang="en-US" sz="2400" b="1" dirty="0" smtClean="0"/>
              <a:t> </a:t>
            </a:r>
            <a:r>
              <a:rPr lang="en-US" altLang="en-US" sz="2400" dirty="0"/>
              <a:t>The </a:t>
            </a:r>
            <a:r>
              <a:rPr lang="en-US" altLang="en-US" sz="2400" b="1" i="1" dirty="0"/>
              <a:t>protection</a:t>
            </a:r>
            <a:r>
              <a:rPr lang="en-US" altLang="en-US" sz="2400" dirty="0"/>
              <a:t> afforded to an automated information system in order to attain the applicable objectives of preserving the integrity, availability, and confidentiality of information system resources (includes hardware, software, firmware, </a:t>
            </a:r>
            <a:r>
              <a:rPr lang="en-US" altLang="en-US" sz="2400" dirty="0" smtClean="0"/>
              <a:t>information/data, and </a:t>
            </a:r>
            <a:r>
              <a:rPr lang="en-US" altLang="en-US" sz="2400" dirty="0"/>
              <a:t>telecommunications</a:t>
            </a:r>
            <a:r>
              <a:rPr lang="en-US" altLang="en-US" sz="2400" dirty="0" smtClean="0"/>
              <a:t>).</a:t>
            </a:r>
            <a:endParaRPr lang="en-US" altLang="en-US" sz="2400" dirty="0"/>
          </a:p>
          <a:p>
            <a:pPr marL="0" indent="0" algn="just">
              <a:buFontTx/>
              <a:buNone/>
              <a:defRPr/>
            </a:pPr>
            <a:endParaRPr lang="en-AU" altLang="en-US" sz="2800" dirty="0"/>
          </a:p>
        </p:txBody>
      </p:sp>
      <p:sp>
        <p:nvSpPr>
          <p:cNvPr id="6150" name="Rectangle 10"/>
          <p:cNvSpPr>
            <a:spLocks noChangeArrowheads="1"/>
          </p:cNvSpPr>
          <p:nvPr/>
        </p:nvSpPr>
        <p:spPr bwMode="auto">
          <a:xfrm>
            <a:off x="1127448" y="515164"/>
            <a:ext cx="82994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1.1 INTRODUCTION OF COMPUTER SECURITY</a:t>
            </a:r>
          </a:p>
        </p:txBody>
      </p:sp>
      <p:sp>
        <p:nvSpPr>
          <p:cNvPr id="2" name="Slide Number Placeholder 1"/>
          <p:cNvSpPr>
            <a:spLocks noGrp="1"/>
          </p:cNvSpPr>
          <p:nvPr>
            <p:ph type="sldNum" sz="quarter" idx="12"/>
          </p:nvPr>
        </p:nvSpPr>
        <p:spPr/>
        <p:txBody>
          <a:bodyPr/>
          <a:lstStyle/>
          <a:p>
            <a:pPr>
              <a:defRPr/>
            </a:pPr>
            <a:fld id="{FF388F4C-967C-47B3-887C-372A4C476891}" type="slidenum">
              <a:rPr lang="en-AU" altLang="en-US" smtClean="0"/>
              <a:pPr>
                <a:defRPr/>
              </a:pPr>
              <a:t>6</a:t>
            </a:fld>
            <a:endParaRPr lang="en-AU"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59496" y="1254547"/>
            <a:ext cx="9577064" cy="4117975"/>
          </a:xfrm>
        </p:spPr>
        <p:txBody>
          <a:bodyPr/>
          <a:lstStyle/>
          <a:p>
            <a:r>
              <a:rPr lang="en-US" altLang="en-US" sz="2400" dirty="0" smtClean="0"/>
              <a:t>The word </a:t>
            </a:r>
            <a:r>
              <a:rPr lang="en-US" altLang="en-US" sz="2400" i="1" dirty="0" smtClean="0"/>
              <a:t>“protection” </a:t>
            </a:r>
            <a:r>
              <a:rPr lang="en-US" altLang="en-US" sz="2400" dirty="0" smtClean="0"/>
              <a:t>relies on the “90/10” rule:</a:t>
            </a:r>
          </a:p>
          <a:p>
            <a:pPr>
              <a:buFontTx/>
              <a:buNone/>
            </a:pPr>
            <a:endParaRPr lang="en-US" altLang="en-US" sz="2400" dirty="0" smtClean="0"/>
          </a:p>
          <a:p>
            <a:pPr lvl="1">
              <a:buFont typeface="Wingdings" panose="05000000000000000000" pitchFamily="2" charset="2"/>
              <a:buChar char="Ø"/>
            </a:pPr>
            <a:r>
              <a:rPr lang="en-US" altLang="en-US" sz="2400" dirty="0" smtClean="0"/>
              <a:t>	10% of </a:t>
            </a:r>
            <a:r>
              <a:rPr lang="en-US" altLang="en-US" sz="2400" i="1" dirty="0" smtClean="0"/>
              <a:t>“protection” </a:t>
            </a:r>
            <a:r>
              <a:rPr lang="en-US" altLang="en-US" sz="2400" dirty="0" smtClean="0"/>
              <a:t>are technical. </a:t>
            </a:r>
          </a:p>
          <a:p>
            <a:pPr lvl="1">
              <a:buFont typeface="Wingdings" panose="05000000000000000000" pitchFamily="2" charset="2"/>
              <a:buChar char="Ø"/>
            </a:pPr>
            <a:endParaRPr lang="en-US" altLang="en-US" sz="2400" dirty="0" smtClean="0"/>
          </a:p>
          <a:p>
            <a:pPr lvl="1">
              <a:buFont typeface="Wingdings" panose="05000000000000000000" pitchFamily="2" charset="2"/>
              <a:buChar char="Ø"/>
            </a:pPr>
            <a:r>
              <a:rPr lang="en-US" altLang="en-US" sz="2400" dirty="0" smtClean="0"/>
              <a:t>	90% of </a:t>
            </a:r>
            <a:r>
              <a:rPr lang="en-US" altLang="en-US" sz="2400" i="1" dirty="0" smtClean="0"/>
              <a:t>“protection” </a:t>
            </a:r>
            <a:r>
              <a:rPr lang="en-US" altLang="en-US" sz="2400" dirty="0" smtClean="0"/>
              <a:t>relies on computer users “YOU” and how to adhere to good practices.</a:t>
            </a:r>
          </a:p>
          <a:p>
            <a:pPr algn="just"/>
            <a:endParaRPr lang="en-AU" altLang="en-US" sz="2800" dirty="0" smtClean="0"/>
          </a:p>
        </p:txBody>
      </p:sp>
      <p:sp>
        <p:nvSpPr>
          <p:cNvPr id="7173" name="Rectangle 10"/>
          <p:cNvSpPr>
            <a:spLocks noChangeArrowheads="1"/>
          </p:cNvSpPr>
          <p:nvPr/>
        </p:nvSpPr>
        <p:spPr bwMode="auto">
          <a:xfrm>
            <a:off x="1055440" y="476672"/>
            <a:ext cx="82994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1.1 INTRODUCTION OF COMPUTER SECURITY</a:t>
            </a:r>
          </a:p>
        </p:txBody>
      </p:sp>
      <p:sp>
        <p:nvSpPr>
          <p:cNvPr id="2" name="Slide Number Placeholder 1"/>
          <p:cNvSpPr>
            <a:spLocks noGrp="1"/>
          </p:cNvSpPr>
          <p:nvPr>
            <p:ph type="sldNum" sz="quarter" idx="12"/>
          </p:nvPr>
        </p:nvSpPr>
        <p:spPr/>
        <p:txBody>
          <a:bodyPr/>
          <a:lstStyle/>
          <a:p>
            <a:pPr>
              <a:defRPr/>
            </a:pPr>
            <a:fld id="{FF388F4C-967C-47B3-887C-372A4C476891}" type="slidenum">
              <a:rPr lang="en-AU" altLang="en-US" smtClean="0"/>
              <a:pPr>
                <a:defRPr/>
              </a:pPr>
              <a:t>7</a:t>
            </a:fld>
            <a:endParaRPr lang="en-AU"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1559496" y="1370558"/>
            <a:ext cx="3195637" cy="490538"/>
          </a:xfrm>
        </p:spPr>
        <p:txBody>
          <a:bodyPr/>
          <a:lstStyle/>
          <a:p>
            <a:r>
              <a:rPr lang="en-US" altLang="en-US" sz="2400" dirty="0" smtClean="0">
                <a:cs typeface="Arial" panose="020B0604020202020204" pitchFamily="34" charset="0"/>
              </a:rPr>
              <a:t>What is CIA?</a:t>
            </a:r>
            <a:endParaRPr lang="en-US" altLang="en-US" sz="2400" dirty="0" smtClean="0">
              <a:solidFill>
                <a:srgbClr val="FF0000"/>
              </a:solidFill>
            </a:endParaRPr>
          </a:p>
          <a:p>
            <a:pPr>
              <a:buFontTx/>
              <a:buNone/>
            </a:pPr>
            <a:endParaRPr lang="en-AU" altLang="en-US" sz="2800" dirty="0" smtClean="0">
              <a:solidFill>
                <a:srgbClr val="FF0000"/>
              </a:solidFill>
            </a:endParaRPr>
          </a:p>
        </p:txBody>
      </p:sp>
      <p:pic>
        <p:nvPicPr>
          <p:cNvPr id="8195" name="Object 8"/>
          <p:cNvPicPr>
            <a:picLocks noChangeAspect="1" noChangeArrowheads="1"/>
          </p:cNvPicPr>
          <p:nvPr/>
        </p:nvPicPr>
        <p:blipFill>
          <a:blip r:embed="rId3" cstate="print">
            <a:lum bright="10000" contrast="80000"/>
            <a:extLst>
              <a:ext uri="{28A0092B-C50C-407E-A947-70E740481C1C}">
                <a14:useLocalDpi xmlns:a14="http://schemas.microsoft.com/office/drawing/2010/main" val="0"/>
              </a:ext>
            </a:extLst>
          </a:blip>
          <a:srcRect l="-9785" t="-9311" r="-5348" b="-12244"/>
          <a:stretch>
            <a:fillRect/>
          </a:stretch>
        </p:blipFill>
        <p:spPr bwMode="auto">
          <a:xfrm>
            <a:off x="6816725" y="1100683"/>
            <a:ext cx="48768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5"/>
          <p:cNvSpPr>
            <a:spLocks noChangeArrowheads="1"/>
          </p:cNvSpPr>
          <p:nvPr/>
        </p:nvSpPr>
        <p:spPr bwMode="auto">
          <a:xfrm>
            <a:off x="1055440" y="692696"/>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pic>
        <p:nvPicPr>
          <p:cNvPr id="8199" name="Picture 8" descr="Seal of the Central Intelligence Agency.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750" y="2234158"/>
            <a:ext cx="234156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3"/>
          <p:cNvSpPr>
            <a:spLocks noChangeArrowheads="1"/>
          </p:cNvSpPr>
          <p:nvPr/>
        </p:nvSpPr>
        <p:spPr bwMode="auto">
          <a:xfrm>
            <a:off x="8709025" y="4394746"/>
            <a:ext cx="11509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600">
                <a:solidFill>
                  <a:srgbClr val="FF0000"/>
                </a:solidFill>
                <a:cs typeface="Arial" panose="020B0604020202020204" pitchFamily="34" charset="0"/>
                <a:sym typeface="Wingdings" panose="05000000000000000000" pitchFamily="2" charset="2"/>
              </a:rPr>
              <a:t></a:t>
            </a:r>
            <a:endParaRPr lang="en-US" altLang="en-US" sz="9600">
              <a:solidFill>
                <a:srgbClr val="FF0000"/>
              </a:solidFill>
            </a:endParaRPr>
          </a:p>
        </p:txBody>
      </p:sp>
      <p:sp>
        <p:nvSpPr>
          <p:cNvPr id="8201" name="Rectangle 11"/>
          <p:cNvSpPr>
            <a:spLocks noChangeArrowheads="1"/>
          </p:cNvSpPr>
          <p:nvPr/>
        </p:nvSpPr>
        <p:spPr bwMode="auto">
          <a:xfrm>
            <a:off x="2784475" y="4394746"/>
            <a:ext cx="9667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600">
                <a:solidFill>
                  <a:srgbClr val="FF0000"/>
                </a:solidFill>
                <a:cs typeface="Arial" panose="020B0604020202020204" pitchFamily="34" charset="0"/>
                <a:sym typeface="Wingdings" panose="05000000000000000000" pitchFamily="2" charset="2"/>
              </a:rPr>
              <a:t></a:t>
            </a:r>
            <a:endParaRPr lang="en-US" altLang="en-US" sz="9600">
              <a:solidFill>
                <a:srgbClr val="FF0000"/>
              </a:solidFill>
            </a:endParaRPr>
          </a:p>
        </p:txBody>
      </p:sp>
      <p:sp>
        <p:nvSpPr>
          <p:cNvPr id="10" name="Rectangle 3"/>
          <p:cNvSpPr txBox="1">
            <a:spLocks noChangeArrowheads="1"/>
          </p:cNvSpPr>
          <p:nvPr/>
        </p:nvSpPr>
        <p:spPr bwMode="auto">
          <a:xfrm>
            <a:off x="9369425" y="4913858"/>
            <a:ext cx="183673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US" altLang="en-US" sz="2400" b="1" kern="0" dirty="0" smtClean="0">
                <a:cs typeface="Arial" panose="020B0604020202020204" pitchFamily="34" charset="0"/>
              </a:rPr>
              <a:t>CIA</a:t>
            </a:r>
            <a:r>
              <a:rPr lang="en-US" altLang="en-US" sz="2400" b="1" kern="0" dirty="0">
                <a:cs typeface="Arial" panose="020B0604020202020204" pitchFamily="34" charset="0"/>
              </a:rPr>
              <a:t> </a:t>
            </a:r>
            <a:r>
              <a:rPr lang="en-US" altLang="en-US" sz="2400" b="1" kern="0" dirty="0" smtClean="0">
                <a:cs typeface="Arial" panose="020B0604020202020204" pitchFamily="34" charset="0"/>
              </a:rPr>
              <a:t>Triad</a:t>
            </a:r>
            <a:endParaRPr lang="en-US" altLang="en-US" sz="2400" b="1" kern="0" dirty="0" smtClean="0">
              <a:solidFill>
                <a:srgbClr val="FF0000"/>
              </a:solidFill>
            </a:endParaRPr>
          </a:p>
          <a:p>
            <a:pPr algn="ctr">
              <a:buFontTx/>
              <a:buNone/>
              <a:defRPr/>
            </a:pPr>
            <a:endParaRPr lang="en-AU" altLang="en-US" sz="2800" b="1" kern="0" dirty="0" smtClean="0">
              <a:solidFill>
                <a:srgbClr val="FF0000"/>
              </a:solidFill>
            </a:endParaRPr>
          </a:p>
        </p:txBody>
      </p:sp>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8</a:t>
            </a:fld>
            <a:endParaRPr lang="en-AU"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1644277" y="1340768"/>
            <a:ext cx="9492283" cy="5072063"/>
          </a:xfrm>
        </p:spPr>
        <p:txBody>
          <a:bodyPr/>
          <a:lstStyle/>
          <a:p>
            <a:pPr marL="514350" indent="-514350">
              <a:buFontTx/>
              <a:buAutoNum type="arabicPeriod"/>
              <a:defRPr/>
            </a:pPr>
            <a:r>
              <a:rPr lang="en-US" altLang="en-US" sz="2400" b="1" dirty="0">
                <a:solidFill>
                  <a:srgbClr val="0000CC"/>
                </a:solidFill>
              </a:rPr>
              <a:t>Confidentiality</a:t>
            </a:r>
            <a:r>
              <a:rPr lang="en-US" altLang="en-US" sz="2400" dirty="0"/>
              <a:t>: </a:t>
            </a:r>
          </a:p>
          <a:p>
            <a:pPr marL="854075" algn="just">
              <a:spcAft>
                <a:spcPts val="2000"/>
              </a:spcAft>
              <a:defRPr/>
            </a:pPr>
            <a:r>
              <a:rPr lang="en-US" altLang="en-US" sz="2400" dirty="0"/>
              <a:t>	Preserving authorized restrictions on information access and disclosure, including means for protecting personal privacy and proprietary information. </a:t>
            </a:r>
            <a:endParaRPr lang="en-US" altLang="en-US" sz="2400" dirty="0" smtClean="0"/>
          </a:p>
          <a:p>
            <a:pPr marL="854075" algn="just">
              <a:defRPr/>
            </a:pPr>
            <a:r>
              <a:rPr lang="en-US" altLang="en-US" sz="2400" dirty="0"/>
              <a:t>	</a:t>
            </a:r>
            <a:r>
              <a:rPr lang="en-US" altLang="en-US" sz="2400" dirty="0" smtClean="0"/>
              <a:t>A </a:t>
            </a:r>
            <a:r>
              <a:rPr lang="en-US" altLang="en-US" sz="2400" dirty="0"/>
              <a:t>loss of confidentiality is the unauthorized disclosure of information.</a:t>
            </a:r>
          </a:p>
          <a:p>
            <a:pPr marL="514350" indent="-514350">
              <a:buFontTx/>
              <a:buAutoNum type="arabicPeriod"/>
              <a:defRPr/>
            </a:pPr>
            <a:endParaRPr lang="en-US" altLang="en-US" sz="2400" dirty="0"/>
          </a:p>
          <a:p>
            <a:pPr marL="514350" indent="-514350" algn="just">
              <a:buFontTx/>
              <a:buNone/>
              <a:defRPr/>
            </a:pPr>
            <a:endParaRPr lang="en-US" altLang="en-US" sz="2800" dirty="0">
              <a:solidFill>
                <a:srgbClr val="FF0000"/>
              </a:solidFill>
            </a:endParaRPr>
          </a:p>
          <a:p>
            <a:pPr marL="514350" indent="-514350" algn="just">
              <a:buFontTx/>
              <a:buNone/>
              <a:defRPr/>
            </a:pPr>
            <a:endParaRPr lang="en-AU" altLang="en-US" sz="2800" dirty="0">
              <a:solidFill>
                <a:srgbClr val="FF0000"/>
              </a:solidFill>
            </a:endParaRPr>
          </a:p>
        </p:txBody>
      </p:sp>
      <p:sp>
        <p:nvSpPr>
          <p:cNvPr id="10243" name="Rectangle 5"/>
          <p:cNvSpPr>
            <a:spLocks noChangeArrowheads="1"/>
          </p:cNvSpPr>
          <p:nvPr/>
        </p:nvSpPr>
        <p:spPr bwMode="auto">
          <a:xfrm>
            <a:off x="1128762" y="333375"/>
            <a:ext cx="597535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1.2 COMPUTER SECURITY CONCEPTS</a:t>
            </a:r>
            <a:r>
              <a:rPr lang="en-US" altLang="en-US" sz="2400"/>
              <a:t> </a:t>
            </a:r>
          </a:p>
        </p:txBody>
      </p:sp>
      <p:pic>
        <p:nvPicPr>
          <p:cNvPr id="10244" name="Picture 5" descr="http://www.wellside.org.uk/website/D81027/files/blue_folder_l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8088" y="3812684"/>
            <a:ext cx="2392363"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DCA9EB7-4DD0-4FC2-B7E6-CE0A10DF50D0}" type="slidenum">
              <a:rPr lang="en-AU" altLang="en-US" smtClean="0"/>
              <a:pPr>
                <a:defRPr/>
              </a:pPr>
              <a:t>9</a:t>
            </a:fld>
            <a:endParaRPr lang="en-AU"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5262</TotalTime>
  <Words>2518</Words>
  <Application>Microsoft Office PowerPoint</Application>
  <PresentationFormat>Widescreen</PresentationFormat>
  <Paragraphs>352</Paragraphs>
  <Slides>55</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Cambria Math</vt:lpstr>
      <vt:lpstr>Comic Sans MS</vt:lpstr>
      <vt:lpstr>Courier New</vt:lpstr>
      <vt:lpstr>Times New Roman</vt:lpstr>
      <vt:lpstr>Wingdings</vt:lpstr>
      <vt:lpstr>Default Design</vt:lpstr>
      <vt:lpstr>Chapter 1: </vt:lpstr>
      <vt:lpstr>Symbol Keys Guide</vt:lpstr>
      <vt:lpstr>    PRELIMINARIES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Computer Science, ADFA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and Network Security 3/e</dc:title>
  <dc:subject>Lecture Overheads</dc:subject>
  <dc:creator>Dr Lawrie Brown</dc:creator>
  <cp:lastModifiedBy>Nayef ALAWADHI</cp:lastModifiedBy>
  <cp:revision>201</cp:revision>
  <cp:lastPrinted>2016-07-18T08:29:31Z</cp:lastPrinted>
  <dcterms:created xsi:type="dcterms:W3CDTF">2002-03-28T02:06:54Z</dcterms:created>
  <dcterms:modified xsi:type="dcterms:W3CDTF">2016-10-03T11:39:25Z</dcterms:modified>
</cp:coreProperties>
</file>