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81" r:id="rId9"/>
    <p:sldId id="282" r:id="rId10"/>
    <p:sldId id="263" r:id="rId11"/>
    <p:sldId id="264" r:id="rId12"/>
    <p:sldId id="265" r:id="rId13"/>
    <p:sldId id="266" r:id="rId14"/>
    <p:sldId id="267" r:id="rId15"/>
    <p:sldId id="268" r:id="rId16"/>
    <p:sldId id="283" r:id="rId17"/>
    <p:sldId id="269" r:id="rId18"/>
    <p:sldId id="270" r:id="rId19"/>
    <p:sldId id="271" r:id="rId20"/>
    <p:sldId id="272" r:id="rId21"/>
    <p:sldId id="273" r:id="rId22"/>
    <p:sldId id="274" r:id="rId23"/>
    <p:sldId id="284" r:id="rId24"/>
    <p:sldId id="275" r:id="rId25"/>
    <p:sldId id="276" r:id="rId26"/>
    <p:sldId id="285" r:id="rId27"/>
    <p:sldId id="277" r:id="rId28"/>
    <p:sldId id="278" r:id="rId29"/>
    <p:sldId id="27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1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A9FA26-841F-4C79-BCCA-8120D69600D0}"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42E26-0DB4-44BC-A3AF-6332BF95599A}" type="slidenum">
              <a:rPr lang="en-US" smtClean="0"/>
              <a:t>‹#›</a:t>
            </a:fld>
            <a:endParaRPr lang="en-US"/>
          </a:p>
        </p:txBody>
      </p:sp>
    </p:spTree>
    <p:extLst>
      <p:ext uri="{BB962C8B-B14F-4D97-AF65-F5344CB8AC3E}">
        <p14:creationId xmlns:p14="http://schemas.microsoft.com/office/powerpoint/2010/main" val="3436990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9FA26-841F-4C79-BCCA-8120D69600D0}"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42E26-0DB4-44BC-A3AF-6332BF95599A}" type="slidenum">
              <a:rPr lang="en-US" smtClean="0"/>
              <a:t>‹#›</a:t>
            </a:fld>
            <a:endParaRPr lang="en-US"/>
          </a:p>
        </p:txBody>
      </p:sp>
    </p:spTree>
    <p:extLst>
      <p:ext uri="{BB962C8B-B14F-4D97-AF65-F5344CB8AC3E}">
        <p14:creationId xmlns:p14="http://schemas.microsoft.com/office/powerpoint/2010/main" val="938327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9FA26-841F-4C79-BCCA-8120D69600D0}"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42E26-0DB4-44BC-A3AF-6332BF95599A}" type="slidenum">
              <a:rPr lang="en-US" smtClean="0"/>
              <a:t>‹#›</a:t>
            </a:fld>
            <a:endParaRPr lang="en-US"/>
          </a:p>
        </p:txBody>
      </p:sp>
    </p:spTree>
    <p:extLst>
      <p:ext uri="{BB962C8B-B14F-4D97-AF65-F5344CB8AC3E}">
        <p14:creationId xmlns:p14="http://schemas.microsoft.com/office/powerpoint/2010/main" val="42009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9FA26-841F-4C79-BCCA-8120D69600D0}"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42E26-0DB4-44BC-A3AF-6332BF95599A}" type="slidenum">
              <a:rPr lang="en-US" smtClean="0"/>
              <a:t>‹#›</a:t>
            </a:fld>
            <a:endParaRPr lang="en-US"/>
          </a:p>
        </p:txBody>
      </p:sp>
    </p:spTree>
    <p:extLst>
      <p:ext uri="{BB962C8B-B14F-4D97-AF65-F5344CB8AC3E}">
        <p14:creationId xmlns:p14="http://schemas.microsoft.com/office/powerpoint/2010/main" val="2021582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FA9FA26-841F-4C79-BCCA-8120D69600D0}"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42E26-0DB4-44BC-A3AF-6332BF95599A}" type="slidenum">
              <a:rPr lang="en-US" smtClean="0"/>
              <a:t>‹#›</a:t>
            </a:fld>
            <a:endParaRPr lang="en-US"/>
          </a:p>
        </p:txBody>
      </p:sp>
    </p:spTree>
    <p:extLst>
      <p:ext uri="{BB962C8B-B14F-4D97-AF65-F5344CB8AC3E}">
        <p14:creationId xmlns:p14="http://schemas.microsoft.com/office/powerpoint/2010/main" val="680699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A9FA26-841F-4C79-BCCA-8120D69600D0}"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942E26-0DB4-44BC-A3AF-6332BF95599A}" type="slidenum">
              <a:rPr lang="en-US" smtClean="0"/>
              <a:t>‹#›</a:t>
            </a:fld>
            <a:endParaRPr lang="en-US"/>
          </a:p>
        </p:txBody>
      </p:sp>
    </p:spTree>
    <p:extLst>
      <p:ext uri="{BB962C8B-B14F-4D97-AF65-F5344CB8AC3E}">
        <p14:creationId xmlns:p14="http://schemas.microsoft.com/office/powerpoint/2010/main" val="246382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A9FA26-841F-4C79-BCCA-8120D69600D0}" type="datetimeFigureOut">
              <a:rPr lang="en-US" smtClean="0"/>
              <a:t>1/16/16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942E26-0DB4-44BC-A3AF-6332BF95599A}" type="slidenum">
              <a:rPr lang="en-US" smtClean="0"/>
              <a:t>‹#›</a:t>
            </a:fld>
            <a:endParaRPr lang="en-US"/>
          </a:p>
        </p:txBody>
      </p:sp>
    </p:spTree>
    <p:extLst>
      <p:ext uri="{BB962C8B-B14F-4D97-AF65-F5344CB8AC3E}">
        <p14:creationId xmlns:p14="http://schemas.microsoft.com/office/powerpoint/2010/main" val="1558437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A9FA26-841F-4C79-BCCA-8120D69600D0}" type="datetimeFigureOut">
              <a:rPr lang="en-US" smtClean="0"/>
              <a:t>1/16/16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942E26-0DB4-44BC-A3AF-6332BF95599A}" type="slidenum">
              <a:rPr lang="en-US" smtClean="0"/>
              <a:t>‹#›</a:t>
            </a:fld>
            <a:endParaRPr lang="en-US"/>
          </a:p>
        </p:txBody>
      </p:sp>
    </p:spTree>
    <p:extLst>
      <p:ext uri="{BB962C8B-B14F-4D97-AF65-F5344CB8AC3E}">
        <p14:creationId xmlns:p14="http://schemas.microsoft.com/office/powerpoint/2010/main" val="2093229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A9FA26-841F-4C79-BCCA-8120D69600D0}" type="datetimeFigureOut">
              <a:rPr lang="en-US" smtClean="0"/>
              <a:t>1/16/16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942E26-0DB4-44BC-A3AF-6332BF95599A}" type="slidenum">
              <a:rPr lang="en-US" smtClean="0"/>
              <a:t>‹#›</a:t>
            </a:fld>
            <a:endParaRPr lang="en-US"/>
          </a:p>
        </p:txBody>
      </p:sp>
    </p:spTree>
    <p:extLst>
      <p:ext uri="{BB962C8B-B14F-4D97-AF65-F5344CB8AC3E}">
        <p14:creationId xmlns:p14="http://schemas.microsoft.com/office/powerpoint/2010/main" val="776001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A9FA26-841F-4C79-BCCA-8120D69600D0}"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942E26-0DB4-44BC-A3AF-6332BF95599A}" type="slidenum">
              <a:rPr lang="en-US" smtClean="0"/>
              <a:t>‹#›</a:t>
            </a:fld>
            <a:endParaRPr lang="en-US"/>
          </a:p>
        </p:txBody>
      </p:sp>
    </p:spTree>
    <p:extLst>
      <p:ext uri="{BB962C8B-B14F-4D97-AF65-F5344CB8AC3E}">
        <p14:creationId xmlns:p14="http://schemas.microsoft.com/office/powerpoint/2010/main" val="2445448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A9FA26-841F-4C79-BCCA-8120D69600D0}"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942E26-0DB4-44BC-A3AF-6332BF95599A}" type="slidenum">
              <a:rPr lang="en-US" smtClean="0"/>
              <a:t>‹#›</a:t>
            </a:fld>
            <a:endParaRPr lang="en-US"/>
          </a:p>
        </p:txBody>
      </p:sp>
    </p:spTree>
    <p:extLst>
      <p:ext uri="{BB962C8B-B14F-4D97-AF65-F5344CB8AC3E}">
        <p14:creationId xmlns:p14="http://schemas.microsoft.com/office/powerpoint/2010/main" val="1484134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A9FA26-841F-4C79-BCCA-8120D69600D0}" type="datetimeFigureOut">
              <a:rPr lang="en-US" smtClean="0"/>
              <a:t>1/16/16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942E26-0DB4-44BC-A3AF-6332BF95599A}" type="slidenum">
              <a:rPr lang="en-US" smtClean="0"/>
              <a:t>‹#›</a:t>
            </a:fld>
            <a:endParaRPr lang="en-US"/>
          </a:p>
        </p:txBody>
      </p:sp>
    </p:spTree>
    <p:extLst>
      <p:ext uri="{BB962C8B-B14F-4D97-AF65-F5344CB8AC3E}">
        <p14:creationId xmlns:p14="http://schemas.microsoft.com/office/powerpoint/2010/main" val="2899565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Computer Maintenance</a:t>
            </a:r>
            <a:r>
              <a:rPr lang="en-US" dirty="0" smtClean="0"/>
              <a:t/>
            </a:r>
            <a:br>
              <a:rPr lang="en-US" dirty="0" smtClean="0"/>
            </a:br>
            <a:endParaRPr lang="en-US" dirty="0"/>
          </a:p>
        </p:txBody>
      </p:sp>
      <p:sp>
        <p:nvSpPr>
          <p:cNvPr id="3" name="Subtitle 2"/>
          <p:cNvSpPr>
            <a:spLocks noGrp="1"/>
          </p:cNvSpPr>
          <p:nvPr>
            <p:ph type="subTitle" idx="1"/>
          </p:nvPr>
        </p:nvSpPr>
        <p:spPr/>
        <p:txBody>
          <a:bodyPr>
            <a:normAutofit lnSpcReduction="10000"/>
          </a:bodyPr>
          <a:lstStyle/>
          <a:p>
            <a:r>
              <a:rPr lang="en-US" b="1" dirty="0"/>
              <a:t>Chapter Four</a:t>
            </a:r>
            <a:endParaRPr lang="en-US" dirty="0"/>
          </a:p>
          <a:p>
            <a:r>
              <a:rPr lang="en-US" b="1" dirty="0"/>
              <a:t>Central Processing Unit (CPU</a:t>
            </a:r>
            <a:r>
              <a:rPr lang="en-US" b="1" dirty="0" smtClean="0"/>
              <a:t>)</a:t>
            </a:r>
          </a:p>
          <a:p>
            <a:endParaRPr lang="en-US" b="1" dirty="0"/>
          </a:p>
          <a:p>
            <a:r>
              <a:rPr lang="en-US" b="1" dirty="0"/>
              <a:t>Dr. Mohammad </a:t>
            </a:r>
            <a:r>
              <a:rPr lang="en-US" b="1" dirty="0" err="1"/>
              <a:t>AlAhmad</a:t>
            </a:r>
            <a:r>
              <a:rPr lang="en-US" i="1"/>
              <a:t> </a:t>
            </a:r>
            <a:endParaRPr lang="en-US"/>
          </a:p>
          <a:p>
            <a:endParaRPr lang="en-US" dirty="0"/>
          </a:p>
          <a:p>
            <a:endParaRPr lang="en-US" dirty="0"/>
          </a:p>
        </p:txBody>
      </p:sp>
    </p:spTree>
    <p:extLst>
      <p:ext uri="{BB962C8B-B14F-4D97-AF65-F5344CB8AC3E}">
        <p14:creationId xmlns:p14="http://schemas.microsoft.com/office/powerpoint/2010/main" val="1912549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Chapter Four</a:t>
            </a:r>
            <a:r>
              <a:rPr lang="en-US" dirty="0"/>
              <a:t/>
            </a:r>
            <a:br>
              <a:rPr lang="en-US" dirty="0"/>
            </a:br>
            <a:r>
              <a:rPr lang="en-US" b="1" dirty="0"/>
              <a:t>Central Processing Unit (CPU)</a:t>
            </a:r>
            <a:endParaRPr lang="en-US" dirty="0"/>
          </a:p>
        </p:txBody>
      </p:sp>
      <p:sp>
        <p:nvSpPr>
          <p:cNvPr id="3" name="Content Placeholder 2"/>
          <p:cNvSpPr>
            <a:spLocks noGrp="1"/>
          </p:cNvSpPr>
          <p:nvPr>
            <p:ph idx="1"/>
          </p:nvPr>
        </p:nvSpPr>
        <p:spPr>
          <a:xfrm>
            <a:off x="838200" y="2429691"/>
            <a:ext cx="8131629" cy="3747272"/>
          </a:xfrm>
        </p:spPr>
        <p:txBody>
          <a:bodyPr>
            <a:normAutofit fontScale="92500"/>
          </a:bodyPr>
          <a:lstStyle/>
          <a:p>
            <a:pPr marL="0" indent="0">
              <a:buNone/>
            </a:pPr>
            <a:r>
              <a:rPr lang="en-US" dirty="0"/>
              <a:t>The main problem with this man is how to communicate with him and exchange information so we can work together. Now, imagine we install a 16 light bulbs, 8 of them inside the box and the rest 8 outside the box. Each one of the 8 inside bulbs is connected directly to each one of the 8 outside bulbs. Each pair of light bulbs (one from inside and one from outside) is either on or off. You can control the 8 pairs of bulbs using a set of 8 switches controlled by the man in the box. This light bulb communication device is called the external data bus (EDB)</a:t>
            </a:r>
          </a:p>
        </p:txBody>
      </p:sp>
      <p:sp>
        <p:nvSpPr>
          <p:cNvPr id="4" name="Rectangle 10"/>
          <p:cNvSpPr>
            <a:spLocks noChangeArrowheads="1"/>
          </p:cNvSpPr>
          <p:nvPr/>
        </p:nvSpPr>
        <p:spPr bwMode="auto">
          <a:xfrm>
            <a:off x="838200" y="1690688"/>
            <a:ext cx="410080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4.2 CPU Core </a:t>
            </a:r>
            <a:r>
              <a:rPr lang="en-US" b="1" dirty="0" smtClean="0"/>
              <a:t>Components</a:t>
            </a:r>
            <a:endParaRPr lang="en-US" dirty="0"/>
          </a:p>
        </p:txBody>
      </p:sp>
      <p:pic>
        <p:nvPicPr>
          <p:cNvPr id="3074"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85640" y="2816709"/>
            <a:ext cx="3812760" cy="234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8614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Four</a:t>
            </a:r>
            <a:r>
              <a:rPr lang="en-US" dirty="0"/>
              <a:t/>
            </a:r>
            <a:br>
              <a:rPr lang="en-US" dirty="0"/>
            </a:br>
            <a:r>
              <a:rPr lang="en-US" b="1" dirty="0"/>
              <a:t>Central Processing Unit (CPU)</a:t>
            </a:r>
            <a:r>
              <a:rPr lang="en-US" dirty="0"/>
              <a:t/>
            </a:r>
            <a:br>
              <a:rPr lang="en-US" dirty="0"/>
            </a:br>
            <a:endParaRPr lang="en-US" dirty="0"/>
          </a:p>
        </p:txBody>
      </p:sp>
      <p:sp>
        <p:nvSpPr>
          <p:cNvPr id="3" name="Content Placeholder 2"/>
          <p:cNvSpPr>
            <a:spLocks noGrp="1"/>
          </p:cNvSpPr>
          <p:nvPr>
            <p:ph idx="1"/>
          </p:nvPr>
        </p:nvSpPr>
        <p:spPr>
          <a:xfrm>
            <a:off x="838200" y="2442753"/>
            <a:ext cx="6970486" cy="3734209"/>
          </a:xfrm>
        </p:spPr>
        <p:txBody>
          <a:bodyPr/>
          <a:lstStyle/>
          <a:p>
            <a:r>
              <a:rPr lang="en-US" dirty="0"/>
              <a:t>we can see how we can communicate with the man in the box. Assuming that a certain sequence of having the light to be on and off means something specific for both, us and the man in the box. For example, in Figure 4.2, we can see the third light from left is on where the rest is off. Now, we write Figure’s 4.2 sequence as “off-off-on-off-off-off-off-off”.</a:t>
            </a:r>
          </a:p>
        </p:txBody>
      </p:sp>
      <p:sp>
        <p:nvSpPr>
          <p:cNvPr id="4" name="Rectangle 10"/>
          <p:cNvSpPr>
            <a:spLocks noChangeArrowheads="1"/>
          </p:cNvSpPr>
          <p:nvPr/>
        </p:nvSpPr>
        <p:spPr bwMode="auto">
          <a:xfrm>
            <a:off x="838200" y="1500187"/>
            <a:ext cx="410080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4.2 CPU Core Components</a:t>
            </a:r>
            <a:endParaRPr lang="en-US" dirty="0"/>
          </a:p>
        </p:txBody>
      </p:sp>
      <p:pic>
        <p:nvPicPr>
          <p:cNvPr id="5"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9240" y="2787681"/>
            <a:ext cx="3812760" cy="234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6951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Four</a:t>
            </a:r>
            <a:r>
              <a:rPr lang="en-US" dirty="0"/>
              <a:t/>
            </a:r>
            <a:br>
              <a:rPr lang="en-US" dirty="0"/>
            </a:br>
            <a:r>
              <a:rPr lang="en-US" b="1" dirty="0"/>
              <a:t>Central Processing Unit (CPU)</a:t>
            </a:r>
            <a:r>
              <a:rPr lang="en-US" dirty="0"/>
              <a:t/>
            </a:r>
            <a:br>
              <a:rPr lang="en-US" dirty="0"/>
            </a:br>
            <a:endParaRPr lang="en-US" dirty="0"/>
          </a:p>
        </p:txBody>
      </p:sp>
      <p:sp>
        <p:nvSpPr>
          <p:cNvPr id="3" name="Content Placeholder 2"/>
          <p:cNvSpPr>
            <a:spLocks noGrp="1"/>
          </p:cNvSpPr>
          <p:nvPr>
            <p:ph idx="1"/>
          </p:nvPr>
        </p:nvSpPr>
        <p:spPr>
          <a:xfrm>
            <a:off x="838200" y="2351313"/>
            <a:ext cx="7710714" cy="3825649"/>
          </a:xfrm>
        </p:spPr>
        <p:txBody>
          <a:bodyPr>
            <a:normAutofit fontScale="92500"/>
          </a:bodyPr>
          <a:lstStyle/>
          <a:p>
            <a:pPr marL="0" indent="0">
              <a:buNone/>
            </a:pPr>
            <a:r>
              <a:rPr lang="en-US" dirty="0"/>
              <a:t>Again, this sequence means something specific to us and the man in box which is previously we agreed on together. To accomplish this, we need to have a “codebook” that assigns meaning to different patterns of lights that external data bus might display. CPUs is acting on the same manner. See the little wires as Figure 4.3 shown below. If we apply a voltage to one of the CPU’s wire, that means we flipped the switch. Get the idea? So, if the wire inside the CPU is supplied with power, the bulb will glow otherwise it will not glow</a:t>
            </a:r>
          </a:p>
        </p:txBody>
      </p:sp>
      <p:sp>
        <p:nvSpPr>
          <p:cNvPr id="4" name="Rectangle 10"/>
          <p:cNvSpPr>
            <a:spLocks noChangeArrowheads="1"/>
          </p:cNvSpPr>
          <p:nvPr/>
        </p:nvSpPr>
        <p:spPr bwMode="auto">
          <a:xfrm>
            <a:off x="838200" y="1500187"/>
            <a:ext cx="410080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4.2 CPU Core </a:t>
            </a:r>
            <a:r>
              <a:rPr lang="en-US" b="1" dirty="0" smtClean="0"/>
              <a:t>Components</a:t>
            </a:r>
            <a:endParaRPr lang="en-US" dirty="0"/>
          </a:p>
        </p:txBody>
      </p:sp>
      <p:pic>
        <p:nvPicPr>
          <p:cNvPr id="4098" name="Picture 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8914" y="2888343"/>
            <a:ext cx="3880981"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1319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Four</a:t>
            </a:r>
            <a:r>
              <a:rPr lang="en-US" dirty="0"/>
              <a:t/>
            </a:r>
            <a:br>
              <a:rPr lang="en-US" dirty="0"/>
            </a:br>
            <a:r>
              <a:rPr lang="en-US" b="1" dirty="0"/>
              <a:t>Central Processing Unit (CPU)</a:t>
            </a:r>
            <a:r>
              <a:rPr lang="en-US" dirty="0"/>
              <a:t/>
            </a:r>
            <a:br>
              <a:rPr lang="en-US" dirty="0"/>
            </a:br>
            <a:endParaRPr lang="en-US" dirty="0"/>
          </a:p>
        </p:txBody>
      </p:sp>
      <p:sp>
        <p:nvSpPr>
          <p:cNvPr id="3" name="Content Placeholder 2"/>
          <p:cNvSpPr>
            <a:spLocks noGrp="1"/>
          </p:cNvSpPr>
          <p:nvPr>
            <p:ph idx="1"/>
          </p:nvPr>
        </p:nvSpPr>
        <p:spPr>
          <a:xfrm>
            <a:off x="838200" y="2442753"/>
            <a:ext cx="10515600" cy="2013133"/>
          </a:xfrm>
        </p:spPr>
        <p:txBody>
          <a:bodyPr/>
          <a:lstStyle/>
          <a:p>
            <a:pPr marL="0" indent="0">
              <a:buNone/>
            </a:pPr>
            <a:r>
              <a:rPr lang="en-US" dirty="0"/>
              <a:t>In computer language, we will transform the sequence “off” to “0” and “on” to “1”. This is called binary or digital system. It’s really very simple language, when the voltage goes through the wire that means it’s “1” otherwise it’s “0” as Figure 4.4 shown below.</a:t>
            </a:r>
          </a:p>
          <a:p>
            <a:pPr marL="0" indent="0">
              <a:buNone/>
            </a:pPr>
            <a:endParaRPr lang="en-US" dirty="0"/>
          </a:p>
        </p:txBody>
      </p:sp>
      <p:sp>
        <p:nvSpPr>
          <p:cNvPr id="4" name="Rectangle 10"/>
          <p:cNvSpPr>
            <a:spLocks noChangeArrowheads="1"/>
          </p:cNvSpPr>
          <p:nvPr/>
        </p:nvSpPr>
        <p:spPr bwMode="auto">
          <a:xfrm>
            <a:off x="838200" y="1500187"/>
            <a:ext cx="410080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4.2 CPU Core </a:t>
            </a:r>
            <a:r>
              <a:rPr lang="en-US" b="1" dirty="0" smtClean="0"/>
              <a:t>Components</a:t>
            </a:r>
            <a:endParaRPr lang="en-US" dirty="0"/>
          </a:p>
        </p:txBody>
      </p:sp>
      <p:pic>
        <p:nvPicPr>
          <p:cNvPr id="5124" name="Picture 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4688" y="4747577"/>
            <a:ext cx="4922624" cy="186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3018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Chapter Four</a:t>
            </a:r>
            <a:r>
              <a:rPr lang="en-US" dirty="0"/>
              <a:t/>
            </a:r>
            <a:br>
              <a:rPr lang="en-US" dirty="0"/>
            </a:br>
            <a:r>
              <a:rPr lang="en-US" b="1" dirty="0"/>
              <a:t>Central Processing Unit (CPU)</a:t>
            </a:r>
            <a:endParaRPr lang="en-US" dirty="0"/>
          </a:p>
        </p:txBody>
      </p:sp>
      <p:sp>
        <p:nvSpPr>
          <p:cNvPr id="3" name="Content Placeholder 2"/>
          <p:cNvSpPr>
            <a:spLocks noGrp="1"/>
          </p:cNvSpPr>
          <p:nvPr>
            <p:ph idx="1"/>
          </p:nvPr>
        </p:nvSpPr>
        <p:spPr>
          <a:xfrm>
            <a:off x="838200" y="2442754"/>
            <a:ext cx="10515600" cy="1577704"/>
          </a:xfrm>
        </p:spPr>
        <p:txBody>
          <a:bodyPr/>
          <a:lstStyle/>
          <a:p>
            <a:pPr marL="0" indent="0">
              <a:buNone/>
            </a:pPr>
            <a:r>
              <a:rPr lang="en-US" dirty="0"/>
              <a:t>As of now, we know how we can communicate with the man in the box, but, the man in the box needs a worktable in order to complete his job. In fact, he needs 4 worktables, where each worktable contain 16 bulbs </a:t>
            </a:r>
          </a:p>
        </p:txBody>
      </p:sp>
      <p:sp>
        <p:nvSpPr>
          <p:cNvPr id="4" name="Rectangle 10"/>
          <p:cNvSpPr>
            <a:spLocks noChangeArrowheads="1"/>
          </p:cNvSpPr>
          <p:nvPr/>
        </p:nvSpPr>
        <p:spPr bwMode="auto">
          <a:xfrm>
            <a:off x="838200" y="1835888"/>
            <a:ext cx="235833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4.2.1 </a:t>
            </a:r>
            <a:r>
              <a:rPr lang="en-US" b="1" dirty="0" smtClean="0"/>
              <a:t>Registers</a:t>
            </a:r>
            <a:endParaRPr lang="en-US" dirty="0"/>
          </a:p>
        </p:txBody>
      </p:sp>
      <p:pic>
        <p:nvPicPr>
          <p:cNvPr id="7170" name="Picture 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9469" y="3835127"/>
            <a:ext cx="5033062" cy="2678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684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Chapter Four</a:t>
            </a:r>
            <a:r>
              <a:rPr lang="en-US" dirty="0"/>
              <a:t/>
            </a:r>
            <a:br>
              <a:rPr lang="en-US" dirty="0"/>
            </a:br>
            <a:r>
              <a:rPr lang="en-US" b="1" dirty="0"/>
              <a:t>Central Processing Unit (CPU)</a:t>
            </a:r>
            <a:endParaRPr lang="en-US" dirty="0"/>
          </a:p>
        </p:txBody>
      </p:sp>
      <p:sp>
        <p:nvSpPr>
          <p:cNvPr id="3" name="Content Placeholder 2"/>
          <p:cNvSpPr>
            <a:spLocks noGrp="1"/>
          </p:cNvSpPr>
          <p:nvPr>
            <p:ph idx="1"/>
          </p:nvPr>
        </p:nvSpPr>
        <p:spPr>
          <a:xfrm>
            <a:off x="838200" y="2377439"/>
            <a:ext cx="10515600" cy="3799523"/>
          </a:xfrm>
        </p:spPr>
        <p:txBody>
          <a:bodyPr>
            <a:normAutofit lnSpcReduction="10000"/>
          </a:bodyPr>
          <a:lstStyle/>
          <a:p>
            <a:pPr marL="0" indent="0">
              <a:buNone/>
            </a:pPr>
            <a:r>
              <a:rPr lang="en-US" dirty="0"/>
              <a:t>Each bulb is controlled by a single switch operated by the man in the box. Now, the man in the box can operate on four worktables that contain 16 bulbs each to create EDB patterns exactly as discussed in the previous section. In real computers, these worktables are called registers. Remember, registers give the man in the box a workplace to perform on the problems given by us. These registers are existed by modern CPUs but with larger numbers of them. But for the moment, let us concentrate with general four registers named by Intel corp.: AX, BX, CX and DX. We are almost ready to start working with the man in the box, but, one tiny thing left. </a:t>
            </a:r>
          </a:p>
        </p:txBody>
      </p:sp>
      <p:sp>
        <p:nvSpPr>
          <p:cNvPr id="4" name="Rectangle 10"/>
          <p:cNvSpPr>
            <a:spLocks noChangeArrowheads="1"/>
          </p:cNvSpPr>
          <p:nvPr/>
        </p:nvSpPr>
        <p:spPr bwMode="auto">
          <a:xfrm>
            <a:off x="838200" y="1690688"/>
            <a:ext cx="235833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4.2.1 Registers</a:t>
            </a:r>
            <a:endParaRPr lang="en-US" dirty="0"/>
          </a:p>
        </p:txBody>
      </p:sp>
    </p:spTree>
    <p:extLst>
      <p:ext uri="{BB962C8B-B14F-4D97-AF65-F5344CB8AC3E}">
        <p14:creationId xmlns:p14="http://schemas.microsoft.com/office/powerpoint/2010/main" val="1234148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Chapter Four</a:t>
            </a:r>
            <a:r>
              <a:rPr lang="en-US" dirty="0" smtClean="0"/>
              <a:t/>
            </a:r>
            <a:br>
              <a:rPr lang="en-US" dirty="0" smtClean="0"/>
            </a:br>
            <a:r>
              <a:rPr lang="en-US" b="1" dirty="0" smtClean="0"/>
              <a:t>Central Processing Unit (CPU)</a:t>
            </a:r>
            <a:endParaRPr lang="en-US" dirty="0"/>
          </a:p>
        </p:txBody>
      </p:sp>
      <p:sp>
        <p:nvSpPr>
          <p:cNvPr id="3" name="Content Placeholder 2"/>
          <p:cNvSpPr>
            <a:spLocks noGrp="1"/>
          </p:cNvSpPr>
          <p:nvPr>
            <p:ph idx="1"/>
          </p:nvPr>
        </p:nvSpPr>
        <p:spPr>
          <a:xfrm>
            <a:off x="838200" y="2380343"/>
            <a:ext cx="5214257" cy="4136571"/>
          </a:xfrm>
        </p:spPr>
        <p:txBody>
          <a:bodyPr>
            <a:normAutofit/>
          </a:bodyPr>
          <a:lstStyle/>
          <a:p>
            <a:pPr marL="0" indent="0">
              <a:buNone/>
            </a:pPr>
            <a:r>
              <a:rPr lang="en-US" dirty="0"/>
              <a:t>Remember the codebook I mentioned earlier in previous section? We need two copies of the codebook, one of them is kept with the man in the box and the second one is kept with us </a:t>
            </a:r>
          </a:p>
        </p:txBody>
      </p:sp>
      <p:sp>
        <p:nvSpPr>
          <p:cNvPr id="4" name="Rectangle 10"/>
          <p:cNvSpPr>
            <a:spLocks noChangeArrowheads="1"/>
          </p:cNvSpPr>
          <p:nvPr/>
        </p:nvSpPr>
        <p:spPr bwMode="auto">
          <a:xfrm>
            <a:off x="838200" y="1690688"/>
            <a:ext cx="235833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4.2.1 Registers</a:t>
            </a:r>
            <a:endParaRPr lang="en-US" dirty="0"/>
          </a:p>
        </p:txBody>
      </p:sp>
      <p:pic>
        <p:nvPicPr>
          <p:cNvPr id="8194" name="Picture 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9085" y="1701800"/>
            <a:ext cx="4636667" cy="4815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7554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Four</a:t>
            </a:r>
            <a:r>
              <a:rPr lang="en-US" dirty="0"/>
              <a:t/>
            </a:r>
            <a:br>
              <a:rPr lang="en-US" dirty="0"/>
            </a:br>
            <a:r>
              <a:rPr lang="en-US" b="1" dirty="0"/>
              <a:t>Central Processing Unit (CPU)</a:t>
            </a:r>
            <a:r>
              <a:rPr lang="en-US" dirty="0"/>
              <a:t/>
            </a:r>
            <a:br>
              <a:rPr lang="en-US" dirty="0"/>
            </a:br>
            <a:endParaRPr lang="en-US" dirty="0"/>
          </a:p>
        </p:txBody>
      </p:sp>
      <p:sp>
        <p:nvSpPr>
          <p:cNvPr id="3" name="Content Placeholder 2"/>
          <p:cNvSpPr>
            <a:spLocks noGrp="1"/>
          </p:cNvSpPr>
          <p:nvPr>
            <p:ph idx="1"/>
          </p:nvPr>
        </p:nvSpPr>
        <p:spPr>
          <a:xfrm>
            <a:off x="838200" y="2455817"/>
            <a:ext cx="11092543" cy="2362926"/>
          </a:xfrm>
        </p:spPr>
        <p:txBody>
          <a:bodyPr>
            <a:normAutofit lnSpcReduction="10000"/>
          </a:bodyPr>
          <a:lstStyle/>
          <a:p>
            <a:pPr marL="0" indent="0">
              <a:buNone/>
            </a:pPr>
            <a:r>
              <a:rPr lang="en-US" dirty="0"/>
              <a:t>In this codebook, 10110000 means, add AX to BX and put the result in AX. These commands are called microprocessor’s machine language. By placing these commands on the external bus, we can instruct the man in the box to perform a specific task. Figure 4.7 below shows the complete picture of our discussion, the man in the box is ready now to work with as he got the worktables (registers), data bus and codebook. </a:t>
            </a:r>
          </a:p>
          <a:p>
            <a:endParaRPr lang="en-US" dirty="0"/>
          </a:p>
        </p:txBody>
      </p:sp>
      <p:sp>
        <p:nvSpPr>
          <p:cNvPr id="4" name="Rectangle 10"/>
          <p:cNvSpPr>
            <a:spLocks noChangeArrowheads="1"/>
          </p:cNvSpPr>
          <p:nvPr/>
        </p:nvSpPr>
        <p:spPr bwMode="auto">
          <a:xfrm>
            <a:off x="838200" y="1500187"/>
            <a:ext cx="235833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4.2.1 </a:t>
            </a:r>
            <a:r>
              <a:rPr lang="en-US" b="1" dirty="0" smtClean="0"/>
              <a:t>Registers</a:t>
            </a:r>
            <a:endParaRPr lang="en-US" dirty="0"/>
          </a:p>
        </p:txBody>
      </p:sp>
      <p:pic>
        <p:nvPicPr>
          <p:cNvPr id="9218" name="Picture 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3004" y="4539217"/>
            <a:ext cx="4380139" cy="20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4874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Four</a:t>
            </a:r>
            <a:r>
              <a:rPr lang="en-US" dirty="0"/>
              <a:t/>
            </a:r>
            <a:br>
              <a:rPr lang="en-US" dirty="0"/>
            </a:br>
            <a:r>
              <a:rPr lang="en-US" b="1" dirty="0"/>
              <a:t>Central Processing Unit (CPU)</a:t>
            </a:r>
            <a:r>
              <a:rPr lang="en-US" dirty="0"/>
              <a:t/>
            </a:r>
            <a:br>
              <a:rPr lang="en-US" dirty="0"/>
            </a:br>
            <a:endParaRPr lang="en-US" dirty="0"/>
          </a:p>
        </p:txBody>
      </p:sp>
      <p:sp>
        <p:nvSpPr>
          <p:cNvPr id="3" name="Content Placeholder 2"/>
          <p:cNvSpPr>
            <a:spLocks noGrp="1"/>
          </p:cNvSpPr>
          <p:nvPr>
            <p:ph idx="1"/>
          </p:nvPr>
        </p:nvSpPr>
        <p:spPr>
          <a:xfrm>
            <a:off x="838200" y="2390503"/>
            <a:ext cx="10860314" cy="2413726"/>
          </a:xfrm>
        </p:spPr>
        <p:txBody>
          <a:bodyPr>
            <a:normAutofit fontScale="92500" lnSpcReduction="10000"/>
          </a:bodyPr>
          <a:lstStyle/>
          <a:p>
            <a:pPr marL="0" indent="0">
              <a:buNone/>
            </a:pPr>
            <a:r>
              <a:rPr lang="en-US" dirty="0"/>
              <a:t>Clock is special wire on the CPU that tells the CPU it’s ready for the next piece of information to receive. As we know that the man in the box can receive information (also called instruction sets) from us then perform a specific command based on the binary number send by us according to the codebook that we both have. The next command is sent by us needs to be based on the charge of clock wire (most diagrams call clock signal with CLK) inside the CPU. That means, the CPU does nothing until is activated by the clock wire as</a:t>
            </a:r>
          </a:p>
        </p:txBody>
      </p:sp>
      <p:sp>
        <p:nvSpPr>
          <p:cNvPr id="4" name="Rectangle 10"/>
          <p:cNvSpPr>
            <a:spLocks noChangeArrowheads="1"/>
          </p:cNvSpPr>
          <p:nvPr/>
        </p:nvSpPr>
        <p:spPr bwMode="auto">
          <a:xfrm>
            <a:off x="838200" y="1500187"/>
            <a:ext cx="1877437"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4.2.2 Clock </a:t>
            </a:r>
            <a:endParaRPr lang="en-US" dirty="0"/>
          </a:p>
        </p:txBody>
      </p:sp>
      <p:pic>
        <p:nvPicPr>
          <p:cNvPr id="10242" name="Picture 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7257" y="4804229"/>
            <a:ext cx="3888468" cy="202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0807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Four</a:t>
            </a:r>
            <a:r>
              <a:rPr lang="en-US" dirty="0"/>
              <a:t/>
            </a:r>
            <a:br>
              <a:rPr lang="en-US" dirty="0"/>
            </a:br>
            <a:r>
              <a:rPr lang="en-US" b="1" dirty="0"/>
              <a:t>Central Processing Unit (CPU)</a:t>
            </a:r>
            <a:r>
              <a:rPr lang="en-US" dirty="0"/>
              <a:t/>
            </a:r>
            <a:br>
              <a:rPr lang="en-US" dirty="0"/>
            </a:br>
            <a:endParaRPr lang="en-US" dirty="0"/>
          </a:p>
        </p:txBody>
      </p:sp>
      <p:sp>
        <p:nvSpPr>
          <p:cNvPr id="3" name="Content Placeholder 2"/>
          <p:cNvSpPr>
            <a:spLocks noGrp="1"/>
          </p:cNvSpPr>
          <p:nvPr>
            <p:ph idx="1"/>
          </p:nvPr>
        </p:nvSpPr>
        <p:spPr>
          <a:xfrm>
            <a:off x="838200" y="2416629"/>
            <a:ext cx="10515600" cy="2039257"/>
          </a:xfrm>
        </p:spPr>
        <p:txBody>
          <a:bodyPr/>
          <a:lstStyle/>
          <a:p>
            <a:pPr marL="0" indent="0">
              <a:buNone/>
            </a:pPr>
            <a:r>
              <a:rPr lang="en-US" dirty="0"/>
              <a:t>The CPU does nothing until a minimum voltage is applied to CLK wire. Minimum voltage is defined by two clock cycle. Which means, the CPU needs minimum two clock cycles (usually more) of its burst time in order to execute any command. In fact, a CPU requires a hundred of cycles to clock cycles to execute some commands </a:t>
            </a:r>
          </a:p>
        </p:txBody>
      </p:sp>
      <p:sp>
        <p:nvSpPr>
          <p:cNvPr id="4" name="Rectangle 10"/>
          <p:cNvSpPr>
            <a:spLocks noChangeArrowheads="1"/>
          </p:cNvSpPr>
          <p:nvPr/>
        </p:nvSpPr>
        <p:spPr bwMode="auto">
          <a:xfrm>
            <a:off x="838200" y="1500187"/>
            <a:ext cx="1877437"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4.2.2 Clock </a:t>
            </a:r>
            <a:endParaRPr lang="en-US" dirty="0"/>
          </a:p>
        </p:txBody>
      </p:sp>
      <p:pic>
        <p:nvPicPr>
          <p:cNvPr id="11266" name="Picture 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3446" y="4579744"/>
            <a:ext cx="4765108" cy="2020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6338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Four</a:t>
            </a:r>
            <a:r>
              <a:rPr lang="en-US" dirty="0"/>
              <a:t/>
            </a:r>
            <a:br>
              <a:rPr lang="en-US" dirty="0"/>
            </a:br>
            <a:r>
              <a:rPr lang="en-US" b="1" dirty="0"/>
              <a:t>Central Processing Unit (CPU)</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endParaRPr lang="en-US" i="1" dirty="0" smtClean="0"/>
          </a:p>
          <a:p>
            <a:pPr marL="0" indent="0">
              <a:buNone/>
            </a:pPr>
            <a:endParaRPr lang="en-US" i="1" dirty="0"/>
          </a:p>
          <a:p>
            <a:pPr marL="0" indent="0">
              <a:buNone/>
            </a:pPr>
            <a:endParaRPr lang="en-US" i="1" dirty="0" smtClean="0"/>
          </a:p>
          <a:p>
            <a:pPr marL="0" indent="0">
              <a:buNone/>
            </a:pPr>
            <a:r>
              <a:rPr lang="en-US" i="1" dirty="0" smtClean="0"/>
              <a:t>“</a:t>
            </a:r>
            <a:r>
              <a:rPr lang="en-US" i="1" dirty="0"/>
              <a:t>I am not interested in excuses. Fix it.”</a:t>
            </a:r>
            <a:endParaRPr lang="en-US" dirty="0"/>
          </a:p>
          <a:p>
            <a:pPr marL="0" indent="0">
              <a:buNone/>
            </a:pPr>
            <a:r>
              <a:rPr lang="en-US" i="1" dirty="0" smtClean="0"/>
              <a:t>                                          </a:t>
            </a:r>
            <a:endParaRPr lang="en-US" i="1" dirty="0"/>
          </a:p>
          <a:p>
            <a:pPr marL="0" indent="0">
              <a:buNone/>
            </a:pPr>
            <a:r>
              <a:rPr lang="en-US" i="1" dirty="0" smtClean="0"/>
              <a:t>                                        (</a:t>
            </a:r>
            <a:r>
              <a:rPr lang="en-US" i="1" dirty="0"/>
              <a:t>Colonel </a:t>
            </a:r>
            <a:r>
              <a:rPr lang="en-US" i="1" dirty="0" err="1"/>
              <a:t>Tigh</a:t>
            </a:r>
            <a:r>
              <a:rPr lang="en-US" i="1" dirty="0"/>
              <a:t>, </a:t>
            </a:r>
            <a:r>
              <a:rPr lang="en-US" i="1" dirty="0" err="1"/>
              <a:t>Battlestar</a:t>
            </a:r>
            <a:r>
              <a:rPr lang="en-US" i="1" dirty="0"/>
              <a:t> </a:t>
            </a:r>
            <a:r>
              <a:rPr lang="en-US" i="1" dirty="0" err="1"/>
              <a:t>Galactica</a:t>
            </a:r>
            <a:r>
              <a:rPr lang="en-US" i="1" dirty="0"/>
              <a:t>)</a:t>
            </a:r>
            <a:endParaRPr lang="en-US" dirty="0"/>
          </a:p>
          <a:p>
            <a:pPr marL="0" indent="0">
              <a:buNone/>
            </a:pPr>
            <a:endParaRPr lang="en-US" dirty="0"/>
          </a:p>
        </p:txBody>
      </p:sp>
    </p:spTree>
    <p:extLst>
      <p:ext uri="{BB962C8B-B14F-4D97-AF65-F5344CB8AC3E}">
        <p14:creationId xmlns:p14="http://schemas.microsoft.com/office/powerpoint/2010/main" val="3655938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Four</a:t>
            </a:r>
            <a:r>
              <a:rPr lang="en-US" dirty="0"/>
              <a:t/>
            </a:r>
            <a:br>
              <a:rPr lang="en-US" dirty="0"/>
            </a:br>
            <a:r>
              <a:rPr lang="en-US" b="1" dirty="0"/>
              <a:t>Central Processing Unit (CPU)</a:t>
            </a:r>
            <a:r>
              <a:rPr lang="en-US" dirty="0"/>
              <a:t/>
            </a:r>
            <a:br>
              <a:rPr lang="en-US" dirty="0"/>
            </a:br>
            <a:endParaRPr lang="en-US" dirty="0"/>
          </a:p>
        </p:txBody>
      </p:sp>
      <p:sp>
        <p:nvSpPr>
          <p:cNvPr id="3" name="Content Placeholder 2"/>
          <p:cNvSpPr>
            <a:spLocks noGrp="1"/>
          </p:cNvSpPr>
          <p:nvPr>
            <p:ph idx="1"/>
          </p:nvPr>
        </p:nvSpPr>
        <p:spPr>
          <a:xfrm>
            <a:off x="838200" y="2312125"/>
            <a:ext cx="10515600" cy="3864837"/>
          </a:xfrm>
        </p:spPr>
        <p:txBody>
          <a:bodyPr>
            <a:normAutofit lnSpcReduction="10000"/>
          </a:bodyPr>
          <a:lstStyle/>
          <a:p>
            <a:pPr marL="0" indent="0">
              <a:buNone/>
            </a:pPr>
            <a:r>
              <a:rPr lang="en-US" dirty="0"/>
              <a:t>The maximum number of clock cycles that CPU can handle in a specific time (usually one second) is called clock speed. The clock speed is the fastest speed of the CPU that can operate on determined by its manufacture. For example, Intel 8088 processor can operate on 4.77 MHz (maximum speed), which means, it can perform 4.77 million cycles per second. It is very slow compared by the today’s CPU speed, but it is very fast compared to using a pencil on a paper, remember when compared the CPU with human brain! CPUs today can run in speeds 3 GHz that means, this CPU can execute 3 billion cycles per second.</a:t>
            </a:r>
          </a:p>
        </p:txBody>
      </p:sp>
      <p:sp>
        <p:nvSpPr>
          <p:cNvPr id="4" name="Rectangle 10"/>
          <p:cNvSpPr>
            <a:spLocks noChangeArrowheads="1"/>
          </p:cNvSpPr>
          <p:nvPr/>
        </p:nvSpPr>
        <p:spPr bwMode="auto">
          <a:xfrm>
            <a:off x="838200" y="1500187"/>
            <a:ext cx="1877437"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4.2.2 Clock </a:t>
            </a:r>
            <a:endParaRPr lang="en-US" dirty="0"/>
          </a:p>
        </p:txBody>
      </p:sp>
    </p:spTree>
    <p:extLst>
      <p:ext uri="{BB962C8B-B14F-4D97-AF65-F5344CB8AC3E}">
        <p14:creationId xmlns:p14="http://schemas.microsoft.com/office/powerpoint/2010/main" val="2251121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Four</a:t>
            </a:r>
            <a:r>
              <a:rPr lang="en-US" dirty="0"/>
              <a:t/>
            </a:r>
            <a:br>
              <a:rPr lang="en-US" dirty="0"/>
            </a:br>
            <a:r>
              <a:rPr lang="en-US" b="1" dirty="0"/>
              <a:t>Central Processing Unit (CPU)</a:t>
            </a:r>
            <a:r>
              <a:rPr lang="en-US" dirty="0"/>
              <a:t/>
            </a:r>
            <a:br>
              <a:rPr lang="en-US"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85450512"/>
              </p:ext>
            </p:extLst>
          </p:nvPr>
        </p:nvGraphicFramePr>
        <p:xfrm>
          <a:off x="2207637" y="3813557"/>
          <a:ext cx="7313734" cy="2253414"/>
        </p:xfrm>
        <a:graphic>
          <a:graphicData uri="http://schemas.openxmlformats.org/drawingml/2006/table">
            <a:tbl>
              <a:tblPr firstRow="1" firstCol="1" bandRow="1">
                <a:tableStyleId>{0505E3EF-67EA-436B-97B2-0124C06EBD24}</a:tableStyleId>
              </a:tblPr>
              <a:tblGrid>
                <a:gridCol w="3656439">
                  <a:extLst>
                    <a:ext uri="{9D8B030D-6E8A-4147-A177-3AD203B41FA5}">
                      <a16:colId xmlns:a16="http://schemas.microsoft.com/office/drawing/2014/main" xmlns="" val="1941104918"/>
                    </a:ext>
                  </a:extLst>
                </a:gridCol>
                <a:gridCol w="3657295">
                  <a:extLst>
                    <a:ext uri="{9D8B030D-6E8A-4147-A177-3AD203B41FA5}">
                      <a16:colId xmlns:a16="http://schemas.microsoft.com/office/drawing/2014/main" xmlns="" val="75317432"/>
                    </a:ext>
                  </a:extLst>
                </a:gridCol>
              </a:tblGrid>
              <a:tr h="751138">
                <a:tc>
                  <a:txBody>
                    <a:bodyPr/>
                    <a:lstStyle/>
                    <a:p>
                      <a:pPr marL="0" marR="0" algn="ctr">
                        <a:lnSpc>
                          <a:spcPct val="200000"/>
                        </a:lnSpc>
                        <a:spcBef>
                          <a:spcPts val="0"/>
                        </a:spcBef>
                        <a:spcAft>
                          <a:spcPts val="0"/>
                        </a:spcAft>
                      </a:pPr>
                      <a:r>
                        <a:rPr lang="en-US" sz="2000" b="0" dirty="0">
                          <a:effectLst/>
                        </a:rPr>
                        <a:t>1 hertz (1 Hz) =</a:t>
                      </a:r>
                      <a:endParaRPr lang="en-US" sz="20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2000" b="0" dirty="0">
                          <a:effectLst/>
                        </a:rPr>
                        <a:t>1 cycle per second</a:t>
                      </a:r>
                      <a:endParaRPr lang="en-US" sz="20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4232589119"/>
                  </a:ext>
                </a:extLst>
              </a:tr>
              <a:tr h="751138">
                <a:tc>
                  <a:txBody>
                    <a:bodyPr/>
                    <a:lstStyle/>
                    <a:p>
                      <a:pPr marL="0" marR="0" algn="ctr">
                        <a:lnSpc>
                          <a:spcPct val="200000"/>
                        </a:lnSpc>
                        <a:spcBef>
                          <a:spcPts val="0"/>
                        </a:spcBef>
                        <a:spcAft>
                          <a:spcPts val="0"/>
                        </a:spcAft>
                      </a:pPr>
                      <a:r>
                        <a:rPr lang="en-US" sz="2000" b="0">
                          <a:effectLst/>
                        </a:rPr>
                        <a:t>1 megahertz (1MHz) =</a:t>
                      </a:r>
                      <a:endParaRPr lang="en-US" sz="20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2000" b="0">
                          <a:effectLst/>
                        </a:rPr>
                        <a:t>1 million cycle per second</a:t>
                      </a:r>
                      <a:endParaRPr lang="en-US" sz="20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057276753"/>
                  </a:ext>
                </a:extLst>
              </a:tr>
              <a:tr h="751138">
                <a:tc>
                  <a:txBody>
                    <a:bodyPr/>
                    <a:lstStyle/>
                    <a:p>
                      <a:pPr marL="0" marR="0" algn="ctr">
                        <a:lnSpc>
                          <a:spcPct val="200000"/>
                        </a:lnSpc>
                        <a:spcBef>
                          <a:spcPts val="0"/>
                        </a:spcBef>
                        <a:spcAft>
                          <a:spcPts val="0"/>
                        </a:spcAft>
                      </a:pPr>
                      <a:r>
                        <a:rPr lang="en-US" sz="2000" b="0" dirty="0">
                          <a:effectLst/>
                        </a:rPr>
                        <a:t>1 gigahertz (1 GHz) =</a:t>
                      </a:r>
                      <a:endParaRPr lang="en-US" sz="20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2000" b="0" dirty="0">
                          <a:effectLst/>
                        </a:rPr>
                        <a:t>1 billion cycle per second</a:t>
                      </a:r>
                      <a:endParaRPr lang="en-US" sz="20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912472553"/>
                  </a:ext>
                </a:extLst>
              </a:tr>
            </a:tbl>
          </a:graphicData>
        </a:graphic>
      </p:graphicFrame>
      <p:sp>
        <p:nvSpPr>
          <p:cNvPr id="4" name="Rectangle 10"/>
          <p:cNvSpPr>
            <a:spLocks noChangeArrowheads="1"/>
          </p:cNvSpPr>
          <p:nvPr/>
        </p:nvSpPr>
        <p:spPr bwMode="auto">
          <a:xfrm>
            <a:off x="838200" y="1500187"/>
            <a:ext cx="1877437"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4.2.2 Clock </a:t>
            </a:r>
            <a:endParaRPr lang="en-US" dirty="0"/>
          </a:p>
        </p:txBody>
      </p:sp>
      <p:sp>
        <p:nvSpPr>
          <p:cNvPr id="6" name="Rectangle 1"/>
          <p:cNvSpPr>
            <a:spLocks noChangeArrowheads="1"/>
          </p:cNvSpPr>
          <p:nvPr/>
        </p:nvSpPr>
        <p:spPr bwMode="auto">
          <a:xfrm>
            <a:off x="522514" y="2577297"/>
            <a:ext cx="856342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28600" algn="justLow"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CPU clock cycle </a:t>
            </a:r>
            <a:r>
              <a:rPr lang="en-US" altLang="en-US" sz="2800" dirty="0"/>
              <a:t>unit</a:t>
            </a:r>
            <a:r>
              <a:rPr kumimoji="0" lang="en-US" altLang="en-US" sz="28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is Hertz and can be measured as follows:</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206869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Four</a:t>
            </a:r>
            <a:r>
              <a:rPr lang="en-US" dirty="0"/>
              <a:t/>
            </a:r>
            <a:br>
              <a:rPr lang="en-US" dirty="0"/>
            </a:br>
            <a:r>
              <a:rPr lang="en-US" b="1" dirty="0"/>
              <a:t>Central Processing Unit (CPU)</a:t>
            </a:r>
            <a:r>
              <a:rPr lang="en-US" dirty="0"/>
              <a:t/>
            </a:r>
            <a:br>
              <a:rPr lang="en-US" dirty="0"/>
            </a:br>
            <a:endParaRPr lang="en-US" dirty="0"/>
          </a:p>
        </p:txBody>
      </p:sp>
      <p:sp>
        <p:nvSpPr>
          <p:cNvPr id="3" name="Content Placeholder 2"/>
          <p:cNvSpPr>
            <a:spLocks noGrp="1"/>
          </p:cNvSpPr>
          <p:nvPr>
            <p:ph idx="1"/>
          </p:nvPr>
        </p:nvSpPr>
        <p:spPr>
          <a:xfrm>
            <a:off x="838200" y="2364377"/>
            <a:ext cx="10515600" cy="3812586"/>
          </a:xfrm>
        </p:spPr>
        <p:txBody>
          <a:bodyPr/>
          <a:lstStyle/>
          <a:p>
            <a:pPr marL="0" indent="0">
              <a:buNone/>
            </a:pPr>
            <a:r>
              <a:rPr lang="en-US" dirty="0"/>
              <a:t>The processor’s family name is an umbrella term that contain a series of related processor that use the same underlying architecture. Intel corp. and AMD corp. are the two well-known competing CPU’s manufactures. They have a set of family processors that are divided based on the low, mid and high end ranges </a:t>
            </a:r>
          </a:p>
        </p:txBody>
      </p:sp>
      <p:sp>
        <p:nvSpPr>
          <p:cNvPr id="4" name="Rectangle 10"/>
          <p:cNvSpPr>
            <a:spLocks noChangeArrowheads="1"/>
          </p:cNvSpPr>
          <p:nvPr/>
        </p:nvSpPr>
        <p:spPr bwMode="auto">
          <a:xfrm>
            <a:off x="838200" y="1500187"/>
            <a:ext cx="389561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4.3 The Processor </a:t>
            </a:r>
            <a:r>
              <a:rPr lang="en-US" b="1" dirty="0" smtClean="0"/>
              <a:t>Family</a:t>
            </a:r>
            <a:endParaRPr lang="en-US" dirty="0"/>
          </a:p>
        </p:txBody>
      </p:sp>
    </p:spTree>
    <p:extLst>
      <p:ext uri="{BB962C8B-B14F-4D97-AF65-F5344CB8AC3E}">
        <p14:creationId xmlns:p14="http://schemas.microsoft.com/office/powerpoint/2010/main" val="3553920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Four</a:t>
            </a:r>
            <a:r>
              <a:rPr lang="en-US" dirty="0" smtClean="0"/>
              <a:t/>
            </a:r>
            <a:br>
              <a:rPr lang="en-US" dirty="0" smtClean="0"/>
            </a:br>
            <a:r>
              <a:rPr lang="en-US" b="1" dirty="0" smtClean="0"/>
              <a:t>Central Processing Unit (CPU)</a:t>
            </a:r>
            <a:r>
              <a:rPr lang="en-US" dirty="0" smtClean="0"/>
              <a:t/>
            </a:r>
            <a:br>
              <a:rPr lang="en-US" dirty="0" smtClean="0"/>
            </a:br>
            <a:endParaRPr lang="en-US" dirty="0"/>
          </a:p>
        </p:txBody>
      </p:sp>
      <p:sp>
        <p:nvSpPr>
          <p:cNvPr id="4" name="Rectangle 10"/>
          <p:cNvSpPr>
            <a:spLocks noChangeArrowheads="1"/>
          </p:cNvSpPr>
          <p:nvPr/>
        </p:nvSpPr>
        <p:spPr bwMode="auto">
          <a:xfrm>
            <a:off x="838200" y="1690688"/>
            <a:ext cx="389561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4.3 The Processor </a:t>
            </a:r>
            <a:r>
              <a:rPr lang="en-US" b="1" dirty="0" smtClean="0"/>
              <a:t>Family</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61844032"/>
              </p:ext>
            </p:extLst>
          </p:nvPr>
        </p:nvGraphicFramePr>
        <p:xfrm>
          <a:off x="2692400" y="2538254"/>
          <a:ext cx="6807200" cy="4093918"/>
        </p:xfrm>
        <a:graphic>
          <a:graphicData uri="http://schemas.openxmlformats.org/drawingml/2006/table">
            <a:tbl>
              <a:tblPr firstRow="1" firstCol="1" bandRow="1">
                <a:tableStyleId>{0505E3EF-67EA-436B-97B2-0124C06EBD24}</a:tableStyleId>
              </a:tblPr>
              <a:tblGrid>
                <a:gridCol w="2268536">
                  <a:extLst>
                    <a:ext uri="{9D8B030D-6E8A-4147-A177-3AD203B41FA5}">
                      <a16:colId xmlns:a16="http://schemas.microsoft.com/office/drawing/2014/main" xmlns="" val="3791289025"/>
                    </a:ext>
                  </a:extLst>
                </a:gridCol>
                <a:gridCol w="2269332">
                  <a:extLst>
                    <a:ext uri="{9D8B030D-6E8A-4147-A177-3AD203B41FA5}">
                      <a16:colId xmlns:a16="http://schemas.microsoft.com/office/drawing/2014/main" xmlns="" val="2350886529"/>
                    </a:ext>
                  </a:extLst>
                </a:gridCol>
                <a:gridCol w="2269332">
                  <a:extLst>
                    <a:ext uri="{9D8B030D-6E8A-4147-A177-3AD203B41FA5}">
                      <a16:colId xmlns:a16="http://schemas.microsoft.com/office/drawing/2014/main" xmlns="" val="711037627"/>
                    </a:ext>
                  </a:extLst>
                </a:gridCol>
              </a:tblGrid>
              <a:tr h="412795">
                <a:tc>
                  <a:txBody>
                    <a:bodyPr/>
                    <a:lstStyle/>
                    <a:p>
                      <a:pPr marL="0" marR="0" algn="ctr">
                        <a:lnSpc>
                          <a:spcPct val="200000"/>
                        </a:lnSpc>
                        <a:spcBef>
                          <a:spcPts val="0"/>
                        </a:spcBef>
                        <a:spcAft>
                          <a:spcPts val="0"/>
                        </a:spcAft>
                      </a:pPr>
                      <a:r>
                        <a:rPr lang="en-US" sz="1600">
                          <a:effectLst/>
                        </a:rPr>
                        <a:t>Range</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1600">
                          <a:effectLst/>
                        </a:rPr>
                        <a:t>Families</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1600">
                          <a:effectLst/>
                        </a:rPr>
                        <a:t>Description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297761905"/>
                  </a:ext>
                </a:extLst>
              </a:tr>
              <a:tr h="1372816">
                <a:tc>
                  <a:txBody>
                    <a:bodyPr/>
                    <a:lstStyle/>
                    <a:p>
                      <a:pPr marL="0" marR="0" algn="ctr">
                        <a:lnSpc>
                          <a:spcPct val="200000"/>
                        </a:lnSpc>
                        <a:spcBef>
                          <a:spcPts val="0"/>
                        </a:spcBef>
                        <a:spcAft>
                          <a:spcPts val="0"/>
                        </a:spcAft>
                      </a:pPr>
                      <a:r>
                        <a:rPr lang="en-US" sz="1600">
                          <a:effectLst/>
                        </a:rPr>
                        <a:t>Low</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1600">
                          <a:effectLst/>
                        </a:rPr>
                        <a:t>Intel Celeron, AMD Athlon II</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1600">
                          <a:effectLst/>
                        </a:rPr>
                        <a:t>Inexpensive, low power and low performance</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292708784"/>
                  </a:ext>
                </a:extLst>
              </a:tr>
              <a:tr h="1372816">
                <a:tc>
                  <a:txBody>
                    <a:bodyPr/>
                    <a:lstStyle/>
                    <a:p>
                      <a:pPr marL="0" marR="0" algn="ctr">
                        <a:lnSpc>
                          <a:spcPct val="200000"/>
                        </a:lnSpc>
                        <a:spcBef>
                          <a:spcPts val="0"/>
                        </a:spcBef>
                        <a:spcAft>
                          <a:spcPts val="0"/>
                        </a:spcAft>
                      </a:pPr>
                      <a:r>
                        <a:rPr lang="en-US" sz="1600">
                          <a:effectLst/>
                        </a:rPr>
                        <a:t>Mid</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1600">
                          <a:effectLst/>
                        </a:rPr>
                        <a:t>Intel Pentium, Core i3, AMD Phenom II</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1600">
                          <a:effectLst/>
                        </a:rPr>
                        <a:t>Mid-price, better performance than low range processors</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545260089"/>
                  </a:ext>
                </a:extLst>
              </a:tr>
              <a:tr h="892805">
                <a:tc>
                  <a:txBody>
                    <a:bodyPr/>
                    <a:lstStyle/>
                    <a:p>
                      <a:pPr marL="0" marR="0" algn="ctr">
                        <a:lnSpc>
                          <a:spcPct val="200000"/>
                        </a:lnSpc>
                        <a:spcBef>
                          <a:spcPts val="0"/>
                        </a:spcBef>
                        <a:spcAft>
                          <a:spcPts val="0"/>
                        </a:spcAft>
                      </a:pPr>
                      <a:r>
                        <a:rPr lang="en-US" sz="1600">
                          <a:effectLst/>
                        </a:rPr>
                        <a:t>High</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1600">
                          <a:effectLst/>
                        </a:rPr>
                        <a:t>Intel Core i5, i7, AMD FX</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1600" dirty="0">
                          <a:effectLst/>
                        </a:rPr>
                        <a:t>Expensive, high performance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4135688903"/>
                  </a:ext>
                </a:extLst>
              </a:tr>
            </a:tbl>
          </a:graphicData>
        </a:graphic>
      </p:graphicFrame>
    </p:spTree>
    <p:extLst>
      <p:ext uri="{BB962C8B-B14F-4D97-AF65-F5344CB8AC3E}">
        <p14:creationId xmlns:p14="http://schemas.microsoft.com/office/powerpoint/2010/main" val="2090857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Four</a:t>
            </a:r>
            <a:r>
              <a:rPr lang="en-US" dirty="0"/>
              <a:t/>
            </a:r>
            <a:br>
              <a:rPr lang="en-US" dirty="0"/>
            </a:br>
            <a:r>
              <a:rPr lang="en-US" b="1" dirty="0"/>
              <a:t>Central Processing Unit (CPU)</a:t>
            </a:r>
            <a:r>
              <a:rPr lang="en-US" dirty="0"/>
              <a:t/>
            </a:r>
            <a:br>
              <a:rPr lang="en-US" dirty="0"/>
            </a:br>
            <a:endParaRPr lang="en-US" dirty="0"/>
          </a:p>
        </p:txBody>
      </p:sp>
      <p:sp>
        <p:nvSpPr>
          <p:cNvPr id="3" name="Content Placeholder 2"/>
          <p:cNvSpPr>
            <a:spLocks noGrp="1"/>
          </p:cNvSpPr>
          <p:nvPr>
            <p:ph idx="1"/>
          </p:nvPr>
        </p:nvSpPr>
        <p:spPr>
          <a:xfrm>
            <a:off x="838200" y="2403565"/>
            <a:ext cx="10515600" cy="3773397"/>
          </a:xfrm>
        </p:spPr>
        <p:txBody>
          <a:bodyPr/>
          <a:lstStyle/>
          <a:p>
            <a:pPr marL="0" indent="0">
              <a:buNone/>
            </a:pPr>
            <a:r>
              <a:rPr lang="en-US" dirty="0"/>
              <a:t>If you decide to buy a new CPU and come across one of them with the following specifications: </a:t>
            </a:r>
            <a:endParaRPr lang="en-US" dirty="0" smtClean="0"/>
          </a:p>
          <a:p>
            <a:pPr marL="0" indent="0">
              <a:buNone/>
            </a:pPr>
            <a:endParaRPr lang="en-US" dirty="0"/>
          </a:p>
          <a:p>
            <a:pPr marL="0" indent="0" algn="ctr">
              <a:buNone/>
            </a:pPr>
            <a:r>
              <a:rPr lang="en-US" dirty="0"/>
              <a:t>Intel Core i5-3570 3.4 GHz Quad Core LGA 1155</a:t>
            </a:r>
          </a:p>
          <a:p>
            <a:pPr marL="0" indent="0" algn="ctr">
              <a:buNone/>
            </a:pPr>
            <a:r>
              <a:rPr lang="en-US" dirty="0"/>
              <a:t>6MB L3 cache </a:t>
            </a:r>
            <a:r>
              <a:rPr lang="en-US" dirty="0" err="1"/>
              <a:t>lvy</a:t>
            </a:r>
            <a:r>
              <a:rPr lang="en-US" dirty="0"/>
              <a:t> Bridge 22nm</a:t>
            </a:r>
          </a:p>
          <a:p>
            <a:pPr marL="0" indent="0">
              <a:buNone/>
            </a:pPr>
            <a:endParaRPr lang="en-US" dirty="0"/>
          </a:p>
        </p:txBody>
      </p:sp>
      <p:sp>
        <p:nvSpPr>
          <p:cNvPr id="4" name="Rectangle 10"/>
          <p:cNvSpPr>
            <a:spLocks noChangeArrowheads="1"/>
          </p:cNvSpPr>
          <p:nvPr/>
        </p:nvSpPr>
        <p:spPr bwMode="auto">
          <a:xfrm>
            <a:off x="838200" y="1500187"/>
            <a:ext cx="577433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4.4 Understanding CPU </a:t>
            </a:r>
            <a:r>
              <a:rPr lang="en-US" b="1" dirty="0" smtClean="0"/>
              <a:t>Specifications</a:t>
            </a:r>
            <a:endParaRPr lang="en-US" dirty="0"/>
          </a:p>
        </p:txBody>
      </p:sp>
    </p:spTree>
    <p:extLst>
      <p:ext uri="{BB962C8B-B14F-4D97-AF65-F5344CB8AC3E}">
        <p14:creationId xmlns:p14="http://schemas.microsoft.com/office/powerpoint/2010/main" val="3107869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Four</a:t>
            </a:r>
            <a:r>
              <a:rPr lang="en-US" dirty="0"/>
              <a:t/>
            </a:r>
            <a:br>
              <a:rPr lang="en-US" dirty="0"/>
            </a:br>
            <a:r>
              <a:rPr lang="en-US" b="1" dirty="0"/>
              <a:t>Central Processing Unit (CPU)</a:t>
            </a:r>
            <a:r>
              <a:rPr lang="en-US" dirty="0"/>
              <a:t/>
            </a:r>
            <a:br>
              <a:rPr lang="en-US" dirty="0"/>
            </a:br>
            <a:endParaRPr lang="en-US" dirty="0"/>
          </a:p>
        </p:txBody>
      </p:sp>
      <p:sp>
        <p:nvSpPr>
          <p:cNvPr id="3" name="Content Placeholder 2"/>
          <p:cNvSpPr>
            <a:spLocks noGrp="1"/>
          </p:cNvSpPr>
          <p:nvPr>
            <p:ph idx="1"/>
          </p:nvPr>
        </p:nvSpPr>
        <p:spPr>
          <a:xfrm>
            <a:off x="838200" y="2429691"/>
            <a:ext cx="10515600" cy="3747272"/>
          </a:xfrm>
        </p:spPr>
        <p:txBody>
          <a:bodyPr>
            <a:normAutofit lnSpcReduction="10000"/>
          </a:bodyPr>
          <a:lstStyle/>
          <a:p>
            <a:r>
              <a:rPr lang="en-US" dirty="0"/>
              <a:t>To understand what does it means, I need to explain each word as follows: </a:t>
            </a:r>
          </a:p>
          <a:p>
            <a:pPr lvl="0"/>
            <a:r>
              <a:rPr lang="en-US" dirty="0"/>
              <a:t>Intel: it is clearly the company name</a:t>
            </a:r>
          </a:p>
          <a:p>
            <a:pPr lvl="0"/>
            <a:r>
              <a:rPr lang="en-US" dirty="0"/>
              <a:t>Core i5: is the broad brand name under which the processor’s family belong to within Intel. Precisely means, four co-processors in one single chip operates in multitasking (more than one process or command) at the same time. </a:t>
            </a:r>
          </a:p>
          <a:p>
            <a:pPr lvl="0"/>
            <a:r>
              <a:rPr lang="en-US" dirty="0"/>
              <a:t>3570: is the exact name of the processor.</a:t>
            </a:r>
          </a:p>
          <a:p>
            <a:pPr lvl="0"/>
            <a:r>
              <a:rPr lang="en-US" dirty="0"/>
              <a:t>3.4 GHz: is the processor clock speed as discussed earlier. </a:t>
            </a:r>
          </a:p>
        </p:txBody>
      </p:sp>
      <p:sp>
        <p:nvSpPr>
          <p:cNvPr id="4" name="Rectangle 10"/>
          <p:cNvSpPr>
            <a:spLocks noChangeArrowheads="1"/>
          </p:cNvSpPr>
          <p:nvPr/>
        </p:nvSpPr>
        <p:spPr bwMode="auto">
          <a:xfrm>
            <a:off x="838200" y="1598524"/>
            <a:ext cx="577433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4.4 Understanding CPU </a:t>
            </a:r>
            <a:r>
              <a:rPr lang="en-US" b="1" dirty="0" smtClean="0"/>
              <a:t>Specifications</a:t>
            </a:r>
            <a:endParaRPr lang="en-US" dirty="0"/>
          </a:p>
        </p:txBody>
      </p:sp>
    </p:spTree>
    <p:extLst>
      <p:ext uri="{BB962C8B-B14F-4D97-AF65-F5344CB8AC3E}">
        <p14:creationId xmlns:p14="http://schemas.microsoft.com/office/powerpoint/2010/main" val="3615939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Four</a:t>
            </a:r>
            <a:r>
              <a:rPr lang="en-US" dirty="0" smtClean="0"/>
              <a:t/>
            </a:r>
            <a:br>
              <a:rPr lang="en-US" dirty="0" smtClean="0"/>
            </a:br>
            <a:r>
              <a:rPr lang="en-US" b="1" dirty="0" smtClean="0"/>
              <a:t>Central Processing Unit (CPU)</a:t>
            </a:r>
            <a:r>
              <a:rPr lang="en-US" dirty="0" smtClean="0"/>
              <a:t/>
            </a:r>
            <a:br>
              <a:rPr lang="en-US" dirty="0" smtClean="0"/>
            </a:br>
            <a:endParaRPr lang="en-US" dirty="0"/>
          </a:p>
        </p:txBody>
      </p:sp>
      <p:sp>
        <p:nvSpPr>
          <p:cNvPr id="3" name="Content Placeholder 2"/>
          <p:cNvSpPr>
            <a:spLocks noGrp="1"/>
          </p:cNvSpPr>
          <p:nvPr>
            <p:ph idx="1"/>
          </p:nvPr>
        </p:nvSpPr>
        <p:spPr>
          <a:xfrm>
            <a:off x="838200" y="2699657"/>
            <a:ext cx="10515600" cy="3477306"/>
          </a:xfrm>
        </p:spPr>
        <p:txBody>
          <a:bodyPr>
            <a:normAutofit lnSpcReduction="10000"/>
          </a:bodyPr>
          <a:lstStyle/>
          <a:p>
            <a:pPr lvl="0"/>
            <a:r>
              <a:rPr lang="en-US" dirty="0" smtClean="0"/>
              <a:t>Quad Core: means the CPU has four cores.</a:t>
            </a:r>
          </a:p>
          <a:p>
            <a:pPr lvl="0"/>
            <a:r>
              <a:rPr lang="en-US" dirty="0" smtClean="0"/>
              <a:t>LGA1155: this is the motherboard socket the processor fit into. </a:t>
            </a:r>
          </a:p>
          <a:p>
            <a:pPr lvl="0"/>
            <a:r>
              <a:rPr lang="en-US" dirty="0" smtClean="0"/>
              <a:t>MB L3 cache: this is the CPU’s level 3 cache. Level 3 cache is a memory area to store frequently accessed data by the CPU for better performance (less access obtained if stored in CPU cache rather than memory or hard drive).</a:t>
            </a:r>
          </a:p>
          <a:p>
            <a:pPr lvl="0"/>
            <a:r>
              <a:rPr lang="en-US" dirty="0" err="1" smtClean="0"/>
              <a:t>lvy</a:t>
            </a:r>
            <a:r>
              <a:rPr lang="en-US" dirty="0" smtClean="0"/>
              <a:t> Bridge: this is the type pf processor uses.</a:t>
            </a:r>
          </a:p>
          <a:p>
            <a:pPr lvl="0"/>
            <a:r>
              <a:rPr lang="en-US" dirty="0" smtClean="0"/>
              <a:t>22nm: this is the CPU manufacturing process.</a:t>
            </a:r>
          </a:p>
          <a:p>
            <a:pPr marL="0" indent="0">
              <a:buNone/>
            </a:pPr>
            <a:endParaRPr lang="en-US" dirty="0"/>
          </a:p>
        </p:txBody>
      </p:sp>
      <p:sp>
        <p:nvSpPr>
          <p:cNvPr id="4" name="Rectangle 10"/>
          <p:cNvSpPr>
            <a:spLocks noChangeArrowheads="1"/>
          </p:cNvSpPr>
          <p:nvPr/>
        </p:nvSpPr>
        <p:spPr bwMode="auto">
          <a:xfrm>
            <a:off x="838200" y="1690688"/>
            <a:ext cx="577433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4.4 Understanding CPU </a:t>
            </a:r>
            <a:r>
              <a:rPr lang="en-US" b="1" dirty="0" smtClean="0"/>
              <a:t>Specifications</a:t>
            </a:r>
            <a:endParaRPr lang="en-US" dirty="0"/>
          </a:p>
        </p:txBody>
      </p:sp>
    </p:spTree>
    <p:extLst>
      <p:ext uri="{BB962C8B-B14F-4D97-AF65-F5344CB8AC3E}">
        <p14:creationId xmlns:p14="http://schemas.microsoft.com/office/powerpoint/2010/main" val="28347286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Four</a:t>
            </a:r>
            <a:r>
              <a:rPr lang="en-US" dirty="0"/>
              <a:t/>
            </a:r>
            <a:br>
              <a:rPr lang="en-US" dirty="0"/>
            </a:br>
            <a:r>
              <a:rPr lang="en-US" b="1" dirty="0"/>
              <a:t>Central Processing Unit (CPU)</a:t>
            </a:r>
            <a:r>
              <a:rPr lang="en-US" dirty="0"/>
              <a:t/>
            </a:r>
            <a:br>
              <a:rPr lang="en-US" dirty="0"/>
            </a:br>
            <a:endParaRPr lang="en-US" dirty="0"/>
          </a:p>
        </p:txBody>
      </p:sp>
      <p:sp>
        <p:nvSpPr>
          <p:cNvPr id="3" name="Content Placeholder 2"/>
          <p:cNvSpPr>
            <a:spLocks noGrp="1"/>
          </p:cNvSpPr>
          <p:nvPr>
            <p:ph idx="1"/>
          </p:nvPr>
        </p:nvSpPr>
        <p:spPr>
          <a:xfrm>
            <a:off x="838200" y="2508069"/>
            <a:ext cx="10515600" cy="3668894"/>
          </a:xfrm>
        </p:spPr>
        <p:txBody>
          <a:bodyPr/>
          <a:lstStyle/>
          <a:p>
            <a:pPr marL="0" indent="0">
              <a:buNone/>
            </a:pPr>
            <a:r>
              <a:rPr lang="en-US" dirty="0"/>
              <a:t>Based on the practical part done in the previous chapters, now, you can install and uninstall all the system unit’s internal and external components in a frame time given by your instructor. At this stage, be sure, you are eligible to perform all steps in section 3.5. Also, installing and uninstalling CPU is remarkably straightforward process.</a:t>
            </a:r>
          </a:p>
        </p:txBody>
      </p:sp>
      <p:sp>
        <p:nvSpPr>
          <p:cNvPr id="4" name="Rectangle 10"/>
          <p:cNvSpPr>
            <a:spLocks noChangeArrowheads="1"/>
          </p:cNvSpPr>
          <p:nvPr/>
        </p:nvSpPr>
        <p:spPr bwMode="auto">
          <a:xfrm>
            <a:off x="838200" y="1637713"/>
            <a:ext cx="6987619"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4.5 Installing and Uninstalling All Parts of a </a:t>
            </a:r>
            <a:r>
              <a:rPr lang="en-US" b="1" dirty="0" smtClean="0"/>
              <a:t>PC</a:t>
            </a:r>
            <a:endParaRPr lang="en-US" dirty="0"/>
          </a:p>
        </p:txBody>
      </p:sp>
    </p:spTree>
    <p:extLst>
      <p:ext uri="{BB962C8B-B14F-4D97-AF65-F5344CB8AC3E}">
        <p14:creationId xmlns:p14="http://schemas.microsoft.com/office/powerpoint/2010/main" val="35564594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Four</a:t>
            </a:r>
            <a:r>
              <a:rPr lang="en-US" dirty="0"/>
              <a:t/>
            </a:r>
            <a:br>
              <a:rPr lang="en-US" dirty="0"/>
            </a:br>
            <a:r>
              <a:rPr lang="en-US" b="1" dirty="0"/>
              <a:t>Central Processing Unit (CPU)</a:t>
            </a:r>
            <a:r>
              <a:rPr lang="en-US" dirty="0"/>
              <a:t/>
            </a:r>
            <a:br>
              <a:rPr lang="en-US" dirty="0"/>
            </a:br>
            <a:endParaRPr lang="en-US" dirty="0"/>
          </a:p>
        </p:txBody>
      </p:sp>
      <p:sp>
        <p:nvSpPr>
          <p:cNvPr id="3" name="Content Placeholder 2"/>
          <p:cNvSpPr>
            <a:spLocks noGrp="1"/>
          </p:cNvSpPr>
          <p:nvPr>
            <p:ph idx="1"/>
          </p:nvPr>
        </p:nvSpPr>
        <p:spPr>
          <a:xfrm>
            <a:off x="838200" y="2325189"/>
            <a:ext cx="10515600" cy="3851774"/>
          </a:xfrm>
        </p:spPr>
        <p:txBody>
          <a:bodyPr/>
          <a:lstStyle/>
          <a:p>
            <a:pPr marL="0" indent="0">
              <a:buNone/>
            </a:pPr>
            <a:r>
              <a:rPr lang="en-US" dirty="0"/>
              <a:t>To uninstall the CPU, you need to take out the fan and the heat sink assembly, then, remove the CPU. To install the CPU, be sure to place the CPU on its socket based on the CPU edges or corners. Precisely, when you look at the CPU chip, you will find one of the corners is different than the other. Consequently, matching this corner with corresponding one from the CPU socket side will install the CPU successfully in your motherboard. Lastly, snap the fan and the heat sink assembly back on. </a:t>
            </a:r>
          </a:p>
          <a:p>
            <a:pPr marL="0" indent="0">
              <a:buNone/>
            </a:pPr>
            <a:endParaRPr lang="en-US" dirty="0"/>
          </a:p>
        </p:txBody>
      </p:sp>
      <p:sp>
        <p:nvSpPr>
          <p:cNvPr id="4" name="Rectangle 10"/>
          <p:cNvSpPr>
            <a:spLocks noChangeArrowheads="1"/>
          </p:cNvSpPr>
          <p:nvPr/>
        </p:nvSpPr>
        <p:spPr bwMode="auto">
          <a:xfrm>
            <a:off x="838200" y="1500187"/>
            <a:ext cx="6987619"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4.5 Installing and Uninstalling All Parts of a PC</a:t>
            </a:r>
            <a:endParaRPr lang="en-US" dirty="0"/>
          </a:p>
        </p:txBody>
      </p:sp>
    </p:spTree>
    <p:extLst>
      <p:ext uri="{BB962C8B-B14F-4D97-AF65-F5344CB8AC3E}">
        <p14:creationId xmlns:p14="http://schemas.microsoft.com/office/powerpoint/2010/main" val="3396912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Four</a:t>
            </a:r>
            <a:r>
              <a:rPr lang="en-US" dirty="0"/>
              <a:t/>
            </a:r>
            <a:br>
              <a:rPr lang="en-US" dirty="0"/>
            </a:br>
            <a:r>
              <a:rPr lang="en-US" b="1" dirty="0"/>
              <a:t>Central Processing Unit (CPU)</a:t>
            </a:r>
            <a:r>
              <a:rPr lang="en-US" dirty="0"/>
              <a:t/>
            </a:r>
            <a:br>
              <a:rPr lang="en-US" dirty="0"/>
            </a:br>
            <a:endParaRPr lang="en-US" dirty="0"/>
          </a:p>
        </p:txBody>
      </p:sp>
      <p:sp>
        <p:nvSpPr>
          <p:cNvPr id="4" name="Rectangle 10"/>
          <p:cNvSpPr>
            <a:spLocks noChangeArrowheads="1"/>
          </p:cNvSpPr>
          <p:nvPr/>
        </p:nvSpPr>
        <p:spPr bwMode="auto">
          <a:xfrm>
            <a:off x="838200" y="1500187"/>
            <a:ext cx="2223686" cy="64633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3600" b="1" dirty="0" smtClean="0">
                <a:latin typeface="Times New Roman" panose="02020603050405020304" pitchFamily="18" charset="0"/>
                <a:cs typeface="Times New Roman" panose="02020603050405020304" pitchFamily="18" charset="0"/>
              </a:rPr>
              <a:t>Summery </a:t>
            </a:r>
            <a:endParaRPr lang="en-US" altLang="en-US" sz="3600" b="1" dirty="0">
              <a:latin typeface="Times New Roman" panose="02020603050405020304" pitchFamily="18" charset="0"/>
              <a:cs typeface="Times New Roman" panose="02020603050405020304" pitchFamily="18" charset="0"/>
            </a:endParaRPr>
          </a:p>
        </p:txBody>
      </p:sp>
      <p:sp>
        <p:nvSpPr>
          <p:cNvPr id="5" name="Rectangle 97"/>
          <p:cNvSpPr>
            <a:spLocks noChangeArrowheads="1"/>
          </p:cNvSpPr>
          <p:nvPr/>
        </p:nvSpPr>
        <p:spPr bwMode="auto">
          <a:xfrm>
            <a:off x="838200" y="3023326"/>
            <a:ext cx="9734141" cy="2195466"/>
          </a:xfrm>
          <a:prstGeom prst="rect">
            <a:avLst/>
          </a:prstGeom>
          <a:solidFill>
            <a:srgbClr val="D8D8D8"/>
          </a:solidFill>
          <a:ln w="12700">
            <a:solidFill>
              <a:srgbClr val="000000"/>
            </a:solidFill>
            <a:miter lim="800000"/>
            <a:headEnd/>
            <a:tailEnd/>
          </a:ln>
          <a:effectLst>
            <a:outerShdw dist="35921" dir="2700000" algn="ctr" rotWithShape="0">
              <a:srgbClr val="D8D8D8">
                <a:alpha val="50000"/>
              </a:srgbClr>
            </a:outerShdw>
          </a:effectLst>
        </p:spPr>
        <p:txBody>
          <a:bodyPr vert="horz" wrap="square" lIns="91440" tIns="45720" rIns="91440" bIns="45720" numCol="1" anchor="t" anchorCtr="0" compatLnSpc="1">
            <a:prstTxWarp prst="textNoShape">
              <a:avLst/>
            </a:prstTxWarp>
          </a:bodyPr>
          <a:lstStyle/>
          <a:p>
            <a:pPr marL="342900" lvl="0" indent="-342900">
              <a:buFont typeface="Wingdings" panose="05000000000000000000" pitchFamily="2" charset="2"/>
              <a:buChar char="ü"/>
            </a:pPr>
            <a:r>
              <a:rPr lang="en-US" sz="2400" dirty="0"/>
              <a:t>Definition of Central Processing Unit. </a:t>
            </a:r>
          </a:p>
          <a:p>
            <a:pPr marL="342900" lvl="0" indent="-342900">
              <a:buFont typeface="Wingdings" panose="05000000000000000000" pitchFamily="2" charset="2"/>
              <a:buChar char="ü"/>
            </a:pPr>
            <a:r>
              <a:rPr lang="en-US" sz="2400" dirty="0"/>
              <a:t>Understand the CPU core components.</a:t>
            </a:r>
          </a:p>
          <a:p>
            <a:pPr marL="342900" lvl="0" indent="-342900">
              <a:buFont typeface="Wingdings" panose="05000000000000000000" pitchFamily="2" charset="2"/>
              <a:buChar char="ü"/>
            </a:pPr>
            <a:r>
              <a:rPr lang="en-US" sz="2400" dirty="0"/>
              <a:t>Know the processor family.</a:t>
            </a:r>
          </a:p>
          <a:p>
            <a:pPr marL="342900" lvl="0" indent="-342900">
              <a:buFont typeface="Wingdings" panose="05000000000000000000" pitchFamily="2" charset="2"/>
              <a:buChar char="ü"/>
            </a:pPr>
            <a:r>
              <a:rPr lang="en-US" sz="2400" dirty="0"/>
              <a:t>Understand CPU(s) specifications. </a:t>
            </a:r>
          </a:p>
          <a:p>
            <a:pPr marL="342900" lvl="0" indent="-342900">
              <a:buFont typeface="Wingdings" panose="05000000000000000000" pitchFamily="2" charset="2"/>
              <a:buChar char="ü"/>
            </a:pPr>
            <a:r>
              <a:rPr lang="en-US" sz="2400" dirty="0"/>
              <a:t>Installing and uninstalling all parts of a PC.</a:t>
            </a:r>
          </a:p>
          <a:p>
            <a:endParaRPr lang="en-US" dirty="0"/>
          </a:p>
        </p:txBody>
      </p:sp>
    </p:spTree>
    <p:extLst>
      <p:ext uri="{BB962C8B-B14F-4D97-AF65-F5344CB8AC3E}">
        <p14:creationId xmlns:p14="http://schemas.microsoft.com/office/powerpoint/2010/main" val="1949093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Four</a:t>
            </a:r>
            <a:r>
              <a:rPr lang="en-US" dirty="0"/>
              <a:t/>
            </a:r>
            <a:br>
              <a:rPr lang="en-US" dirty="0"/>
            </a:br>
            <a:r>
              <a:rPr lang="en-US" b="1" dirty="0"/>
              <a:t>Central Processing Unit (CPU)</a:t>
            </a:r>
            <a:r>
              <a:rPr lang="en-US" dirty="0"/>
              <a:t/>
            </a:r>
            <a:br>
              <a:rPr lang="en-US" dirty="0"/>
            </a:br>
            <a:endParaRPr lang="en-US" dirty="0"/>
          </a:p>
        </p:txBody>
      </p:sp>
      <p:sp>
        <p:nvSpPr>
          <p:cNvPr id="3" name="Content Placeholder 2"/>
          <p:cNvSpPr>
            <a:spLocks noGrp="1"/>
          </p:cNvSpPr>
          <p:nvPr>
            <p:ph idx="1"/>
          </p:nvPr>
        </p:nvSpPr>
        <p:spPr>
          <a:xfrm>
            <a:off x="838200" y="2364377"/>
            <a:ext cx="10515600" cy="731520"/>
          </a:xfrm>
        </p:spPr>
        <p:txBody>
          <a:bodyPr/>
          <a:lstStyle/>
          <a:p>
            <a:pPr marL="0" indent="0">
              <a:buNone/>
            </a:pPr>
            <a:r>
              <a:rPr lang="en-US" dirty="0"/>
              <a:t>The learning objectives of this chapter are: </a:t>
            </a:r>
          </a:p>
        </p:txBody>
      </p:sp>
      <p:sp>
        <p:nvSpPr>
          <p:cNvPr id="4" name="Rectangle 10"/>
          <p:cNvSpPr>
            <a:spLocks noChangeArrowheads="1"/>
          </p:cNvSpPr>
          <p:nvPr/>
        </p:nvSpPr>
        <p:spPr bwMode="auto">
          <a:xfrm>
            <a:off x="838200" y="1500187"/>
            <a:ext cx="2251075"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3600" b="1" dirty="0">
                <a:latin typeface="Times New Roman" panose="02020603050405020304" pitchFamily="18" charset="0"/>
                <a:cs typeface="Times New Roman" panose="02020603050405020304" pitchFamily="18" charset="0"/>
              </a:rPr>
              <a:t>Objectives</a:t>
            </a:r>
          </a:p>
        </p:txBody>
      </p:sp>
      <p:sp>
        <p:nvSpPr>
          <p:cNvPr id="5" name="Rectangle 97"/>
          <p:cNvSpPr>
            <a:spLocks noChangeArrowheads="1"/>
          </p:cNvSpPr>
          <p:nvPr/>
        </p:nvSpPr>
        <p:spPr bwMode="auto">
          <a:xfrm>
            <a:off x="838200" y="3487783"/>
            <a:ext cx="9734141" cy="2195466"/>
          </a:xfrm>
          <a:prstGeom prst="rect">
            <a:avLst/>
          </a:prstGeom>
          <a:solidFill>
            <a:srgbClr val="D8D8D8"/>
          </a:solidFill>
          <a:ln w="12700">
            <a:solidFill>
              <a:srgbClr val="000000"/>
            </a:solidFill>
            <a:miter lim="800000"/>
            <a:headEnd/>
            <a:tailEnd/>
          </a:ln>
          <a:effectLst>
            <a:outerShdw dist="35921" dir="2700000" algn="ctr" rotWithShape="0">
              <a:srgbClr val="D8D8D8">
                <a:alpha val="50000"/>
              </a:srgbClr>
            </a:outerShdw>
          </a:effectLst>
        </p:spPr>
        <p:txBody>
          <a:bodyPr vert="horz" wrap="square" lIns="91440" tIns="45720" rIns="91440" bIns="45720" numCol="1" anchor="t" anchorCtr="0" compatLnSpc="1">
            <a:prstTxWarp prst="textNoShape">
              <a:avLst/>
            </a:prstTxWarp>
          </a:bodyPr>
          <a:lstStyle/>
          <a:p>
            <a:pPr marL="342900" lvl="0" indent="-342900">
              <a:buFont typeface="Arial" panose="020B0604020202020204" pitchFamily="34" charset="0"/>
              <a:buChar char="•"/>
            </a:pPr>
            <a:r>
              <a:rPr lang="en-US" sz="2400" dirty="0"/>
              <a:t>Definition of Central Processing Unit. </a:t>
            </a:r>
          </a:p>
          <a:p>
            <a:pPr marL="342900" lvl="0" indent="-342900">
              <a:buFont typeface="Arial" panose="020B0604020202020204" pitchFamily="34" charset="0"/>
              <a:buChar char="•"/>
            </a:pPr>
            <a:r>
              <a:rPr lang="en-US" sz="2400" dirty="0"/>
              <a:t>Understand the CPU core components.</a:t>
            </a:r>
          </a:p>
          <a:p>
            <a:pPr marL="342900" lvl="0" indent="-342900">
              <a:buFont typeface="Arial" panose="020B0604020202020204" pitchFamily="34" charset="0"/>
              <a:buChar char="•"/>
            </a:pPr>
            <a:r>
              <a:rPr lang="en-US" sz="2400" dirty="0"/>
              <a:t>Know the processor family.</a:t>
            </a:r>
          </a:p>
          <a:p>
            <a:pPr marL="342900" lvl="0" indent="-342900">
              <a:buFont typeface="Arial" panose="020B0604020202020204" pitchFamily="34" charset="0"/>
              <a:buChar char="•"/>
            </a:pPr>
            <a:r>
              <a:rPr lang="en-US" sz="2400" dirty="0"/>
              <a:t>Understand CPU(s) specifications. </a:t>
            </a:r>
          </a:p>
          <a:p>
            <a:pPr marL="342900" lvl="0" indent="-342900">
              <a:buFont typeface="Arial" panose="020B0604020202020204" pitchFamily="34" charset="0"/>
              <a:buChar char="•"/>
            </a:pPr>
            <a:r>
              <a:rPr lang="en-US" sz="2400" dirty="0"/>
              <a:t>Installing and uninstalling all parts of a PC.</a:t>
            </a:r>
          </a:p>
          <a:p>
            <a:endParaRPr lang="en-US" dirty="0"/>
          </a:p>
        </p:txBody>
      </p:sp>
    </p:spTree>
    <p:extLst>
      <p:ext uri="{BB962C8B-B14F-4D97-AF65-F5344CB8AC3E}">
        <p14:creationId xmlns:p14="http://schemas.microsoft.com/office/powerpoint/2010/main" val="1358226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Four</a:t>
            </a:r>
            <a:r>
              <a:rPr lang="en-US" dirty="0"/>
              <a:t/>
            </a:r>
            <a:br>
              <a:rPr lang="en-US" dirty="0"/>
            </a:br>
            <a:r>
              <a:rPr lang="en-US" b="1" dirty="0"/>
              <a:t>Central Processing Unit (CPU)</a:t>
            </a:r>
            <a:r>
              <a:rPr lang="en-US" dirty="0"/>
              <a:t/>
            </a:r>
            <a:br>
              <a:rPr lang="en-US" dirty="0"/>
            </a:br>
            <a:endParaRPr lang="en-US" dirty="0"/>
          </a:p>
        </p:txBody>
      </p:sp>
      <p:sp>
        <p:nvSpPr>
          <p:cNvPr id="3" name="Content Placeholder 2"/>
          <p:cNvSpPr>
            <a:spLocks noGrp="1"/>
          </p:cNvSpPr>
          <p:nvPr>
            <p:ph idx="1"/>
          </p:nvPr>
        </p:nvSpPr>
        <p:spPr>
          <a:xfrm>
            <a:off x="838200" y="2481943"/>
            <a:ext cx="10515600" cy="3695020"/>
          </a:xfrm>
        </p:spPr>
        <p:txBody>
          <a:bodyPr/>
          <a:lstStyle/>
          <a:p>
            <a:pPr marL="0" indent="0">
              <a:buNone/>
            </a:pPr>
            <a:r>
              <a:rPr lang="en-US" dirty="0" smtClean="0"/>
              <a:t>Central </a:t>
            </a:r>
            <a:r>
              <a:rPr lang="en-US" dirty="0"/>
              <a:t>processing unit, CPU, microprocessor or simply processor is the brain of the computer system. The human brain processes all the signals coming from the body then react based on that signal, for ex, lifting weights or talking to someone…etc. CPU inside the computer does the same thing as the human brain does. It processes all tasks (also called processes) coming from the computer components and react based upon this process by either saving the file to the hard drive or may send a piece of a process to display it in a monitor. </a:t>
            </a:r>
          </a:p>
        </p:txBody>
      </p:sp>
      <p:sp>
        <p:nvSpPr>
          <p:cNvPr id="4" name="Rectangle 10"/>
          <p:cNvSpPr>
            <a:spLocks noChangeArrowheads="1"/>
          </p:cNvSpPr>
          <p:nvPr/>
        </p:nvSpPr>
        <p:spPr bwMode="auto">
          <a:xfrm>
            <a:off x="838200" y="1500187"/>
            <a:ext cx="5825634"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4.1 Understanding What the CPU </a:t>
            </a:r>
            <a:r>
              <a:rPr lang="en-US" b="1" dirty="0" smtClean="0"/>
              <a:t>Does</a:t>
            </a:r>
            <a:endParaRPr lang="en-US" dirty="0"/>
          </a:p>
        </p:txBody>
      </p:sp>
    </p:spTree>
    <p:extLst>
      <p:ext uri="{BB962C8B-B14F-4D97-AF65-F5344CB8AC3E}">
        <p14:creationId xmlns:p14="http://schemas.microsoft.com/office/powerpoint/2010/main" val="1244582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Four</a:t>
            </a:r>
            <a:r>
              <a:rPr lang="en-US" dirty="0"/>
              <a:t/>
            </a:r>
            <a:br>
              <a:rPr lang="en-US" dirty="0"/>
            </a:br>
            <a:r>
              <a:rPr lang="en-US" b="1" dirty="0"/>
              <a:t>Central Processing Unit (CPU)</a:t>
            </a:r>
            <a:r>
              <a:rPr lang="en-US" dirty="0"/>
              <a:t/>
            </a:r>
            <a:br>
              <a:rPr lang="en-US" dirty="0"/>
            </a:br>
            <a:endParaRPr lang="en-US" dirty="0"/>
          </a:p>
        </p:txBody>
      </p:sp>
      <p:sp>
        <p:nvSpPr>
          <p:cNvPr id="3" name="Content Placeholder 2"/>
          <p:cNvSpPr>
            <a:spLocks noGrp="1"/>
          </p:cNvSpPr>
          <p:nvPr>
            <p:ph idx="1"/>
          </p:nvPr>
        </p:nvSpPr>
        <p:spPr>
          <a:xfrm>
            <a:off x="838200" y="2403565"/>
            <a:ext cx="10515600" cy="3773397"/>
          </a:xfrm>
        </p:spPr>
        <p:txBody>
          <a:bodyPr/>
          <a:lstStyle/>
          <a:p>
            <a:pPr marL="0" indent="0">
              <a:buNone/>
            </a:pPr>
            <a:r>
              <a:rPr lang="en-US" dirty="0" smtClean="0"/>
              <a:t> </a:t>
            </a:r>
            <a:r>
              <a:rPr lang="en-US" dirty="0"/>
              <a:t>With a few exceptions, no matter what happens on your computer, the CPU has a hand in it somehow. For example, if you strike a key in your keyboard, the signal goes through motherboard’s keyboard into the printed circuit board in the back of the motherboard until it reaches the CPU. This signal is processed inside the CPU then send back through the operating system to be displayed into the monitor to show the stroked key by the user</a:t>
            </a:r>
          </a:p>
        </p:txBody>
      </p:sp>
      <p:sp>
        <p:nvSpPr>
          <p:cNvPr id="4" name="Rectangle 10"/>
          <p:cNvSpPr>
            <a:spLocks noChangeArrowheads="1"/>
          </p:cNvSpPr>
          <p:nvPr/>
        </p:nvSpPr>
        <p:spPr bwMode="auto">
          <a:xfrm>
            <a:off x="838200" y="1500187"/>
            <a:ext cx="5825634"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4.1 Understanding What the CPU Does</a:t>
            </a:r>
            <a:endParaRPr lang="en-US" dirty="0"/>
          </a:p>
        </p:txBody>
      </p:sp>
    </p:spTree>
    <p:extLst>
      <p:ext uri="{BB962C8B-B14F-4D97-AF65-F5344CB8AC3E}">
        <p14:creationId xmlns:p14="http://schemas.microsoft.com/office/powerpoint/2010/main" val="2956216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Four</a:t>
            </a:r>
            <a:r>
              <a:rPr lang="en-US" dirty="0"/>
              <a:t/>
            </a:r>
            <a:br>
              <a:rPr lang="en-US" dirty="0"/>
            </a:br>
            <a:r>
              <a:rPr lang="en-US" b="1" dirty="0"/>
              <a:t>Central Processing Unit (CPU)</a:t>
            </a:r>
            <a:r>
              <a:rPr lang="en-US" dirty="0"/>
              <a:t/>
            </a:r>
            <a:br>
              <a:rPr lang="en-US" dirty="0"/>
            </a:br>
            <a:endParaRPr lang="en-US" dirty="0"/>
          </a:p>
        </p:txBody>
      </p:sp>
      <p:sp>
        <p:nvSpPr>
          <p:cNvPr id="3" name="Content Placeholder 2"/>
          <p:cNvSpPr>
            <a:spLocks noGrp="1"/>
          </p:cNvSpPr>
          <p:nvPr>
            <p:ph idx="1"/>
          </p:nvPr>
        </p:nvSpPr>
        <p:spPr>
          <a:xfrm>
            <a:off x="838200" y="2521131"/>
            <a:ext cx="10515600" cy="3655832"/>
          </a:xfrm>
        </p:spPr>
        <p:txBody>
          <a:bodyPr/>
          <a:lstStyle/>
          <a:p>
            <a:pPr marL="0" indent="0">
              <a:buNone/>
            </a:pPr>
            <a:r>
              <a:rPr lang="en-US" dirty="0"/>
              <a:t>Another example, if a program you’re using needs to send data to a network location, it hands off that data to the operating system, which send it to the CPU, which then routes the data to the motherboard for transmission via the network card. The major exception to the CPU’s micromanaging is with most of today’s graphic cards, which is usually have a dedicated graphics processing unit (GPU) that handles much of the graphics chores so the CPU can work on other processes on that time. </a:t>
            </a:r>
          </a:p>
        </p:txBody>
      </p:sp>
      <p:sp>
        <p:nvSpPr>
          <p:cNvPr id="4" name="Rectangle 10"/>
          <p:cNvSpPr>
            <a:spLocks noChangeArrowheads="1"/>
          </p:cNvSpPr>
          <p:nvPr/>
        </p:nvSpPr>
        <p:spPr bwMode="auto">
          <a:xfrm>
            <a:off x="838200" y="1500187"/>
            <a:ext cx="5825634"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4.1 Understanding What the CPU </a:t>
            </a:r>
            <a:r>
              <a:rPr lang="en-US" b="1" dirty="0" smtClean="0"/>
              <a:t>Does</a:t>
            </a:r>
            <a:endParaRPr lang="en-US" dirty="0"/>
          </a:p>
        </p:txBody>
      </p:sp>
    </p:spTree>
    <p:extLst>
      <p:ext uri="{BB962C8B-B14F-4D97-AF65-F5344CB8AC3E}">
        <p14:creationId xmlns:p14="http://schemas.microsoft.com/office/powerpoint/2010/main" val="2076159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Four</a:t>
            </a:r>
            <a:r>
              <a:rPr lang="en-US" dirty="0"/>
              <a:t/>
            </a:r>
            <a:br>
              <a:rPr lang="en-US" dirty="0"/>
            </a:br>
            <a:r>
              <a:rPr lang="en-US" b="1" dirty="0"/>
              <a:t>Central Processing Unit (CPU)</a:t>
            </a:r>
            <a:r>
              <a:rPr lang="en-US" dirty="0"/>
              <a:t/>
            </a:r>
            <a:br>
              <a:rPr lang="en-US" dirty="0"/>
            </a:br>
            <a:endParaRPr lang="en-US" dirty="0"/>
          </a:p>
        </p:txBody>
      </p:sp>
      <p:sp>
        <p:nvSpPr>
          <p:cNvPr id="3" name="Content Placeholder 2"/>
          <p:cNvSpPr>
            <a:spLocks noGrp="1"/>
          </p:cNvSpPr>
          <p:nvPr>
            <p:ph idx="1"/>
          </p:nvPr>
        </p:nvSpPr>
        <p:spPr>
          <a:xfrm>
            <a:off x="838200" y="2442753"/>
            <a:ext cx="10515600" cy="3734209"/>
          </a:xfrm>
        </p:spPr>
        <p:txBody>
          <a:bodyPr/>
          <a:lstStyle/>
          <a:p>
            <a:pPr marL="0" indent="0">
              <a:buNone/>
            </a:pPr>
            <a:r>
              <a:rPr lang="en-US" dirty="0"/>
              <a:t>Although the CPU might act quite intelligently than a human brain, but in fact, comparing the CPU to a human brain hugely overstates its capabilities. CPU can be described as very powerful calculator. That means, CPU can add, subtract, multiply, divide and move billions of binary numbers in fraction of a second.</a:t>
            </a:r>
          </a:p>
        </p:txBody>
      </p:sp>
      <p:sp>
        <p:nvSpPr>
          <p:cNvPr id="4" name="Rectangle 10"/>
          <p:cNvSpPr>
            <a:spLocks noChangeArrowheads="1"/>
          </p:cNvSpPr>
          <p:nvPr/>
        </p:nvSpPr>
        <p:spPr bwMode="auto">
          <a:xfrm>
            <a:off x="838200" y="1500187"/>
            <a:ext cx="410080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4.2 CPU Core Components</a:t>
            </a:r>
            <a:endParaRPr lang="en-US" dirty="0"/>
          </a:p>
        </p:txBody>
      </p:sp>
    </p:spTree>
    <p:extLst>
      <p:ext uri="{BB962C8B-B14F-4D97-AF65-F5344CB8AC3E}">
        <p14:creationId xmlns:p14="http://schemas.microsoft.com/office/powerpoint/2010/main" val="921084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Four</a:t>
            </a:r>
            <a:r>
              <a:rPr lang="en-US" dirty="0" smtClean="0"/>
              <a:t/>
            </a:r>
            <a:br>
              <a:rPr lang="en-US" dirty="0" smtClean="0"/>
            </a:br>
            <a:r>
              <a:rPr lang="en-US" b="1" dirty="0" smtClean="0"/>
              <a:t>Central Processing Unit (CPU)</a:t>
            </a:r>
            <a:r>
              <a:rPr lang="en-US" dirty="0" smtClean="0"/>
              <a:t/>
            </a:r>
            <a:br>
              <a:rPr lang="en-US" dirty="0" smtClean="0"/>
            </a:br>
            <a:endParaRPr lang="en-US" dirty="0"/>
          </a:p>
        </p:txBody>
      </p:sp>
      <p:sp>
        <p:nvSpPr>
          <p:cNvPr id="3" name="Content Placeholder 2"/>
          <p:cNvSpPr>
            <a:spLocks noGrp="1"/>
          </p:cNvSpPr>
          <p:nvPr>
            <p:ph idx="1"/>
          </p:nvPr>
        </p:nvSpPr>
        <p:spPr>
          <a:xfrm>
            <a:off x="838200" y="2338251"/>
            <a:ext cx="10515600" cy="3838712"/>
          </a:xfrm>
        </p:spPr>
        <p:txBody>
          <a:bodyPr/>
          <a:lstStyle/>
          <a:p>
            <a:pPr marL="0" indent="0">
              <a:buNone/>
            </a:pPr>
            <a:r>
              <a:rPr lang="en-US" dirty="0"/>
              <a:t>This calculation’s speed made the CPU looks intelligent, but again, it’s the speed of the CPU rather than an actual intelligence. As a result, the speediness of the CPU makes the user to access the internet, playing graphical games and writing a report simultaneously. A good PC technician needs to understand some basic CPU functions in order to support PCs. So, we will take a tour inside a CPU architecture to understand its components. </a:t>
            </a:r>
          </a:p>
          <a:p>
            <a:endParaRPr lang="en-US" dirty="0"/>
          </a:p>
        </p:txBody>
      </p:sp>
      <p:sp>
        <p:nvSpPr>
          <p:cNvPr id="4" name="Rectangle 10"/>
          <p:cNvSpPr>
            <a:spLocks noChangeArrowheads="1"/>
          </p:cNvSpPr>
          <p:nvPr/>
        </p:nvSpPr>
        <p:spPr bwMode="auto">
          <a:xfrm>
            <a:off x="838200" y="1500187"/>
            <a:ext cx="410080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4.2 CPU Core Components</a:t>
            </a:r>
            <a:endParaRPr lang="en-US" dirty="0"/>
          </a:p>
        </p:txBody>
      </p:sp>
    </p:spTree>
    <p:extLst>
      <p:ext uri="{BB962C8B-B14F-4D97-AF65-F5344CB8AC3E}">
        <p14:creationId xmlns:p14="http://schemas.microsoft.com/office/powerpoint/2010/main" val="2600777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Four</a:t>
            </a:r>
            <a:r>
              <a:rPr lang="en-US" dirty="0" smtClean="0"/>
              <a:t/>
            </a:r>
            <a:br>
              <a:rPr lang="en-US" dirty="0" smtClean="0"/>
            </a:br>
            <a:r>
              <a:rPr lang="en-US" b="1" dirty="0" smtClean="0"/>
              <a:t>Central Processing Unit (CPU)</a:t>
            </a:r>
            <a:r>
              <a:rPr lang="en-US" dirty="0" smtClean="0"/>
              <a:t/>
            </a:r>
            <a:br>
              <a:rPr lang="en-US" dirty="0" smtClean="0"/>
            </a:br>
            <a:endParaRPr lang="en-US" dirty="0"/>
          </a:p>
        </p:txBody>
      </p:sp>
      <p:sp>
        <p:nvSpPr>
          <p:cNvPr id="3" name="Content Placeholder 2"/>
          <p:cNvSpPr>
            <a:spLocks noGrp="1"/>
          </p:cNvSpPr>
          <p:nvPr>
            <p:ph idx="1"/>
          </p:nvPr>
        </p:nvSpPr>
        <p:spPr>
          <a:xfrm>
            <a:off x="838200" y="2403565"/>
            <a:ext cx="5654040" cy="3773397"/>
          </a:xfrm>
        </p:spPr>
        <p:txBody>
          <a:bodyPr/>
          <a:lstStyle/>
          <a:p>
            <a:pPr marL="0" indent="0">
              <a:buNone/>
            </a:pPr>
            <a:r>
              <a:rPr lang="en-US" dirty="0"/>
              <a:t>We will go back to the late of 1970s, when the famous 8088 Intel CPU was invented (note that, modern CPUs contains the same basic parts used in 8088 Intel’s CPU). Let us visualize the CPU as a clever man in box who can perform any mathematical function very quickly </a:t>
            </a:r>
          </a:p>
        </p:txBody>
      </p:sp>
      <p:sp>
        <p:nvSpPr>
          <p:cNvPr id="4" name="Rectangle 10"/>
          <p:cNvSpPr>
            <a:spLocks noChangeArrowheads="1"/>
          </p:cNvSpPr>
          <p:nvPr/>
        </p:nvSpPr>
        <p:spPr bwMode="auto">
          <a:xfrm>
            <a:off x="838200" y="1500187"/>
            <a:ext cx="410080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4.2 CPU Core Components</a:t>
            </a:r>
            <a:endParaRPr lang="en-US" dirty="0"/>
          </a:p>
        </p:txBody>
      </p:sp>
      <p:pic>
        <p:nvPicPr>
          <p:cNvPr id="2050" name="Picture 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198" y="2965269"/>
            <a:ext cx="4496602" cy="2045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5057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2250</Words>
  <Application>Microsoft Office PowerPoint</Application>
  <PresentationFormat>Widescreen</PresentationFormat>
  <Paragraphs>130</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Times New Roman</vt:lpstr>
      <vt:lpstr>Wingdings</vt:lpstr>
      <vt:lpstr>Office Theme</vt:lpstr>
      <vt:lpstr>Computer Maintenance </vt:lpstr>
      <vt:lpstr>Chapter Four Central Processing Unit (CPU) </vt:lpstr>
      <vt:lpstr>Chapter Four Central Processing Unit (CPU) </vt:lpstr>
      <vt:lpstr>Chapter Four Central Processing Unit (CPU) </vt:lpstr>
      <vt:lpstr>Chapter Four Central Processing Unit (CPU) </vt:lpstr>
      <vt:lpstr>Chapter Four Central Processing Unit (CPU) </vt:lpstr>
      <vt:lpstr>Chapter Four Central Processing Unit (CPU) </vt:lpstr>
      <vt:lpstr>Chapter Four Central Processing Unit (CPU) </vt:lpstr>
      <vt:lpstr>Chapter Four Central Processing Unit (CPU) </vt:lpstr>
      <vt:lpstr>Chapter Four Central Processing Unit (CPU)</vt:lpstr>
      <vt:lpstr>Chapter Four Central Processing Unit (CPU) </vt:lpstr>
      <vt:lpstr>Chapter Four Central Processing Unit (CPU) </vt:lpstr>
      <vt:lpstr>Chapter Four Central Processing Unit (CPU) </vt:lpstr>
      <vt:lpstr>Chapter Four Central Processing Unit (CPU)</vt:lpstr>
      <vt:lpstr>Chapter Four Central Processing Unit (CPU)</vt:lpstr>
      <vt:lpstr>Chapter Four Central Processing Unit (CPU)</vt:lpstr>
      <vt:lpstr>Chapter Four Central Processing Unit (CPU) </vt:lpstr>
      <vt:lpstr>Chapter Four Central Processing Unit (CPU) </vt:lpstr>
      <vt:lpstr>Chapter Four Central Processing Unit (CPU) </vt:lpstr>
      <vt:lpstr>Chapter Four Central Processing Unit (CPU) </vt:lpstr>
      <vt:lpstr>Chapter Four Central Processing Unit (CPU) </vt:lpstr>
      <vt:lpstr>Chapter Four Central Processing Unit (CPU) </vt:lpstr>
      <vt:lpstr>Chapter Four Central Processing Unit (CPU) </vt:lpstr>
      <vt:lpstr>Chapter Four Central Processing Unit (CPU) </vt:lpstr>
      <vt:lpstr>Chapter Four Central Processing Unit (CPU) </vt:lpstr>
      <vt:lpstr>Chapter Four Central Processing Unit (CPU) </vt:lpstr>
      <vt:lpstr>Chapter Four Central Processing Unit (CPU) </vt:lpstr>
      <vt:lpstr>Chapter Four Central Processing Unit (CPU) </vt:lpstr>
      <vt:lpstr>Chapter Four Central Processing Unit (CPU)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Maintenance</dc:title>
  <dc:creator>alaa</dc:creator>
  <cp:lastModifiedBy>Dr. Mohammad AlAhmed</cp:lastModifiedBy>
  <cp:revision>19</cp:revision>
  <dcterms:created xsi:type="dcterms:W3CDTF">2016-01-10T15:34:50Z</dcterms:created>
  <dcterms:modified xsi:type="dcterms:W3CDTF">2016-01-16T10:07:43Z</dcterms:modified>
</cp:coreProperties>
</file>