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6415D-635C-44E6-A092-DF717924191C}"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104034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6415D-635C-44E6-A092-DF717924191C}"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401969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6415D-635C-44E6-A092-DF717924191C}"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328628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6415D-635C-44E6-A092-DF717924191C}"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84645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66415D-635C-44E6-A092-DF717924191C}" type="datetimeFigureOut">
              <a:rPr lang="en-US" smtClean="0"/>
              <a:t>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419004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66415D-635C-44E6-A092-DF717924191C}"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26906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6415D-635C-44E6-A092-DF717924191C}" type="datetimeFigureOut">
              <a:rPr lang="en-US" smtClean="0"/>
              <a:t>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61769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66415D-635C-44E6-A092-DF717924191C}" type="datetimeFigureOut">
              <a:rPr lang="en-US" smtClean="0"/>
              <a:t>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310634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6415D-635C-44E6-A092-DF717924191C}" type="datetimeFigureOut">
              <a:rPr lang="en-US" smtClean="0"/>
              <a:t>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356527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66415D-635C-44E6-A092-DF717924191C}"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400601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66415D-635C-44E6-A092-DF717924191C}" type="datetimeFigureOut">
              <a:rPr lang="en-US" smtClean="0"/>
              <a:t>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D7F46-668C-4924-BDDB-8C32CA63C435}" type="slidenum">
              <a:rPr lang="en-US" smtClean="0"/>
              <a:t>‹#›</a:t>
            </a:fld>
            <a:endParaRPr lang="en-US"/>
          </a:p>
        </p:txBody>
      </p:sp>
    </p:spTree>
    <p:extLst>
      <p:ext uri="{BB962C8B-B14F-4D97-AF65-F5344CB8AC3E}">
        <p14:creationId xmlns:p14="http://schemas.microsoft.com/office/powerpoint/2010/main" val="151686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6415D-635C-44E6-A092-DF717924191C}" type="datetimeFigureOut">
              <a:rPr lang="en-US" smtClean="0"/>
              <a:t>1/16/16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D7F46-668C-4924-BDDB-8C32CA63C435}" type="slidenum">
              <a:rPr lang="en-US" smtClean="0"/>
              <a:t>‹#›</a:t>
            </a:fld>
            <a:endParaRPr lang="en-US"/>
          </a:p>
        </p:txBody>
      </p:sp>
    </p:spTree>
    <p:extLst>
      <p:ext uri="{BB962C8B-B14F-4D97-AF65-F5344CB8AC3E}">
        <p14:creationId xmlns:p14="http://schemas.microsoft.com/office/powerpoint/2010/main" val="454049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Computer Maintenance</a:t>
            </a:r>
            <a:r>
              <a:rPr lang="en-US" dirty="0" smtClean="0"/>
              <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b="1" dirty="0"/>
              <a:t>Chapter Three</a:t>
            </a:r>
            <a:endParaRPr lang="en-US" dirty="0"/>
          </a:p>
          <a:p>
            <a:r>
              <a:rPr lang="en-US" b="1" dirty="0" smtClean="0"/>
              <a:t>Motherboards</a:t>
            </a:r>
          </a:p>
          <a:p>
            <a:endParaRPr lang="en-US" b="1" dirty="0"/>
          </a:p>
          <a:p>
            <a:r>
              <a:rPr lang="en-US" b="1" dirty="0"/>
              <a:t>Dr. Mohammad </a:t>
            </a:r>
            <a:r>
              <a:rPr lang="en-US" b="1" dirty="0" err="1"/>
              <a:t>AlAhmad</a:t>
            </a:r>
            <a:r>
              <a:rPr lang="en-US" i="1"/>
              <a:t> </a:t>
            </a:r>
            <a:endParaRPr lang="en-US"/>
          </a:p>
          <a:p>
            <a:endParaRPr lang="en-US" dirty="0"/>
          </a:p>
          <a:p>
            <a:endParaRPr lang="en-US" dirty="0"/>
          </a:p>
        </p:txBody>
      </p:sp>
    </p:spTree>
    <p:extLst>
      <p:ext uri="{BB962C8B-B14F-4D97-AF65-F5344CB8AC3E}">
        <p14:creationId xmlns:p14="http://schemas.microsoft.com/office/powerpoint/2010/main" val="3814762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72937"/>
            <a:ext cx="10515600" cy="1933303"/>
          </a:xfrm>
        </p:spPr>
        <p:txBody>
          <a:bodyPr/>
          <a:lstStyle/>
          <a:p>
            <a:pPr marL="0" indent="0">
              <a:buNone/>
            </a:pPr>
            <a:r>
              <a:rPr lang="en-US" dirty="0"/>
              <a:t>Micro ATX form factor: released in 1997 for smaller and cheaper systems as Figure 3.4 shown below. Maximum size of Micro ATX motherboard is 244 mm square compared to 305 mm × 244 mm for a standard ATX motherboard</a:t>
            </a:r>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pic>
        <p:nvPicPr>
          <p:cNvPr id="5122"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259" y="3687242"/>
            <a:ext cx="3612061" cy="291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81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338251"/>
            <a:ext cx="10515600" cy="3838712"/>
          </a:xfrm>
        </p:spPr>
        <p:txBody>
          <a:bodyPr/>
          <a:lstStyle/>
          <a:p>
            <a:pPr lvl="0"/>
            <a:r>
              <a:rPr lang="en-US" dirty="0"/>
              <a:t>Flex ATX form factor: in 1999, Intel created a variant of micro ATX called Flex ATX. It is 9 by 7.5 inches which makes them the smallest size on ATX standards. </a:t>
            </a:r>
          </a:p>
          <a:p>
            <a:pPr lvl="0"/>
            <a:r>
              <a:rPr lang="en-US" dirty="0"/>
              <a:t>ITX form factor: the ITX motherboards like mini ITX, Nano ITX and Pico ITX were proposed by VIA technology. The mini ITX fits into the same case as micro ATX motherboard which uses low power and has one expansion slot. The Nano ATX is even smaller than mini ATX which used into smaller places. Finally, the Pico ATX is half the size of the Nano ITX and uses daughter cards to supply additional functionality. </a:t>
            </a:r>
          </a:p>
          <a:p>
            <a:pPr marL="0" indent="0">
              <a:buNone/>
            </a:pPr>
            <a:endParaRPr lang="en-US" dirty="0"/>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spTree>
    <p:extLst>
      <p:ext uri="{BB962C8B-B14F-4D97-AF65-F5344CB8AC3E}">
        <p14:creationId xmlns:p14="http://schemas.microsoft.com/office/powerpoint/2010/main" val="145315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312125"/>
            <a:ext cx="10515600" cy="3864837"/>
          </a:xfrm>
        </p:spPr>
        <p:txBody>
          <a:bodyPr/>
          <a:lstStyle/>
          <a:p>
            <a:pPr marL="0" lvl="0" indent="0">
              <a:buNone/>
            </a:pPr>
            <a:r>
              <a:rPr lang="en-US" dirty="0"/>
              <a:t>BTX form factor: it stands for Balanced Technology Extended. BTX defines three subtypes: standard BTX, Micro BTX and Pico BTX. They are designed to replace: ATX, Micro ATX and Flex ATX respectively. Due to uniqueness to a specific company, they do not follow the standards and difficult to support, BTX has not yet make much impact in the industry to completely replace ATX motherboards. </a:t>
            </a:r>
          </a:p>
          <a:p>
            <a:endParaRPr lang="en-US" dirty="0"/>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spTree>
    <p:extLst>
      <p:ext uri="{BB962C8B-B14F-4D97-AF65-F5344CB8AC3E}">
        <p14:creationId xmlns:p14="http://schemas.microsoft.com/office/powerpoint/2010/main" val="1715225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46811"/>
            <a:ext cx="10515600" cy="3930152"/>
          </a:xfrm>
        </p:spPr>
        <p:txBody>
          <a:bodyPr/>
          <a:lstStyle/>
          <a:p>
            <a:pPr marL="0" indent="0">
              <a:buNone/>
            </a:pPr>
            <a:r>
              <a:rPr lang="en-US" dirty="0"/>
              <a:t>The chipset is the set of controller chips that monitors and directs the traffic between motherboard’s components. It determines the type of the CPU (or processor) that motherboard accepts, type and capacity of RAM and the internal and external devices that motherboard can support. Due to the previous facts I can say, “</a:t>
            </a:r>
            <a:r>
              <a:rPr lang="en-US" i="1" dirty="0"/>
              <a:t>Good technicians should know their chipsets</a:t>
            </a:r>
            <a:r>
              <a:rPr lang="en-US" dirty="0"/>
              <a:t>”. </a:t>
            </a:r>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a:t>
            </a:r>
            <a:r>
              <a:rPr lang="en-US" b="1" dirty="0" smtClean="0"/>
              <a:t>Chipsets</a:t>
            </a:r>
            <a:endParaRPr lang="en-US" dirty="0"/>
          </a:p>
        </p:txBody>
      </p:sp>
    </p:spTree>
    <p:extLst>
      <p:ext uri="{BB962C8B-B14F-4D97-AF65-F5344CB8AC3E}">
        <p14:creationId xmlns:p14="http://schemas.microsoft.com/office/powerpoint/2010/main" val="285124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325189"/>
            <a:ext cx="10515600" cy="3851774"/>
          </a:xfrm>
        </p:spPr>
        <p:txBody>
          <a:bodyPr/>
          <a:lstStyle/>
          <a:p>
            <a:pPr marL="0" indent="0">
              <a:buNone/>
            </a:pPr>
            <a:r>
              <a:rPr lang="en-US" dirty="0"/>
              <a:t>It usually consists of two main chipsets</a:t>
            </a:r>
            <a:r>
              <a:rPr lang="en-US" dirty="0" smtClean="0"/>
              <a:t>:</a:t>
            </a:r>
          </a:p>
          <a:p>
            <a:pPr marL="0" indent="0">
              <a:buNone/>
            </a:pPr>
            <a:endParaRPr lang="en-US" dirty="0" smtClean="0"/>
          </a:p>
          <a:p>
            <a:r>
              <a:rPr lang="en-US" dirty="0"/>
              <a:t>Northbridge </a:t>
            </a:r>
            <a:r>
              <a:rPr lang="en-US" dirty="0" smtClean="0"/>
              <a:t>chipset</a:t>
            </a:r>
          </a:p>
          <a:p>
            <a:r>
              <a:rPr lang="en-US" dirty="0"/>
              <a:t>Southbridge chipset</a:t>
            </a:r>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a:t>
            </a:r>
            <a:r>
              <a:rPr lang="en-US" b="1" dirty="0" smtClean="0"/>
              <a:t>Chipsets</a:t>
            </a:r>
            <a:endParaRPr lang="en-US" dirty="0"/>
          </a:p>
        </p:txBody>
      </p:sp>
    </p:spTree>
    <p:extLst>
      <p:ext uri="{BB962C8B-B14F-4D97-AF65-F5344CB8AC3E}">
        <p14:creationId xmlns:p14="http://schemas.microsoft.com/office/powerpoint/2010/main" val="339713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416629"/>
            <a:ext cx="6934200" cy="3760334"/>
          </a:xfrm>
        </p:spPr>
        <p:txBody>
          <a:bodyPr>
            <a:normAutofit fontScale="92500"/>
          </a:bodyPr>
          <a:lstStyle/>
          <a:p>
            <a:pPr marL="0" lvl="0" indent="0">
              <a:buNone/>
            </a:pPr>
            <a:r>
              <a:rPr lang="en-US" dirty="0"/>
              <a:t>Northbridge chipset: it connects the system bus to the other relatively fast buses like AGP and </a:t>
            </a:r>
            <a:r>
              <a:rPr lang="en-US" dirty="0" err="1"/>
              <a:t>PCIe</a:t>
            </a:r>
            <a:r>
              <a:rPr lang="en-US" dirty="0"/>
              <a:t>. Northbridge usually handles communications between the CPU, RAM as Figure 3.5 shown below. More precisely, in Intel based motherboards, Northbridge chip helps the CPU with RAM. Where, in AMD based motherboards, the Northbridge provides communications with video card rather than memory because the memory controller is built into the CPU. </a:t>
            </a:r>
          </a:p>
          <a:p>
            <a:endParaRPr lang="en-US" dirty="0"/>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Chipsets</a:t>
            </a:r>
            <a:endParaRPr lang="en-US" dirty="0"/>
          </a:p>
        </p:txBody>
      </p:sp>
      <p:pic>
        <p:nvPicPr>
          <p:cNvPr id="614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756263"/>
            <a:ext cx="4312643" cy="245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5750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33749"/>
            <a:ext cx="6307183" cy="3943214"/>
          </a:xfrm>
        </p:spPr>
        <p:txBody>
          <a:bodyPr/>
          <a:lstStyle/>
          <a:p>
            <a:pPr marL="0" indent="0">
              <a:buNone/>
            </a:pPr>
            <a:r>
              <a:rPr lang="en-US" dirty="0"/>
              <a:t>Southbridge chipset: it handles some expansion devices and mass storage drives such as ISA, IDE, USB, audio, serial, BIOS, the ISA bus, the IDE channels and the interrupt controller. Southbridge chipset handles all the computer’s I/O functions. Most Southbridge chipsets do not need extra cooling </a:t>
            </a:r>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a:t>
            </a:r>
            <a:r>
              <a:rPr lang="en-US" b="1" dirty="0" smtClean="0"/>
              <a:t>Chipsets</a:t>
            </a:r>
            <a:endParaRPr lang="en-US" dirty="0"/>
          </a:p>
        </p:txBody>
      </p:sp>
      <p:pic>
        <p:nvPicPr>
          <p:cNvPr id="7170"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383" y="2481944"/>
            <a:ext cx="4527702" cy="285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63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07621"/>
            <a:ext cx="10944497" cy="3801293"/>
          </a:xfrm>
        </p:spPr>
        <p:txBody>
          <a:bodyPr/>
          <a:lstStyle/>
          <a:p>
            <a:pPr marL="0" indent="0">
              <a:buNone/>
            </a:pPr>
            <a:r>
              <a:rPr lang="en-US" dirty="0" smtClean="0"/>
              <a:t>Due </a:t>
            </a:r>
            <a:r>
              <a:rPr lang="en-US" dirty="0"/>
              <a:t>to the many technologies that Southbridge supports such as floppy drives, infrared connections parallel port and modems, as of now, modern motherboards manufactures added a third chip to support these chores and called the Super I/O chip </a:t>
            </a:r>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a:t>
            </a:r>
            <a:r>
              <a:rPr lang="en-US" b="1" dirty="0" smtClean="0"/>
              <a:t>Chipsets</a:t>
            </a:r>
            <a:endParaRPr lang="en-US" dirty="0"/>
          </a:p>
        </p:txBody>
      </p:sp>
      <p:pic>
        <p:nvPicPr>
          <p:cNvPr id="8194"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952" y="3757020"/>
            <a:ext cx="5723042" cy="307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99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377439"/>
            <a:ext cx="10515600" cy="3799523"/>
          </a:xfrm>
        </p:spPr>
        <p:txBody>
          <a:bodyPr/>
          <a:lstStyle/>
          <a:p>
            <a:pPr marL="0" indent="0">
              <a:buNone/>
            </a:pPr>
            <a:r>
              <a:rPr lang="en-US" dirty="0"/>
              <a:t>Chipsets makers do not always use the terms Northbridge and Southbridge. Chipset for AMD based motherboards tends to use the same name, where Intel prefer to use the term Memory Controller Hub (MCH) for Northbridge and I/O Controller Hub (ICH) for the Southbridge. But usually, technician commonly use the terms Northbridge and Southbridge. Figure 3.8 visualize the complete relationship between the Northbridge and Southbridge in Intel based motherboards.</a:t>
            </a:r>
          </a:p>
          <a:p>
            <a:endParaRPr lang="en-US" dirty="0"/>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a:t>
            </a:r>
            <a:r>
              <a:rPr lang="en-US" b="1" dirty="0" smtClean="0"/>
              <a:t>Chipsets</a:t>
            </a:r>
            <a:endParaRPr lang="en-US" dirty="0"/>
          </a:p>
        </p:txBody>
      </p:sp>
    </p:spTree>
    <p:extLst>
      <p:ext uri="{BB962C8B-B14F-4D97-AF65-F5344CB8AC3E}">
        <p14:creationId xmlns:p14="http://schemas.microsoft.com/office/powerpoint/2010/main" val="10155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4" name="Rectangle 10"/>
          <p:cNvSpPr>
            <a:spLocks noChangeArrowheads="1"/>
          </p:cNvSpPr>
          <p:nvPr/>
        </p:nvSpPr>
        <p:spPr bwMode="auto">
          <a:xfrm>
            <a:off x="838200" y="1500187"/>
            <a:ext cx="1997663"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3.3 </a:t>
            </a:r>
            <a:r>
              <a:rPr lang="en-US" b="1" dirty="0" smtClean="0"/>
              <a:t>Chipsets</a:t>
            </a:r>
            <a:endParaRPr lang="en-US" dirty="0"/>
          </a:p>
        </p:txBody>
      </p:sp>
      <p:pic>
        <p:nvPicPr>
          <p:cNvPr id="9218" name="Picture 48" descr="F07-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456" y="1599248"/>
            <a:ext cx="5991088" cy="505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29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99063"/>
            <a:ext cx="10515600" cy="3877900"/>
          </a:xfrm>
        </p:spPr>
        <p:txBody>
          <a:bodyPr/>
          <a:lstStyle/>
          <a:p>
            <a:r>
              <a:rPr lang="en-US" i="1" dirty="0"/>
              <a:t>“It would appear that we have reached the limits of what it is possible to achieve with computer technology, although one should be careful with such statements, as they tend to sound pretty silly in five years.”</a:t>
            </a:r>
            <a:endParaRPr lang="en-US" dirty="0"/>
          </a:p>
          <a:p>
            <a:pPr marL="0" indent="0">
              <a:buNone/>
            </a:pPr>
            <a:r>
              <a:rPr lang="en-US" i="1" dirty="0" smtClean="0"/>
              <a:t>                                                         </a:t>
            </a:r>
          </a:p>
          <a:p>
            <a:pPr marL="0" indent="0">
              <a:buNone/>
            </a:pPr>
            <a:endParaRPr lang="en-US" b="1" i="1" dirty="0"/>
          </a:p>
          <a:p>
            <a:pPr marL="0" indent="0">
              <a:buNone/>
            </a:pPr>
            <a:r>
              <a:rPr lang="en-US" b="1" i="1" dirty="0" smtClean="0"/>
              <a:t>                                                                               </a:t>
            </a:r>
            <a:r>
              <a:rPr lang="en-US" b="1" i="1" dirty="0"/>
              <a:t>(</a:t>
            </a:r>
            <a:r>
              <a:rPr lang="en-US" i="1" dirty="0"/>
              <a:t>John Von Neumann, 1949)</a:t>
            </a:r>
            <a:endParaRPr lang="en-US" dirty="0"/>
          </a:p>
          <a:p>
            <a:pPr marL="0" indent="0">
              <a:buNone/>
            </a:pPr>
            <a:endParaRPr lang="en-US" dirty="0"/>
          </a:p>
        </p:txBody>
      </p:sp>
    </p:spTree>
    <p:extLst>
      <p:ext uri="{BB962C8B-B14F-4D97-AF65-F5344CB8AC3E}">
        <p14:creationId xmlns:p14="http://schemas.microsoft.com/office/powerpoint/2010/main" val="391309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364377"/>
            <a:ext cx="10515600" cy="3812586"/>
          </a:xfrm>
        </p:spPr>
        <p:txBody>
          <a:bodyPr>
            <a:normAutofit fontScale="70000" lnSpcReduction="20000"/>
          </a:bodyPr>
          <a:lstStyle/>
          <a:p>
            <a:pPr marL="0" indent="0">
              <a:buNone/>
            </a:pPr>
            <a:r>
              <a:rPr lang="en-US" dirty="0"/>
              <a:t>Motherboards varies due to the components they mounted on them. These common motherboard components are:</a:t>
            </a:r>
          </a:p>
          <a:p>
            <a:r>
              <a:rPr lang="en-US" dirty="0"/>
              <a:t>Expansion </a:t>
            </a:r>
            <a:r>
              <a:rPr lang="en-US" dirty="0" smtClean="0"/>
              <a:t>slots</a:t>
            </a:r>
          </a:p>
          <a:p>
            <a:r>
              <a:rPr lang="en-US" dirty="0"/>
              <a:t>RAM </a:t>
            </a:r>
            <a:r>
              <a:rPr lang="en-US" dirty="0" smtClean="0"/>
              <a:t>slots</a:t>
            </a:r>
            <a:endParaRPr lang="en-US" dirty="0"/>
          </a:p>
          <a:p>
            <a:r>
              <a:rPr lang="en-US" dirty="0"/>
              <a:t>CPU </a:t>
            </a:r>
            <a:r>
              <a:rPr lang="en-US" dirty="0" smtClean="0"/>
              <a:t>socket</a:t>
            </a:r>
          </a:p>
          <a:p>
            <a:r>
              <a:rPr lang="en-US" dirty="0" smtClean="0"/>
              <a:t>Jumpers</a:t>
            </a:r>
          </a:p>
          <a:p>
            <a:r>
              <a:rPr lang="en-US" dirty="0"/>
              <a:t>CMOS </a:t>
            </a:r>
            <a:r>
              <a:rPr lang="en-US" dirty="0" smtClean="0"/>
              <a:t>battery</a:t>
            </a:r>
          </a:p>
          <a:p>
            <a:r>
              <a:rPr lang="en-US" dirty="0"/>
              <a:t>Power </a:t>
            </a:r>
            <a:r>
              <a:rPr lang="en-US" dirty="0" smtClean="0"/>
              <a:t>connection</a:t>
            </a:r>
          </a:p>
          <a:p>
            <a:r>
              <a:rPr lang="en-US" dirty="0"/>
              <a:t>Front panel </a:t>
            </a:r>
            <a:r>
              <a:rPr lang="en-US" dirty="0" smtClean="0"/>
              <a:t>connectors</a:t>
            </a:r>
          </a:p>
          <a:p>
            <a:r>
              <a:rPr lang="en-US" dirty="0"/>
              <a:t>Side panel connectors</a:t>
            </a:r>
          </a:p>
          <a:p>
            <a:r>
              <a:rPr lang="en-US" dirty="0"/>
              <a:t>IDE connectors</a:t>
            </a:r>
          </a:p>
          <a:p>
            <a:pPr marL="0" indent="0">
              <a:buNone/>
            </a:pPr>
            <a:endParaRPr lang="en-US" dirty="0"/>
          </a:p>
        </p:txBody>
      </p:sp>
      <p:sp>
        <p:nvSpPr>
          <p:cNvPr id="4" name="Rectangle 10"/>
          <p:cNvSpPr>
            <a:spLocks noChangeArrowheads="1"/>
          </p:cNvSpPr>
          <p:nvPr/>
        </p:nvSpPr>
        <p:spPr bwMode="auto">
          <a:xfrm>
            <a:off x="838200" y="1500187"/>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spTree>
    <p:extLst>
      <p:ext uri="{BB962C8B-B14F-4D97-AF65-F5344CB8AC3E}">
        <p14:creationId xmlns:p14="http://schemas.microsoft.com/office/powerpoint/2010/main" val="358240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403565"/>
            <a:ext cx="6477000" cy="3773397"/>
          </a:xfrm>
        </p:spPr>
        <p:txBody>
          <a:bodyPr>
            <a:normAutofit lnSpcReduction="10000"/>
          </a:bodyPr>
          <a:lstStyle/>
          <a:p>
            <a:pPr marL="0" indent="0">
              <a:buNone/>
            </a:pPr>
            <a:r>
              <a:rPr lang="en-US" dirty="0"/>
              <a:t>Expansion slots: they exist to allow for addition of new interfaces to new technologies without the need of replacing the motherboard. These interfaces are called Peripheral Component Interconnect (PCI) bus, PCI </a:t>
            </a:r>
            <a:r>
              <a:rPr lang="en-US" dirty="0" err="1"/>
              <a:t>eXtented</a:t>
            </a:r>
            <a:r>
              <a:rPr lang="en-US" dirty="0"/>
              <a:t> (PCI-X), PCI Express (</a:t>
            </a:r>
            <a:r>
              <a:rPr lang="en-US" dirty="0" err="1"/>
              <a:t>PCIe</a:t>
            </a:r>
            <a:r>
              <a:rPr lang="en-US" dirty="0"/>
              <a:t>) and mini PCI. PCI is fast (33 MHz), wide (32-bit or 64-bit) expansion bus was modern standard in motherboards for general purpose </a:t>
            </a:r>
          </a:p>
        </p:txBody>
      </p:sp>
      <p:sp>
        <p:nvSpPr>
          <p:cNvPr id="4" name="Rectangle 10"/>
          <p:cNvSpPr>
            <a:spLocks noChangeArrowheads="1"/>
          </p:cNvSpPr>
          <p:nvPr/>
        </p:nvSpPr>
        <p:spPr bwMode="auto">
          <a:xfrm>
            <a:off x="838200" y="181629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0242"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9" y="2886891"/>
            <a:ext cx="4821687" cy="22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44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521131"/>
            <a:ext cx="6437811" cy="3655832"/>
          </a:xfrm>
        </p:spPr>
        <p:txBody>
          <a:bodyPr/>
          <a:lstStyle/>
          <a:p>
            <a:pPr marL="0" indent="0">
              <a:buNone/>
            </a:pPr>
            <a:r>
              <a:rPr lang="en-US" dirty="0"/>
              <a:t>PCI-X is the double wide version of the 32-bit PCI local bus and it has been replaced with </a:t>
            </a:r>
            <a:r>
              <a:rPr lang="en-US" dirty="0" err="1"/>
              <a:t>PCIe</a:t>
            </a:r>
            <a:r>
              <a:rPr lang="en-US" dirty="0"/>
              <a:t>. </a:t>
            </a:r>
            <a:r>
              <a:rPr lang="en-US" dirty="0" err="1"/>
              <a:t>PCIe</a:t>
            </a:r>
            <a:r>
              <a:rPr lang="en-US" dirty="0"/>
              <a:t> uses network of serial interconnects that operates at high speed. It is based on the PCI systems. Lastly, mini PCI functions as the PCI but has a much smaller form factor. Basically, it is designed to utilize the laptop and other portable devices expansion slot </a:t>
            </a:r>
          </a:p>
        </p:txBody>
      </p:sp>
      <p:sp>
        <p:nvSpPr>
          <p:cNvPr id="4" name="Rectangle 10"/>
          <p:cNvSpPr>
            <a:spLocks noChangeArrowheads="1"/>
          </p:cNvSpPr>
          <p:nvPr/>
        </p:nvSpPr>
        <p:spPr bwMode="auto">
          <a:xfrm>
            <a:off x="838200" y="181629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1266"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883" y="2625469"/>
            <a:ext cx="4294506" cy="311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975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468879"/>
            <a:ext cx="5118463" cy="3708083"/>
          </a:xfrm>
        </p:spPr>
        <p:txBody>
          <a:bodyPr/>
          <a:lstStyle/>
          <a:p>
            <a:pPr marL="0" indent="0">
              <a:buNone/>
            </a:pPr>
            <a:r>
              <a:rPr lang="en-US" dirty="0"/>
              <a:t>RAM slots: it contain memory chips. There are many types of memory that PC can hold </a:t>
            </a:r>
          </a:p>
        </p:txBody>
      </p:sp>
      <p:sp>
        <p:nvSpPr>
          <p:cNvPr id="4" name="Rectangle 10"/>
          <p:cNvSpPr>
            <a:spLocks noChangeArrowheads="1"/>
          </p:cNvSpPr>
          <p:nvPr/>
        </p:nvSpPr>
        <p:spPr bwMode="auto">
          <a:xfrm>
            <a:off x="838200" y="181629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2290"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9767" y="2560320"/>
            <a:ext cx="5402121" cy="29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8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312125"/>
            <a:ext cx="5236029" cy="3864837"/>
          </a:xfrm>
        </p:spPr>
        <p:txBody>
          <a:bodyPr/>
          <a:lstStyle/>
          <a:p>
            <a:pPr marL="0" indent="0">
              <a:buNone/>
            </a:pPr>
            <a:r>
              <a:rPr lang="en-US" dirty="0"/>
              <a:t>CPU socket: the CPU slot allows to attach the CPU itself to the motherboard in order to use the other components of the system </a:t>
            </a:r>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3314" name="Picture 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203" y="1033485"/>
            <a:ext cx="3066597" cy="258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832" y="3792295"/>
            <a:ext cx="3374482" cy="271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12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377439"/>
            <a:ext cx="5588726" cy="3799523"/>
          </a:xfrm>
        </p:spPr>
        <p:txBody>
          <a:bodyPr/>
          <a:lstStyle/>
          <a:p>
            <a:pPr marL="0" lvl="0" indent="0">
              <a:buNone/>
            </a:pPr>
            <a:r>
              <a:rPr lang="en-US" dirty="0"/>
              <a:t>Jumpers: jumpers and dual inline package (DIP) are used to configure various hardware options on motherboard such as overclocking CPU speed (forcing the CPU to operate more than manufacture speed). Figure 3.13 shows CMOS jumper that allows to clear the CMOS setting. </a:t>
            </a:r>
          </a:p>
          <a:p>
            <a:pPr marL="0" indent="0">
              <a:buNone/>
            </a:pPr>
            <a:endParaRPr lang="en-US" dirty="0"/>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4338"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926" y="2576281"/>
            <a:ext cx="4926874" cy="294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098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416629"/>
            <a:ext cx="5484223" cy="3760334"/>
          </a:xfrm>
        </p:spPr>
        <p:txBody>
          <a:bodyPr/>
          <a:lstStyle/>
          <a:p>
            <a:pPr marL="0" indent="0">
              <a:buNone/>
            </a:pPr>
            <a:r>
              <a:rPr lang="en-US" dirty="0"/>
              <a:t>CMOS battery: CMOS chip must have a source power to keep its setting when the PC is switched off and that achieved by using CMOS battery</a:t>
            </a:r>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5362"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423" y="2651761"/>
            <a:ext cx="5016497" cy="331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19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364377"/>
            <a:ext cx="10515600" cy="1293223"/>
          </a:xfrm>
        </p:spPr>
        <p:txBody>
          <a:bodyPr/>
          <a:lstStyle/>
          <a:p>
            <a:pPr marL="0" indent="0">
              <a:buNone/>
            </a:pPr>
            <a:r>
              <a:rPr lang="en-US" dirty="0"/>
              <a:t>Power connection: it allows the motherboard to be connected to the power supply </a:t>
            </a:r>
            <a:endParaRPr lang="en-US" b="1" dirty="0"/>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6386"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608" y="4331289"/>
            <a:ext cx="4554174" cy="16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111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403565"/>
            <a:ext cx="6790509" cy="3773397"/>
          </a:xfrm>
        </p:spPr>
        <p:txBody>
          <a:bodyPr>
            <a:normAutofit fontScale="92500" lnSpcReduction="10000"/>
          </a:bodyPr>
          <a:lstStyle/>
          <a:p>
            <a:pPr marL="0" indent="0">
              <a:buNone/>
            </a:pPr>
            <a:r>
              <a:rPr lang="en-US" dirty="0"/>
              <a:t>Front panel connectors: there are a number of interfaces, buttons and audio jacks in the front panel that must be connected to the motherboard for power and functionality. Front panel connectors are Universal Serial Bus (USB), audio, power button, power light, drive activity light and reset button. USB is 10-pin connector located on the motherboard. Audio must be connected if the integrated sound card. Power button or power switch is located in the front panel connector </a:t>
            </a:r>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7410" name="Picture 2" descr="96bfa809_vbattach154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802" y="533818"/>
            <a:ext cx="3272427" cy="29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430" y="3877348"/>
            <a:ext cx="3272427" cy="190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774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390503"/>
            <a:ext cx="6686006" cy="3786460"/>
          </a:xfrm>
        </p:spPr>
        <p:txBody>
          <a:bodyPr>
            <a:normAutofit fontScale="92500" lnSpcReduction="20000"/>
          </a:bodyPr>
          <a:lstStyle/>
          <a:p>
            <a:pPr marL="0" indent="0">
              <a:buNone/>
            </a:pPr>
            <a:r>
              <a:rPr lang="en-US" dirty="0"/>
              <a:t>Power button or power switch is located in the front panel connector </a:t>
            </a:r>
            <a:r>
              <a:rPr lang="en-US" dirty="0" smtClean="0"/>
              <a:t>to </a:t>
            </a:r>
            <a:r>
              <a:rPr lang="en-US" dirty="0"/>
              <a:t>communicate with the computer case to turn on and off the PC. Power light or power led is also located in the front panel connector and it lights the PC power button indicating the computer is on. Where drive activity lights or H.H.D led is located on the front panel connector as Figure 3.16 shown below and it indicates when the hard drive is either being read or written to the hard drive. Reset button or reset switch is a button to restart the PC and it is located on the front panel </a:t>
            </a:r>
            <a:r>
              <a:rPr lang="en-US" dirty="0" smtClean="0"/>
              <a:t>connector.</a:t>
            </a:r>
            <a:endParaRPr lang="en-US" dirty="0"/>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5" name="Picture 2" descr="96bfa809_vbattach154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802" y="533818"/>
            <a:ext cx="3272427" cy="299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430" y="3877348"/>
            <a:ext cx="3272427" cy="190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84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99063"/>
            <a:ext cx="10515600" cy="692331"/>
          </a:xfrm>
        </p:spPr>
        <p:txBody>
          <a:bodyPr/>
          <a:lstStyle/>
          <a:p>
            <a:pPr marL="0" lvl="0" indent="0">
              <a:buNone/>
            </a:pPr>
            <a:r>
              <a:rPr lang="en-US" dirty="0" smtClean="0"/>
              <a:t>The learning objectives of this chapter are</a:t>
            </a:r>
          </a:p>
        </p:txBody>
      </p:sp>
      <p:sp>
        <p:nvSpPr>
          <p:cNvPr id="4" name="Rectangle 10"/>
          <p:cNvSpPr>
            <a:spLocks noChangeArrowheads="1"/>
          </p:cNvSpPr>
          <p:nvPr/>
        </p:nvSpPr>
        <p:spPr bwMode="auto">
          <a:xfrm>
            <a:off x="838200" y="1500187"/>
            <a:ext cx="2251075"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Objectives</a:t>
            </a:r>
          </a:p>
        </p:txBody>
      </p:sp>
      <p:sp>
        <p:nvSpPr>
          <p:cNvPr id="5" name="Rectangle 98"/>
          <p:cNvSpPr>
            <a:spLocks noChangeArrowheads="1"/>
          </p:cNvSpPr>
          <p:nvPr/>
        </p:nvSpPr>
        <p:spPr bwMode="auto">
          <a:xfrm>
            <a:off x="838200" y="3599769"/>
            <a:ext cx="10317480" cy="2513647"/>
          </a:xfrm>
          <a:prstGeom prst="rect">
            <a:avLst/>
          </a:prstGeom>
          <a:solidFill>
            <a:srgbClr val="D8D8D8"/>
          </a:solidFill>
          <a:ln w="12700">
            <a:solidFill>
              <a:srgbClr val="000000"/>
            </a:solidFill>
            <a:miter lim="800000"/>
            <a:headEnd/>
            <a:tailEnd/>
          </a:ln>
          <a:effectLst>
            <a:outerShdw dist="35921" dir="2700000" algn="ctr" rotWithShape="0">
              <a:srgbClr val="D8D8D8">
                <a:alpha val="50000"/>
              </a:srgbClr>
            </a:outerShdw>
          </a:effectLst>
        </p:spPr>
        <p:txBody>
          <a:bodyPr vert="horz" wrap="square" lIns="91440" tIns="45720" rIns="91440" bIns="45720" numCol="1" anchor="t" anchorCtr="0" compatLnSpc="1">
            <a:prstTxWarp prst="textNoShape">
              <a:avLst/>
            </a:prstTxWarp>
          </a:bodyPr>
          <a:lstStyle/>
          <a:p>
            <a:pPr marL="285750" lvl="0" indent="-285750">
              <a:buFont typeface="Arial" panose="020B0604020202020204" pitchFamily="34" charset="0"/>
              <a:buChar char="•"/>
            </a:pPr>
            <a:r>
              <a:rPr lang="en-US" sz="2800" dirty="0"/>
              <a:t>Understand motherboards. </a:t>
            </a:r>
          </a:p>
          <a:p>
            <a:pPr marL="285750" lvl="0" indent="-285750">
              <a:buFont typeface="Arial" panose="020B0604020202020204" pitchFamily="34" charset="0"/>
              <a:buChar char="•"/>
            </a:pPr>
            <a:r>
              <a:rPr lang="en-US" sz="2800" dirty="0"/>
              <a:t>Understand the motherboard’s form factors</a:t>
            </a:r>
          </a:p>
          <a:p>
            <a:pPr marL="285750" lvl="0" indent="-285750">
              <a:buFont typeface="Arial" panose="020B0604020202020204" pitchFamily="34" charset="0"/>
              <a:buChar char="•"/>
            </a:pPr>
            <a:r>
              <a:rPr lang="en-US" sz="2800" dirty="0"/>
              <a:t>Define the motherboard chipsets. </a:t>
            </a:r>
          </a:p>
          <a:p>
            <a:pPr marL="285750" lvl="0" indent="-285750">
              <a:buFont typeface="Arial" panose="020B0604020202020204" pitchFamily="34" charset="0"/>
              <a:buChar char="•"/>
            </a:pPr>
            <a:r>
              <a:rPr lang="en-US" sz="2800" dirty="0"/>
              <a:t>Differentiate between motherboard’s components. </a:t>
            </a:r>
          </a:p>
          <a:p>
            <a:pPr marL="285750" indent="-285750">
              <a:buFont typeface="Arial" panose="020B0604020202020204" pitchFamily="34" charset="0"/>
              <a:buChar char="•"/>
            </a:pPr>
            <a:r>
              <a:rPr lang="en-US" sz="2800" dirty="0"/>
              <a:t>Installing and uninstalling motherboards</a:t>
            </a:r>
          </a:p>
        </p:txBody>
      </p:sp>
    </p:spTree>
    <p:extLst>
      <p:ext uri="{BB962C8B-B14F-4D97-AF65-F5344CB8AC3E}">
        <p14:creationId xmlns:p14="http://schemas.microsoft.com/office/powerpoint/2010/main" val="1280779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403565"/>
            <a:ext cx="6228806" cy="3773397"/>
          </a:xfrm>
        </p:spPr>
        <p:txBody>
          <a:bodyPr/>
          <a:lstStyle/>
          <a:p>
            <a:pPr lvl="0"/>
            <a:r>
              <a:rPr lang="en-US" dirty="0"/>
              <a:t>Side panel connectors: discussed earlier in section 1.5.1. </a:t>
            </a:r>
          </a:p>
          <a:p>
            <a:r>
              <a:rPr lang="en-US" dirty="0"/>
              <a:t>IDE connectors: hard drive, CD drive and floppy drive are connected via bus cables into the motherboard into primary and secondary Advanced Technology Packet Interface (ATAPI) </a:t>
            </a:r>
          </a:p>
        </p:txBody>
      </p:sp>
      <p:sp>
        <p:nvSpPr>
          <p:cNvPr id="4" name="Rectangle 10"/>
          <p:cNvSpPr>
            <a:spLocks noChangeArrowheads="1"/>
          </p:cNvSpPr>
          <p:nvPr/>
        </p:nvSpPr>
        <p:spPr bwMode="auto">
          <a:xfrm>
            <a:off x="838200" y="1770574"/>
            <a:ext cx="454323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3.4 Motherboard Components</a:t>
            </a:r>
            <a:endParaRPr lang="en-US" dirty="0"/>
          </a:p>
        </p:txBody>
      </p:sp>
      <p:pic>
        <p:nvPicPr>
          <p:cNvPr id="18434"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995" y="538082"/>
            <a:ext cx="3886381" cy="289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995" y="3607199"/>
            <a:ext cx="3886381" cy="282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7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3" name="Content Placeholder 2"/>
          <p:cNvSpPr>
            <a:spLocks noGrp="1"/>
          </p:cNvSpPr>
          <p:nvPr>
            <p:ph idx="1"/>
          </p:nvPr>
        </p:nvSpPr>
        <p:spPr>
          <a:xfrm>
            <a:off x="838200" y="2377439"/>
            <a:ext cx="10515600" cy="3799523"/>
          </a:xfrm>
        </p:spPr>
        <p:txBody>
          <a:bodyPr>
            <a:normAutofit fontScale="92500" lnSpcReduction="20000"/>
          </a:bodyPr>
          <a:lstStyle/>
          <a:p>
            <a:pPr marL="0" indent="0">
              <a:buNone/>
            </a:pPr>
            <a:r>
              <a:rPr lang="en-US" dirty="0"/>
              <a:t>If you are going to remove your motherboard, follow these steps:</a:t>
            </a:r>
          </a:p>
          <a:p>
            <a:pPr marL="514350" lvl="0" indent="-514350">
              <a:buFont typeface="+mj-lt"/>
              <a:buAutoNum type="arabicPeriod"/>
            </a:pPr>
            <a:r>
              <a:rPr lang="en-US" dirty="0"/>
              <a:t>begin with removing all cards from your motherboard</a:t>
            </a:r>
          </a:p>
          <a:p>
            <a:pPr marL="514350" lvl="0" indent="-514350">
              <a:buFont typeface="+mj-lt"/>
              <a:buAutoNum type="arabicPeriod"/>
            </a:pPr>
            <a:r>
              <a:rPr lang="en-US" dirty="0"/>
              <a:t>disconnect your IDE and SATA cables</a:t>
            </a:r>
          </a:p>
          <a:p>
            <a:pPr marL="514350" lvl="0" indent="-514350">
              <a:buFont typeface="+mj-lt"/>
              <a:buAutoNum type="arabicPeriod"/>
            </a:pPr>
            <a:r>
              <a:rPr lang="en-US" dirty="0"/>
              <a:t>disconnect your power supply connectors from the motherboard, hard disk, CD drive and floppy drive</a:t>
            </a:r>
          </a:p>
          <a:p>
            <a:pPr marL="514350" lvl="0" indent="-514350">
              <a:buFont typeface="+mj-lt"/>
              <a:buAutoNum type="arabicPeriod"/>
            </a:pPr>
            <a:r>
              <a:rPr lang="en-US" dirty="0"/>
              <a:t>disconnect your front panel and CPU fan connectors</a:t>
            </a:r>
          </a:p>
          <a:p>
            <a:pPr marL="514350" lvl="0" indent="-514350">
              <a:buFont typeface="+mj-lt"/>
              <a:buAutoNum type="arabicPeriod"/>
            </a:pPr>
            <a:r>
              <a:rPr lang="en-US" dirty="0"/>
              <a:t>unscrew all bolts from the motherboard edges and centers then lift the motherboard carefully</a:t>
            </a:r>
          </a:p>
          <a:p>
            <a:pPr marL="514350" lvl="0" indent="-514350">
              <a:buFont typeface="+mj-lt"/>
              <a:buAutoNum type="arabicPeriod"/>
            </a:pPr>
            <a:r>
              <a:rPr lang="en-US" dirty="0"/>
              <a:t>remove your CD-ROM drive, hard drive and Floppy drive</a:t>
            </a:r>
          </a:p>
          <a:p>
            <a:pPr marL="0" indent="0">
              <a:buNone/>
            </a:pPr>
            <a:r>
              <a:rPr lang="en-US" dirty="0"/>
              <a:t>Installing the motherboard, simply, by reversing the steps above. </a:t>
            </a:r>
          </a:p>
          <a:p>
            <a:pPr marL="0" indent="0">
              <a:buNone/>
            </a:pPr>
            <a:endParaRPr lang="en-US" dirty="0"/>
          </a:p>
        </p:txBody>
      </p:sp>
      <p:sp>
        <p:nvSpPr>
          <p:cNvPr id="4" name="Rectangle 10"/>
          <p:cNvSpPr>
            <a:spLocks noChangeArrowheads="1"/>
          </p:cNvSpPr>
          <p:nvPr/>
        </p:nvSpPr>
        <p:spPr bwMode="auto">
          <a:xfrm>
            <a:off x="838200" y="1770574"/>
            <a:ext cx="6486071"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a:t>3.5 Installing and Uninstalling </a:t>
            </a:r>
            <a:r>
              <a:rPr lang="en-US" b="1" dirty="0" smtClean="0"/>
              <a:t>Motherboard</a:t>
            </a:r>
            <a:endParaRPr lang="en-US" dirty="0"/>
          </a:p>
        </p:txBody>
      </p:sp>
    </p:spTree>
    <p:extLst>
      <p:ext uri="{BB962C8B-B14F-4D97-AF65-F5344CB8AC3E}">
        <p14:creationId xmlns:p14="http://schemas.microsoft.com/office/powerpoint/2010/main" val="39832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Chapter Three</a:t>
            </a:r>
            <a:r>
              <a:rPr lang="en-US" dirty="0" smtClean="0"/>
              <a:t/>
            </a:r>
            <a:br>
              <a:rPr lang="en-US" dirty="0" smtClean="0"/>
            </a:br>
            <a:r>
              <a:rPr lang="en-US" b="1" dirty="0" smtClean="0"/>
              <a:t>Motherboards</a:t>
            </a:r>
            <a:r>
              <a:rPr lang="en-US" dirty="0" smtClean="0"/>
              <a:t/>
            </a:r>
            <a:br>
              <a:rPr lang="en-US" dirty="0" smtClean="0"/>
            </a:br>
            <a:endParaRPr lang="en-US" dirty="0"/>
          </a:p>
        </p:txBody>
      </p:sp>
      <p:sp>
        <p:nvSpPr>
          <p:cNvPr id="4" name="Rectangle 10"/>
          <p:cNvSpPr>
            <a:spLocks noChangeArrowheads="1"/>
          </p:cNvSpPr>
          <p:nvPr/>
        </p:nvSpPr>
        <p:spPr bwMode="auto">
          <a:xfrm>
            <a:off x="838200" y="1770574"/>
            <a:ext cx="167385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b="1" dirty="0" smtClean="0"/>
              <a:t>Summery </a:t>
            </a:r>
            <a:endParaRPr lang="en-US" dirty="0"/>
          </a:p>
        </p:txBody>
      </p:sp>
      <p:sp>
        <p:nvSpPr>
          <p:cNvPr id="5" name="Rectangle 98"/>
          <p:cNvSpPr>
            <a:spLocks noChangeArrowheads="1"/>
          </p:cNvSpPr>
          <p:nvPr/>
        </p:nvSpPr>
        <p:spPr bwMode="auto">
          <a:xfrm>
            <a:off x="838200" y="2894375"/>
            <a:ext cx="10317480" cy="2513647"/>
          </a:xfrm>
          <a:prstGeom prst="rect">
            <a:avLst/>
          </a:prstGeom>
          <a:solidFill>
            <a:srgbClr val="D8D8D8"/>
          </a:solidFill>
          <a:ln w="12700">
            <a:solidFill>
              <a:srgbClr val="000000"/>
            </a:solidFill>
            <a:miter lim="800000"/>
            <a:headEnd/>
            <a:tailEnd/>
          </a:ln>
          <a:effectLst>
            <a:outerShdw dist="35921" dir="2700000" algn="ctr" rotWithShape="0">
              <a:srgbClr val="D8D8D8">
                <a:alpha val="50000"/>
              </a:srgbClr>
            </a:outerShdw>
          </a:effectLst>
        </p:spPr>
        <p:txBody>
          <a:bodyPr vert="horz" wrap="square" lIns="91440" tIns="45720" rIns="91440" bIns="45720" numCol="1" anchor="t" anchorCtr="0" compatLnSpc="1">
            <a:prstTxWarp prst="textNoShape">
              <a:avLst/>
            </a:prstTxWarp>
          </a:bodyPr>
          <a:lstStyle/>
          <a:p>
            <a:pPr marL="457200" lvl="0" indent="-457200">
              <a:buFont typeface="Wingdings" panose="05000000000000000000" pitchFamily="2" charset="2"/>
              <a:buChar char="ü"/>
            </a:pPr>
            <a:r>
              <a:rPr lang="en-US" sz="2800" dirty="0"/>
              <a:t>Understand motherboards. </a:t>
            </a:r>
          </a:p>
          <a:p>
            <a:pPr marL="457200" lvl="0" indent="-457200">
              <a:buFont typeface="Wingdings" panose="05000000000000000000" pitchFamily="2" charset="2"/>
              <a:buChar char="ü"/>
            </a:pPr>
            <a:r>
              <a:rPr lang="en-US" sz="2800" dirty="0"/>
              <a:t>Understand the motherboard’s form factors</a:t>
            </a:r>
          </a:p>
          <a:p>
            <a:pPr marL="457200" lvl="0" indent="-457200">
              <a:buFont typeface="Wingdings" panose="05000000000000000000" pitchFamily="2" charset="2"/>
              <a:buChar char="ü"/>
            </a:pPr>
            <a:r>
              <a:rPr lang="en-US" sz="2800" dirty="0"/>
              <a:t>Define the motherboard chipsets. </a:t>
            </a:r>
          </a:p>
          <a:p>
            <a:pPr marL="457200" lvl="0" indent="-457200">
              <a:buFont typeface="Wingdings" panose="05000000000000000000" pitchFamily="2" charset="2"/>
              <a:buChar char="ü"/>
            </a:pPr>
            <a:r>
              <a:rPr lang="en-US" sz="2800" dirty="0"/>
              <a:t>Differentiate between motherboard’s components. </a:t>
            </a:r>
          </a:p>
          <a:p>
            <a:pPr marL="457200" indent="-457200">
              <a:buFont typeface="Wingdings" panose="05000000000000000000" pitchFamily="2" charset="2"/>
              <a:buChar char="ü"/>
            </a:pPr>
            <a:r>
              <a:rPr lang="en-US" sz="2800" dirty="0"/>
              <a:t>Installing and uninstalling motherboards</a:t>
            </a:r>
          </a:p>
        </p:txBody>
      </p:sp>
    </p:spTree>
    <p:extLst>
      <p:ext uri="{BB962C8B-B14F-4D97-AF65-F5344CB8AC3E}">
        <p14:creationId xmlns:p14="http://schemas.microsoft.com/office/powerpoint/2010/main" val="66255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07623"/>
            <a:ext cx="6973389" cy="3969340"/>
          </a:xfrm>
        </p:spPr>
        <p:txBody>
          <a:bodyPr>
            <a:normAutofit fontScale="92500" lnSpcReduction="10000"/>
          </a:bodyPr>
          <a:lstStyle/>
          <a:p>
            <a:r>
              <a:rPr lang="en-US" dirty="0"/>
              <a:t>Motherboard provides the foundation of personal computer. Without motherboard, literally, you have no PC. It’s the platform through which all computer components communicate. Computer components like CPU, memory, disk drives and expansion devices communicate with each other through motherboard. Communications in the motherboard performed through wires called traces. Traces are the printed circuit board (PCB) where can be seen in the back of the </a:t>
            </a:r>
            <a:r>
              <a:rPr lang="en-US" dirty="0" smtClean="0"/>
              <a:t>motherboard. </a:t>
            </a:r>
            <a:endParaRPr lang="en-US" dirty="0"/>
          </a:p>
          <a:p>
            <a:endParaRPr lang="en-US" dirty="0"/>
          </a:p>
        </p:txBody>
      </p:sp>
      <p:sp>
        <p:nvSpPr>
          <p:cNvPr id="4" name="Rectangle 10"/>
          <p:cNvSpPr>
            <a:spLocks noChangeArrowheads="1"/>
          </p:cNvSpPr>
          <p:nvPr/>
        </p:nvSpPr>
        <p:spPr bwMode="auto">
          <a:xfrm>
            <a:off x="838200" y="1500187"/>
            <a:ext cx="483337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3.1 Understanding </a:t>
            </a:r>
            <a:r>
              <a:rPr lang="en-US" b="1" dirty="0" smtClean="0"/>
              <a:t>Motherboard</a:t>
            </a:r>
            <a:endParaRPr lang="en-US" dirty="0"/>
          </a:p>
        </p:txBody>
      </p:sp>
      <p:pic>
        <p:nvPicPr>
          <p:cNvPr id="2050"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267" y="2354447"/>
            <a:ext cx="3876493" cy="32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03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8999"/>
            <a:ext cx="10515600" cy="1325563"/>
          </a:xfrm>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468879"/>
            <a:ext cx="10515600" cy="3708083"/>
          </a:xfrm>
        </p:spPr>
        <p:txBody>
          <a:bodyPr/>
          <a:lstStyle/>
          <a:p>
            <a:pPr marL="0" indent="0">
              <a:buNone/>
            </a:pPr>
            <a:r>
              <a:rPr lang="en-US" dirty="0"/>
              <a:t>Mainly, modern motherboards are differentiated based on three factors: form factor, chipset and components (all discussed in the next sections). </a:t>
            </a:r>
          </a:p>
          <a:p>
            <a:endParaRPr lang="en-US" dirty="0"/>
          </a:p>
        </p:txBody>
      </p:sp>
      <p:sp>
        <p:nvSpPr>
          <p:cNvPr id="4" name="Rectangle 10"/>
          <p:cNvSpPr>
            <a:spLocks noChangeArrowheads="1"/>
          </p:cNvSpPr>
          <p:nvPr/>
        </p:nvSpPr>
        <p:spPr bwMode="auto">
          <a:xfrm>
            <a:off x="838200" y="1500187"/>
            <a:ext cx="483337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3.1 Understanding </a:t>
            </a:r>
            <a:r>
              <a:rPr lang="en-US" b="1" dirty="0" smtClean="0"/>
              <a:t>Motherboard</a:t>
            </a:r>
            <a:endParaRPr lang="en-US" dirty="0"/>
          </a:p>
        </p:txBody>
      </p:sp>
    </p:spTree>
    <p:extLst>
      <p:ext uri="{BB962C8B-B14F-4D97-AF65-F5344CB8AC3E}">
        <p14:creationId xmlns:p14="http://schemas.microsoft.com/office/powerpoint/2010/main" val="369004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338251"/>
            <a:ext cx="10515600" cy="3838712"/>
          </a:xfrm>
        </p:spPr>
        <p:txBody>
          <a:bodyPr/>
          <a:lstStyle/>
          <a:p>
            <a:pPr marL="0" indent="0">
              <a:buNone/>
            </a:pPr>
            <a:r>
              <a:rPr lang="en-US" dirty="0"/>
              <a:t>Motherboard form factor determines locations of components and ports into the motherboard as well as the size of the motherboard. Motherboard manufactures and industries standardize their sizes to make them fit inside computer cases and works with power supplies. So, technician cannot, arbitrary, install any motherboard inside any case and connect it with power supply. Based on the motherboard form factor, motherboards need to match the computer case size in order to fit the ports and slot opening in the back of the motherboard correctly</a:t>
            </a:r>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spTree>
    <p:extLst>
      <p:ext uri="{BB962C8B-B14F-4D97-AF65-F5344CB8AC3E}">
        <p14:creationId xmlns:p14="http://schemas.microsoft.com/office/powerpoint/2010/main" val="117549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99063"/>
            <a:ext cx="10515600" cy="3877900"/>
          </a:xfrm>
        </p:spPr>
        <p:txBody>
          <a:bodyPr/>
          <a:lstStyle/>
          <a:p>
            <a:pPr marL="0" indent="0">
              <a:buNone/>
            </a:pPr>
            <a:r>
              <a:rPr lang="en-US" dirty="0"/>
              <a:t>Motherboard form factors are categorized as follows:</a:t>
            </a:r>
            <a:endParaRPr lang="en-US" dirty="0" smtClean="0"/>
          </a:p>
          <a:p>
            <a:r>
              <a:rPr lang="en-US" dirty="0" smtClean="0"/>
              <a:t>AT </a:t>
            </a:r>
            <a:r>
              <a:rPr lang="en-US" dirty="0"/>
              <a:t>form </a:t>
            </a:r>
            <a:r>
              <a:rPr lang="en-US" dirty="0" smtClean="0"/>
              <a:t>factor</a:t>
            </a:r>
            <a:endParaRPr lang="en-US" dirty="0"/>
          </a:p>
          <a:p>
            <a:r>
              <a:rPr lang="en-US" dirty="0"/>
              <a:t>ATX form </a:t>
            </a:r>
            <a:r>
              <a:rPr lang="en-US" dirty="0" smtClean="0"/>
              <a:t>factor</a:t>
            </a:r>
          </a:p>
          <a:p>
            <a:r>
              <a:rPr lang="en-US" dirty="0"/>
              <a:t>Micro ATX form </a:t>
            </a:r>
            <a:r>
              <a:rPr lang="en-US" dirty="0" smtClean="0"/>
              <a:t>factor</a:t>
            </a:r>
          </a:p>
          <a:p>
            <a:r>
              <a:rPr lang="en-US" dirty="0"/>
              <a:t>Flex ATX form </a:t>
            </a:r>
            <a:r>
              <a:rPr lang="en-US" dirty="0" smtClean="0"/>
              <a:t>factor</a:t>
            </a:r>
          </a:p>
          <a:p>
            <a:r>
              <a:rPr lang="en-US" dirty="0"/>
              <a:t>ITX form </a:t>
            </a:r>
            <a:r>
              <a:rPr lang="en-US" dirty="0" smtClean="0"/>
              <a:t>factor</a:t>
            </a:r>
          </a:p>
          <a:p>
            <a:r>
              <a:rPr lang="en-US" dirty="0"/>
              <a:t>BTX form factor</a:t>
            </a:r>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spTree>
    <p:extLst>
      <p:ext uri="{BB962C8B-B14F-4D97-AF65-F5344CB8AC3E}">
        <p14:creationId xmlns:p14="http://schemas.microsoft.com/office/powerpoint/2010/main" val="24268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403565"/>
            <a:ext cx="5549537" cy="3773397"/>
          </a:xfrm>
        </p:spPr>
        <p:txBody>
          <a:bodyPr/>
          <a:lstStyle/>
          <a:p>
            <a:pPr lvl="0"/>
            <a:r>
              <a:rPr lang="en-US" dirty="0"/>
              <a:t>AT form factor: IBM invented the AT form factor in the early 80s and lasted through mid-90. AT currently obsolete. It has large keyboard socket, split power socket (P8/P9) as Figure 3.2 shown below. Baby AT was smaller version of AT form factor. </a:t>
            </a:r>
          </a:p>
          <a:p>
            <a:endParaRPr lang="en-US" dirty="0"/>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pic>
        <p:nvPicPr>
          <p:cNvPr id="3074"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826" y="2403565"/>
            <a:ext cx="4976371" cy="302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12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Chapter Three</a:t>
            </a:r>
            <a:r>
              <a:rPr lang="en-US" dirty="0"/>
              <a:t/>
            </a:r>
            <a:br>
              <a:rPr lang="en-US" dirty="0"/>
            </a:br>
            <a:r>
              <a:rPr lang="en-US" b="1" dirty="0"/>
              <a:t>Motherboards</a:t>
            </a:r>
            <a:r>
              <a:rPr lang="en-US" dirty="0"/>
              <a:t/>
            </a:r>
            <a:br>
              <a:rPr lang="en-US" dirty="0"/>
            </a:br>
            <a:endParaRPr lang="en-US" dirty="0"/>
          </a:p>
        </p:txBody>
      </p:sp>
      <p:sp>
        <p:nvSpPr>
          <p:cNvPr id="3" name="Content Placeholder 2"/>
          <p:cNvSpPr>
            <a:spLocks noGrp="1"/>
          </p:cNvSpPr>
          <p:nvPr>
            <p:ph idx="1"/>
          </p:nvPr>
        </p:nvSpPr>
        <p:spPr>
          <a:xfrm>
            <a:off x="838200" y="2299063"/>
            <a:ext cx="10683240" cy="2116183"/>
          </a:xfrm>
        </p:spPr>
        <p:txBody>
          <a:bodyPr>
            <a:normAutofit fontScale="92500" lnSpcReduction="10000"/>
          </a:bodyPr>
          <a:lstStyle/>
          <a:p>
            <a:pPr marL="0" lvl="0" indent="0">
              <a:buNone/>
            </a:pPr>
            <a:r>
              <a:rPr lang="en-US" dirty="0"/>
              <a:t>ATX form factor. It stands for Advanced Technology Extended. It is the improved version of AT motherboard as Figure 3.3 below shows all the details of ATX motherboard. These improvements including the I/O ports built directly into the side of the motherboard, CPU positioned near by the power supply fan to help cool it, and the ability for the PC to turn off/on via a software. </a:t>
            </a:r>
          </a:p>
          <a:p>
            <a:pPr marL="0" indent="0">
              <a:buNone/>
            </a:pPr>
            <a:endParaRPr lang="en-US" dirty="0"/>
          </a:p>
        </p:txBody>
      </p:sp>
      <p:sp>
        <p:nvSpPr>
          <p:cNvPr id="4" name="Rectangle 10"/>
          <p:cNvSpPr>
            <a:spLocks noChangeArrowheads="1"/>
          </p:cNvSpPr>
          <p:nvPr/>
        </p:nvSpPr>
        <p:spPr bwMode="auto">
          <a:xfrm>
            <a:off x="838200" y="1500187"/>
            <a:ext cx="445827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t>3.2 Motherboard Form </a:t>
            </a:r>
            <a:r>
              <a:rPr lang="en-US" b="1" dirty="0" smtClean="0"/>
              <a:t>Factor</a:t>
            </a:r>
            <a:endParaRPr lang="en-US" dirty="0"/>
          </a:p>
        </p:txBody>
      </p:sp>
      <p:pic>
        <p:nvPicPr>
          <p:cNvPr id="4098"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091" y="4054522"/>
            <a:ext cx="6854485" cy="272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747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1803</Words>
  <Application>Microsoft Office PowerPoint</Application>
  <PresentationFormat>Widescreen</PresentationFormat>
  <Paragraphs>135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Computer Maintenance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lpstr>Chapter Three Motherboards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Maintenance </dc:title>
  <dc:creator>alaa</dc:creator>
  <cp:lastModifiedBy>Dr. Mohammad AlAhmed</cp:lastModifiedBy>
  <cp:revision>19</cp:revision>
  <dcterms:created xsi:type="dcterms:W3CDTF">2016-01-10T14:20:28Z</dcterms:created>
  <dcterms:modified xsi:type="dcterms:W3CDTF">2016-01-16T10:07:33Z</dcterms:modified>
</cp:coreProperties>
</file>