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2ADDB0-2F9A-4300-9C37-6C8AD80F07A2}"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AD8D0-7D10-4ED7-A1EE-28A571B4A4E3}" type="slidenum">
              <a:rPr lang="en-US" smtClean="0"/>
              <a:t>‹#›</a:t>
            </a:fld>
            <a:endParaRPr lang="en-US"/>
          </a:p>
        </p:txBody>
      </p:sp>
    </p:spTree>
    <p:extLst>
      <p:ext uri="{BB962C8B-B14F-4D97-AF65-F5344CB8AC3E}">
        <p14:creationId xmlns:p14="http://schemas.microsoft.com/office/powerpoint/2010/main" val="2844545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ADDB0-2F9A-4300-9C37-6C8AD80F07A2}"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AD8D0-7D10-4ED7-A1EE-28A571B4A4E3}" type="slidenum">
              <a:rPr lang="en-US" smtClean="0"/>
              <a:t>‹#›</a:t>
            </a:fld>
            <a:endParaRPr lang="en-US"/>
          </a:p>
        </p:txBody>
      </p:sp>
    </p:spTree>
    <p:extLst>
      <p:ext uri="{BB962C8B-B14F-4D97-AF65-F5344CB8AC3E}">
        <p14:creationId xmlns:p14="http://schemas.microsoft.com/office/powerpoint/2010/main" val="2657110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ADDB0-2F9A-4300-9C37-6C8AD80F07A2}"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AD8D0-7D10-4ED7-A1EE-28A571B4A4E3}" type="slidenum">
              <a:rPr lang="en-US" smtClean="0"/>
              <a:t>‹#›</a:t>
            </a:fld>
            <a:endParaRPr lang="en-US"/>
          </a:p>
        </p:txBody>
      </p:sp>
    </p:spTree>
    <p:extLst>
      <p:ext uri="{BB962C8B-B14F-4D97-AF65-F5344CB8AC3E}">
        <p14:creationId xmlns:p14="http://schemas.microsoft.com/office/powerpoint/2010/main" val="2210687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ADDB0-2F9A-4300-9C37-6C8AD80F07A2}"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AD8D0-7D10-4ED7-A1EE-28A571B4A4E3}" type="slidenum">
              <a:rPr lang="en-US" smtClean="0"/>
              <a:t>‹#›</a:t>
            </a:fld>
            <a:endParaRPr lang="en-US"/>
          </a:p>
        </p:txBody>
      </p:sp>
    </p:spTree>
    <p:extLst>
      <p:ext uri="{BB962C8B-B14F-4D97-AF65-F5344CB8AC3E}">
        <p14:creationId xmlns:p14="http://schemas.microsoft.com/office/powerpoint/2010/main" val="668793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2ADDB0-2F9A-4300-9C37-6C8AD80F07A2}"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AD8D0-7D10-4ED7-A1EE-28A571B4A4E3}" type="slidenum">
              <a:rPr lang="en-US" smtClean="0"/>
              <a:t>‹#›</a:t>
            </a:fld>
            <a:endParaRPr lang="en-US"/>
          </a:p>
        </p:txBody>
      </p:sp>
    </p:spTree>
    <p:extLst>
      <p:ext uri="{BB962C8B-B14F-4D97-AF65-F5344CB8AC3E}">
        <p14:creationId xmlns:p14="http://schemas.microsoft.com/office/powerpoint/2010/main" val="169119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2ADDB0-2F9A-4300-9C37-6C8AD80F07A2}"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AD8D0-7D10-4ED7-A1EE-28A571B4A4E3}" type="slidenum">
              <a:rPr lang="en-US" smtClean="0"/>
              <a:t>‹#›</a:t>
            </a:fld>
            <a:endParaRPr lang="en-US"/>
          </a:p>
        </p:txBody>
      </p:sp>
    </p:spTree>
    <p:extLst>
      <p:ext uri="{BB962C8B-B14F-4D97-AF65-F5344CB8AC3E}">
        <p14:creationId xmlns:p14="http://schemas.microsoft.com/office/powerpoint/2010/main" val="504199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2ADDB0-2F9A-4300-9C37-6C8AD80F07A2}" type="datetimeFigureOut">
              <a:rPr lang="en-US" smtClean="0"/>
              <a:t>1/16/16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BAD8D0-7D10-4ED7-A1EE-28A571B4A4E3}" type="slidenum">
              <a:rPr lang="en-US" smtClean="0"/>
              <a:t>‹#›</a:t>
            </a:fld>
            <a:endParaRPr lang="en-US"/>
          </a:p>
        </p:txBody>
      </p:sp>
    </p:spTree>
    <p:extLst>
      <p:ext uri="{BB962C8B-B14F-4D97-AF65-F5344CB8AC3E}">
        <p14:creationId xmlns:p14="http://schemas.microsoft.com/office/powerpoint/2010/main" val="2536699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2ADDB0-2F9A-4300-9C37-6C8AD80F07A2}" type="datetimeFigureOut">
              <a:rPr lang="en-US" smtClean="0"/>
              <a:t>1/16/16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BAD8D0-7D10-4ED7-A1EE-28A571B4A4E3}" type="slidenum">
              <a:rPr lang="en-US" smtClean="0"/>
              <a:t>‹#›</a:t>
            </a:fld>
            <a:endParaRPr lang="en-US"/>
          </a:p>
        </p:txBody>
      </p:sp>
    </p:spTree>
    <p:extLst>
      <p:ext uri="{BB962C8B-B14F-4D97-AF65-F5344CB8AC3E}">
        <p14:creationId xmlns:p14="http://schemas.microsoft.com/office/powerpoint/2010/main" val="3062380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ADDB0-2F9A-4300-9C37-6C8AD80F07A2}" type="datetimeFigureOut">
              <a:rPr lang="en-US" smtClean="0"/>
              <a:t>1/16/16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BAD8D0-7D10-4ED7-A1EE-28A571B4A4E3}" type="slidenum">
              <a:rPr lang="en-US" smtClean="0"/>
              <a:t>‹#›</a:t>
            </a:fld>
            <a:endParaRPr lang="en-US"/>
          </a:p>
        </p:txBody>
      </p:sp>
    </p:spTree>
    <p:extLst>
      <p:ext uri="{BB962C8B-B14F-4D97-AF65-F5344CB8AC3E}">
        <p14:creationId xmlns:p14="http://schemas.microsoft.com/office/powerpoint/2010/main" val="1595870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2ADDB0-2F9A-4300-9C37-6C8AD80F07A2}"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AD8D0-7D10-4ED7-A1EE-28A571B4A4E3}" type="slidenum">
              <a:rPr lang="en-US" smtClean="0"/>
              <a:t>‹#›</a:t>
            </a:fld>
            <a:endParaRPr lang="en-US"/>
          </a:p>
        </p:txBody>
      </p:sp>
    </p:spTree>
    <p:extLst>
      <p:ext uri="{BB962C8B-B14F-4D97-AF65-F5344CB8AC3E}">
        <p14:creationId xmlns:p14="http://schemas.microsoft.com/office/powerpoint/2010/main" val="4079950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2ADDB0-2F9A-4300-9C37-6C8AD80F07A2}"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AD8D0-7D10-4ED7-A1EE-28A571B4A4E3}" type="slidenum">
              <a:rPr lang="en-US" smtClean="0"/>
              <a:t>‹#›</a:t>
            </a:fld>
            <a:endParaRPr lang="en-US"/>
          </a:p>
        </p:txBody>
      </p:sp>
    </p:spTree>
    <p:extLst>
      <p:ext uri="{BB962C8B-B14F-4D97-AF65-F5344CB8AC3E}">
        <p14:creationId xmlns:p14="http://schemas.microsoft.com/office/powerpoint/2010/main" val="3217461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ADDB0-2F9A-4300-9C37-6C8AD80F07A2}" type="datetimeFigureOut">
              <a:rPr lang="en-US" smtClean="0"/>
              <a:t>1/16/16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AD8D0-7D10-4ED7-A1EE-28A571B4A4E3}" type="slidenum">
              <a:rPr lang="en-US" smtClean="0"/>
              <a:t>‹#›</a:t>
            </a:fld>
            <a:endParaRPr lang="en-US"/>
          </a:p>
        </p:txBody>
      </p:sp>
    </p:spTree>
    <p:extLst>
      <p:ext uri="{BB962C8B-B14F-4D97-AF65-F5344CB8AC3E}">
        <p14:creationId xmlns:p14="http://schemas.microsoft.com/office/powerpoint/2010/main" val="543151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Computer Maintenance</a:t>
            </a:r>
            <a:r>
              <a:rPr lang="en-US" dirty="0"/>
              <a:t/>
            </a:r>
            <a:br>
              <a:rPr lang="en-US" dirty="0"/>
            </a:br>
            <a:endParaRPr lang="en-US" dirty="0"/>
          </a:p>
        </p:txBody>
      </p:sp>
      <p:sp>
        <p:nvSpPr>
          <p:cNvPr id="3" name="Subtitle 2"/>
          <p:cNvSpPr>
            <a:spLocks noGrp="1"/>
          </p:cNvSpPr>
          <p:nvPr>
            <p:ph type="subTitle" idx="1"/>
          </p:nvPr>
        </p:nvSpPr>
        <p:spPr/>
        <p:txBody>
          <a:bodyPr>
            <a:normAutofit lnSpcReduction="10000"/>
          </a:bodyPr>
          <a:lstStyle/>
          <a:p>
            <a:r>
              <a:rPr lang="en-US" b="1" dirty="0"/>
              <a:t>Chapter Two</a:t>
            </a:r>
            <a:endParaRPr lang="en-US" dirty="0"/>
          </a:p>
          <a:p>
            <a:r>
              <a:rPr lang="en-US" b="1" dirty="0"/>
              <a:t>Power Supply</a:t>
            </a:r>
            <a:endParaRPr lang="en-US" dirty="0"/>
          </a:p>
          <a:p>
            <a:endParaRPr lang="en-US" dirty="0" smtClean="0"/>
          </a:p>
          <a:p>
            <a:r>
              <a:rPr lang="en-US" b="1" dirty="0"/>
              <a:t>Dr. Mohammad </a:t>
            </a:r>
            <a:r>
              <a:rPr lang="en-US" b="1" dirty="0" err="1"/>
              <a:t>AlAhmad</a:t>
            </a:r>
            <a:r>
              <a:rPr lang="en-US" i="1" dirty="0"/>
              <a:t> </a:t>
            </a:r>
            <a:endParaRPr lang="en-US" dirty="0"/>
          </a:p>
          <a:p>
            <a:endParaRPr lang="en-US" dirty="0"/>
          </a:p>
        </p:txBody>
      </p:sp>
    </p:spTree>
    <p:extLst>
      <p:ext uri="{BB962C8B-B14F-4D97-AF65-F5344CB8AC3E}">
        <p14:creationId xmlns:p14="http://schemas.microsoft.com/office/powerpoint/2010/main" val="268663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Two</a:t>
            </a:r>
            <a:r>
              <a:rPr lang="en-US" dirty="0" smtClean="0"/>
              <a:t/>
            </a:r>
            <a:br>
              <a:rPr lang="en-US" dirty="0" smtClean="0"/>
            </a:br>
            <a:r>
              <a:rPr lang="en-US" b="1" dirty="0" smtClean="0"/>
              <a:t>Power Supply</a:t>
            </a:r>
            <a:r>
              <a:rPr lang="en-US" dirty="0" smtClean="0"/>
              <a:t/>
            </a:r>
            <a:br>
              <a:rPr lang="en-US" dirty="0" smtClean="0"/>
            </a:br>
            <a:endParaRPr lang="en-US" dirty="0"/>
          </a:p>
        </p:txBody>
      </p:sp>
      <p:sp>
        <p:nvSpPr>
          <p:cNvPr id="3" name="Content Placeholder 2"/>
          <p:cNvSpPr>
            <a:spLocks noGrp="1"/>
          </p:cNvSpPr>
          <p:nvPr>
            <p:ph idx="1"/>
          </p:nvPr>
        </p:nvSpPr>
        <p:spPr>
          <a:xfrm>
            <a:off x="838200" y="2495006"/>
            <a:ext cx="10515600" cy="3681956"/>
          </a:xfrm>
        </p:spPr>
        <p:txBody>
          <a:bodyPr/>
          <a:lstStyle/>
          <a:p>
            <a:pPr marL="0" indent="0">
              <a:buNone/>
            </a:pPr>
            <a:r>
              <a:rPr lang="en-US" dirty="0"/>
              <a:t>The PC uses the 12.0-volt current to power motors on devices such as hard drive and CD-ROM and it uses a 5.0-volt and 3.3-volt current for support onboard current</a:t>
            </a:r>
          </a:p>
        </p:txBody>
      </p:sp>
      <p:sp>
        <p:nvSpPr>
          <p:cNvPr id="5" name="Rectangle 10"/>
          <p:cNvSpPr>
            <a:spLocks noChangeArrowheads="1"/>
          </p:cNvSpPr>
          <p:nvPr/>
        </p:nvSpPr>
        <p:spPr bwMode="auto">
          <a:xfrm>
            <a:off x="838200" y="1796700"/>
            <a:ext cx="452559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2.3 Power Supply </a:t>
            </a:r>
            <a:r>
              <a:rPr lang="en-US" b="1" dirty="0" smtClean="0"/>
              <a:t>Connectors</a:t>
            </a:r>
            <a:endParaRPr lang="en-US" dirty="0"/>
          </a:p>
        </p:txBody>
      </p:sp>
    </p:spTree>
    <p:extLst>
      <p:ext uri="{BB962C8B-B14F-4D97-AF65-F5344CB8AC3E}">
        <p14:creationId xmlns:p14="http://schemas.microsoft.com/office/powerpoint/2010/main" val="3357677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Two</a:t>
            </a:r>
            <a:r>
              <a:rPr lang="en-US" dirty="0" smtClean="0"/>
              <a:t/>
            </a:r>
            <a:br>
              <a:rPr lang="en-US" dirty="0" smtClean="0"/>
            </a:br>
            <a:r>
              <a:rPr lang="en-US" b="1" dirty="0" smtClean="0"/>
              <a:t>Power Supply</a:t>
            </a:r>
            <a:r>
              <a:rPr lang="en-US" dirty="0" smtClean="0"/>
              <a:t/>
            </a:r>
            <a:br>
              <a:rPr lang="en-US" dirty="0" smtClean="0"/>
            </a:br>
            <a:endParaRPr lang="en-US" dirty="0"/>
          </a:p>
        </p:txBody>
      </p:sp>
      <p:sp>
        <p:nvSpPr>
          <p:cNvPr id="3" name="Content Placeholder 2"/>
          <p:cNvSpPr>
            <a:spLocks noGrp="1"/>
          </p:cNvSpPr>
          <p:nvPr>
            <p:ph idx="1"/>
          </p:nvPr>
        </p:nvSpPr>
        <p:spPr>
          <a:xfrm>
            <a:off x="838200" y="2351313"/>
            <a:ext cx="10515600" cy="3161213"/>
          </a:xfrm>
        </p:spPr>
        <p:txBody>
          <a:bodyPr/>
          <a:lstStyle/>
          <a:p>
            <a:pPr marL="0" indent="0">
              <a:buNone/>
            </a:pPr>
            <a:r>
              <a:rPr lang="en-US" dirty="0"/>
              <a:t>Power supplies also uses standard connectors for the motherboard and interior </a:t>
            </a:r>
            <a:r>
              <a:rPr lang="en-US" dirty="0" smtClean="0"/>
              <a:t>devices </a:t>
            </a:r>
            <a:r>
              <a:rPr lang="en-US" dirty="0"/>
              <a:t>as follows</a:t>
            </a:r>
            <a:r>
              <a:rPr lang="en-US" dirty="0" smtClean="0"/>
              <a:t>:</a:t>
            </a:r>
          </a:p>
          <a:p>
            <a:r>
              <a:rPr lang="en-US" dirty="0"/>
              <a:t>P1 power </a:t>
            </a:r>
            <a:r>
              <a:rPr lang="en-US" dirty="0" smtClean="0"/>
              <a:t>connector</a:t>
            </a:r>
          </a:p>
          <a:p>
            <a:r>
              <a:rPr lang="en-US" dirty="0"/>
              <a:t>Power to </a:t>
            </a:r>
            <a:r>
              <a:rPr lang="en-US" dirty="0" smtClean="0"/>
              <a:t>peripherals</a:t>
            </a:r>
          </a:p>
          <a:p>
            <a:pPr marL="0" indent="0">
              <a:buNone/>
            </a:pPr>
            <a:endParaRPr lang="en-US" dirty="0" smtClean="0"/>
          </a:p>
        </p:txBody>
      </p:sp>
      <p:sp>
        <p:nvSpPr>
          <p:cNvPr id="4" name="Rectangle 10"/>
          <p:cNvSpPr>
            <a:spLocks noChangeArrowheads="1"/>
          </p:cNvSpPr>
          <p:nvPr/>
        </p:nvSpPr>
        <p:spPr bwMode="auto">
          <a:xfrm>
            <a:off x="838200" y="1790168"/>
            <a:ext cx="452559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2.3 Power Supply </a:t>
            </a:r>
            <a:r>
              <a:rPr lang="en-US" b="1" dirty="0" smtClean="0"/>
              <a:t>Connectors</a:t>
            </a:r>
            <a:endParaRPr lang="en-US" dirty="0"/>
          </a:p>
        </p:txBody>
      </p:sp>
    </p:spTree>
    <p:extLst>
      <p:ext uri="{BB962C8B-B14F-4D97-AF65-F5344CB8AC3E}">
        <p14:creationId xmlns:p14="http://schemas.microsoft.com/office/powerpoint/2010/main" val="3049034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Two</a:t>
            </a:r>
            <a:r>
              <a:rPr lang="en-US" dirty="0" smtClean="0"/>
              <a:t/>
            </a:r>
            <a:br>
              <a:rPr lang="en-US" dirty="0" smtClean="0"/>
            </a:br>
            <a:r>
              <a:rPr lang="en-US" b="1" dirty="0" smtClean="0"/>
              <a:t>Power Supply</a:t>
            </a:r>
            <a:r>
              <a:rPr lang="en-US" dirty="0" smtClean="0"/>
              <a:t/>
            </a:r>
            <a:br>
              <a:rPr lang="en-US" dirty="0" smtClean="0"/>
            </a:br>
            <a:endParaRPr lang="en-US" dirty="0"/>
          </a:p>
        </p:txBody>
      </p:sp>
      <p:sp>
        <p:nvSpPr>
          <p:cNvPr id="3" name="Content Placeholder 2"/>
          <p:cNvSpPr>
            <a:spLocks noGrp="1"/>
          </p:cNvSpPr>
          <p:nvPr>
            <p:ph idx="1"/>
          </p:nvPr>
        </p:nvSpPr>
        <p:spPr>
          <a:xfrm>
            <a:off x="838200" y="2351313"/>
            <a:ext cx="5040086" cy="3825650"/>
          </a:xfrm>
        </p:spPr>
        <p:txBody>
          <a:bodyPr/>
          <a:lstStyle/>
          <a:p>
            <a:pPr lvl="0"/>
            <a:r>
              <a:rPr lang="en-US" dirty="0"/>
              <a:t>P1 power connector: modern motherboards uses 20 or 24-pin. Some motherboards may use extra power connection in addition to P1 power connector (also called motherboard power connector) as Figure 2.5 shown below. </a:t>
            </a:r>
          </a:p>
          <a:p>
            <a:endParaRPr lang="en-US" dirty="0"/>
          </a:p>
        </p:txBody>
      </p:sp>
      <p:sp>
        <p:nvSpPr>
          <p:cNvPr id="4" name="Rectangle 10"/>
          <p:cNvSpPr>
            <a:spLocks noChangeArrowheads="1"/>
          </p:cNvSpPr>
          <p:nvPr/>
        </p:nvSpPr>
        <p:spPr bwMode="auto">
          <a:xfrm>
            <a:off x="838200" y="1790168"/>
            <a:ext cx="452559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2.3 Power Supply </a:t>
            </a:r>
            <a:r>
              <a:rPr lang="en-US" b="1" dirty="0" smtClean="0"/>
              <a:t>Connectors</a:t>
            </a:r>
            <a:endParaRPr lang="en-US" dirty="0"/>
          </a:p>
        </p:txBody>
      </p:sp>
      <p:pic>
        <p:nvPicPr>
          <p:cNvPr id="6146" name="Picture 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6079" y="2351313"/>
            <a:ext cx="5118167" cy="3100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0148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Two</a:t>
            </a:r>
            <a:r>
              <a:rPr lang="en-US" dirty="0" smtClean="0"/>
              <a:t/>
            </a:r>
            <a:br>
              <a:rPr lang="en-US" dirty="0" smtClean="0"/>
            </a:br>
            <a:r>
              <a:rPr lang="en-US" b="1" dirty="0" smtClean="0"/>
              <a:t>Power Supply</a:t>
            </a:r>
            <a:r>
              <a:rPr lang="en-US" dirty="0" smtClean="0"/>
              <a:t/>
            </a:r>
            <a:br>
              <a:rPr lang="en-US" dirty="0" smtClean="0"/>
            </a:br>
            <a:endParaRPr lang="en-US" dirty="0"/>
          </a:p>
        </p:txBody>
      </p:sp>
      <p:sp>
        <p:nvSpPr>
          <p:cNvPr id="3" name="Content Placeholder 2"/>
          <p:cNvSpPr>
            <a:spLocks noGrp="1"/>
          </p:cNvSpPr>
          <p:nvPr>
            <p:ph idx="1"/>
          </p:nvPr>
        </p:nvSpPr>
        <p:spPr>
          <a:xfrm>
            <a:off x="838200" y="2377441"/>
            <a:ext cx="10515600" cy="3799522"/>
          </a:xfrm>
        </p:spPr>
        <p:txBody>
          <a:bodyPr>
            <a:normAutofit lnSpcReduction="10000"/>
          </a:bodyPr>
          <a:lstStyle/>
          <a:p>
            <a:r>
              <a:rPr lang="en-US" dirty="0"/>
              <a:t>Power to peripherals: devices inside the computer case require power. These include CD-ROM drive, DVD drive, floppy drive, Zip drive and fans. There are three different types of power connectors that plug into peripherals: Molex, mini and SATA. The most common type is Molex connector which needs 5 or 12-volts of power and can connects CD-ROM drive, DVD drive and hard drive connectors (if they are Molex type connectors). Mini connector is used by floppy disk drive in modern systems and supplies 5 to 12-volts. SATA connector is used by the modern SATA hard drives. It is 15-pin connectors that support 3.3, 5 and 12-vollts devices. </a:t>
            </a:r>
          </a:p>
        </p:txBody>
      </p:sp>
      <p:sp>
        <p:nvSpPr>
          <p:cNvPr id="4" name="Rectangle 10"/>
          <p:cNvSpPr>
            <a:spLocks noChangeArrowheads="1"/>
          </p:cNvSpPr>
          <p:nvPr/>
        </p:nvSpPr>
        <p:spPr bwMode="auto">
          <a:xfrm>
            <a:off x="838200" y="1690688"/>
            <a:ext cx="452559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2.3 Power Supply </a:t>
            </a:r>
            <a:r>
              <a:rPr lang="en-US" b="1" dirty="0" smtClean="0"/>
              <a:t>Connectors</a:t>
            </a:r>
            <a:endParaRPr lang="en-US" dirty="0"/>
          </a:p>
        </p:txBody>
      </p:sp>
    </p:spTree>
    <p:extLst>
      <p:ext uri="{BB962C8B-B14F-4D97-AF65-F5344CB8AC3E}">
        <p14:creationId xmlns:p14="http://schemas.microsoft.com/office/powerpoint/2010/main" val="1991831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Two</a:t>
            </a:r>
            <a:r>
              <a:rPr lang="en-US" dirty="0" smtClean="0"/>
              <a:t/>
            </a:r>
            <a:br>
              <a:rPr lang="en-US" dirty="0" smtClean="0"/>
            </a:br>
            <a:r>
              <a:rPr lang="en-US" b="1" dirty="0" smtClean="0"/>
              <a:t>Power Supply</a:t>
            </a:r>
            <a:r>
              <a:rPr lang="en-US" dirty="0" smtClean="0"/>
              <a:t/>
            </a:r>
            <a:br>
              <a:rPr lang="en-US" dirty="0" smtClean="0"/>
            </a:br>
            <a:endParaRPr lang="en-US" dirty="0"/>
          </a:p>
        </p:txBody>
      </p:sp>
      <p:sp>
        <p:nvSpPr>
          <p:cNvPr id="4" name="Rectangle 10"/>
          <p:cNvSpPr>
            <a:spLocks noChangeArrowheads="1"/>
          </p:cNvSpPr>
          <p:nvPr/>
        </p:nvSpPr>
        <p:spPr bwMode="auto">
          <a:xfrm>
            <a:off x="838200" y="1690688"/>
            <a:ext cx="452559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2.3 Power Supply </a:t>
            </a:r>
            <a:r>
              <a:rPr lang="en-US" b="1" dirty="0" smtClean="0"/>
              <a:t>Connectors</a:t>
            </a:r>
            <a:endParaRPr lang="en-US" dirty="0"/>
          </a:p>
        </p:txBody>
      </p:sp>
      <p:pic>
        <p:nvPicPr>
          <p:cNvPr id="7170" name="Picture 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619" y="3266914"/>
            <a:ext cx="3616755" cy="229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1575" y="3266914"/>
            <a:ext cx="3017069" cy="229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99845" y="3308365"/>
            <a:ext cx="3799055" cy="2214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1189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Two</a:t>
            </a:r>
            <a:r>
              <a:rPr lang="en-US" dirty="0" smtClean="0"/>
              <a:t/>
            </a:r>
            <a:br>
              <a:rPr lang="en-US" dirty="0" smtClean="0"/>
            </a:br>
            <a:r>
              <a:rPr lang="en-US" b="1" dirty="0" smtClean="0"/>
              <a:t>Power Supply</a:t>
            </a:r>
            <a:r>
              <a:rPr lang="en-US" dirty="0" smtClean="0"/>
              <a:t/>
            </a:r>
            <a:br>
              <a:rPr lang="en-US" dirty="0" smtClean="0"/>
            </a:br>
            <a:endParaRPr lang="en-US" dirty="0"/>
          </a:p>
        </p:txBody>
      </p:sp>
      <p:sp>
        <p:nvSpPr>
          <p:cNvPr id="3" name="Content Placeholder 2"/>
          <p:cNvSpPr>
            <a:spLocks noGrp="1"/>
          </p:cNvSpPr>
          <p:nvPr>
            <p:ph idx="1"/>
          </p:nvPr>
        </p:nvSpPr>
        <p:spPr>
          <a:xfrm>
            <a:off x="838200" y="2364377"/>
            <a:ext cx="5314406" cy="3812586"/>
          </a:xfrm>
        </p:spPr>
        <p:txBody>
          <a:bodyPr/>
          <a:lstStyle/>
          <a:p>
            <a:pPr marL="0" lvl="0" indent="0">
              <a:buNone/>
            </a:pPr>
            <a:r>
              <a:rPr lang="en-US" dirty="0"/>
              <a:t>If you find yourself without enough connectors, you may use splitters to create more connectors that include Molex, mini and SATA connectors as Figure 2.7 shown below. </a:t>
            </a:r>
          </a:p>
          <a:p>
            <a:pPr marL="0" indent="0">
              <a:buNone/>
            </a:pPr>
            <a:endParaRPr lang="en-US" dirty="0"/>
          </a:p>
        </p:txBody>
      </p:sp>
      <p:sp>
        <p:nvSpPr>
          <p:cNvPr id="4" name="Rectangle 10"/>
          <p:cNvSpPr>
            <a:spLocks noChangeArrowheads="1"/>
          </p:cNvSpPr>
          <p:nvPr/>
        </p:nvSpPr>
        <p:spPr bwMode="auto">
          <a:xfrm>
            <a:off x="838200" y="1690688"/>
            <a:ext cx="452559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2.3 Power Supply </a:t>
            </a:r>
            <a:r>
              <a:rPr lang="en-US" b="1" dirty="0" smtClean="0"/>
              <a:t>Connectors</a:t>
            </a:r>
            <a:endParaRPr lang="en-US" dirty="0"/>
          </a:p>
        </p:txBody>
      </p:sp>
      <p:pic>
        <p:nvPicPr>
          <p:cNvPr id="8194" name="Picture 5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1371" y="2152353"/>
            <a:ext cx="3292429" cy="2914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1218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Two</a:t>
            </a:r>
            <a:r>
              <a:rPr lang="en-US" dirty="0" smtClean="0"/>
              <a:t/>
            </a:r>
            <a:br>
              <a:rPr lang="en-US" dirty="0" smtClean="0"/>
            </a:br>
            <a:r>
              <a:rPr lang="en-US" b="1" dirty="0" smtClean="0"/>
              <a:t>Power Supply</a:t>
            </a:r>
            <a:r>
              <a:rPr lang="en-US" dirty="0" smtClean="0"/>
              <a:t/>
            </a:r>
            <a:br>
              <a:rPr lang="en-US" dirty="0" smtClean="0"/>
            </a:br>
            <a:endParaRPr lang="en-US" dirty="0"/>
          </a:p>
        </p:txBody>
      </p:sp>
      <p:sp>
        <p:nvSpPr>
          <p:cNvPr id="3" name="Content Placeholder 2"/>
          <p:cNvSpPr>
            <a:spLocks noGrp="1"/>
          </p:cNvSpPr>
          <p:nvPr>
            <p:ph idx="1"/>
          </p:nvPr>
        </p:nvSpPr>
        <p:spPr>
          <a:xfrm>
            <a:off x="838200" y="2468879"/>
            <a:ext cx="7025640" cy="3708083"/>
          </a:xfrm>
        </p:spPr>
        <p:txBody>
          <a:bodyPr/>
          <a:lstStyle/>
          <a:p>
            <a:pPr marL="0" indent="0">
              <a:buNone/>
            </a:pPr>
            <a:r>
              <a:rPr lang="en-US" dirty="0" smtClean="0"/>
              <a:t>A </a:t>
            </a:r>
            <a:r>
              <a:rPr lang="en-US" dirty="0"/>
              <a:t>typical power supply is installed in the back of the back of the case mounted with four screws. Unscrew the four screws and lift out the power supply </a:t>
            </a:r>
            <a:r>
              <a:rPr lang="en-US" dirty="0" smtClean="0"/>
              <a:t>easily.</a:t>
            </a:r>
          </a:p>
          <a:p>
            <a:pPr marL="0" indent="0">
              <a:buNone/>
            </a:pPr>
            <a:r>
              <a:rPr lang="en-US" dirty="0"/>
              <a:t>Installing power supply unit is exactly the reverse steps of uninstalling power supply. </a:t>
            </a:r>
          </a:p>
          <a:p>
            <a:pPr marL="0" indent="0">
              <a:buNone/>
            </a:pPr>
            <a:endParaRPr lang="en-US" dirty="0"/>
          </a:p>
        </p:txBody>
      </p:sp>
      <p:sp>
        <p:nvSpPr>
          <p:cNvPr id="4" name="Rectangle 10"/>
          <p:cNvSpPr>
            <a:spLocks noChangeArrowheads="1"/>
          </p:cNvSpPr>
          <p:nvPr/>
        </p:nvSpPr>
        <p:spPr bwMode="auto">
          <a:xfrm>
            <a:off x="838200" y="1690688"/>
            <a:ext cx="663835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2.4 Installing and Uninstalling Power </a:t>
            </a:r>
            <a:r>
              <a:rPr lang="en-US" b="1" dirty="0" smtClean="0"/>
              <a:t>Supply</a:t>
            </a:r>
            <a:endParaRPr lang="en-US" dirty="0"/>
          </a:p>
        </p:txBody>
      </p:sp>
      <p:pic>
        <p:nvPicPr>
          <p:cNvPr id="9218" name="Picture 5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7710" y="783771"/>
            <a:ext cx="3227568" cy="2304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7710" y="3603160"/>
            <a:ext cx="3449503" cy="2573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3769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Two</a:t>
            </a:r>
            <a:r>
              <a:rPr lang="en-US" dirty="0" smtClean="0"/>
              <a:t/>
            </a:r>
            <a:br>
              <a:rPr lang="en-US" dirty="0" smtClean="0"/>
            </a:br>
            <a:r>
              <a:rPr lang="en-US" b="1" dirty="0" smtClean="0"/>
              <a:t>Power Supply</a:t>
            </a:r>
            <a:r>
              <a:rPr lang="en-US" dirty="0" smtClean="0"/>
              <a:t/>
            </a:r>
            <a:br>
              <a:rPr lang="en-US" dirty="0" smtClean="0"/>
            </a:br>
            <a:endParaRPr lang="en-US" dirty="0"/>
          </a:p>
        </p:txBody>
      </p:sp>
      <p:sp>
        <p:nvSpPr>
          <p:cNvPr id="3" name="Content Placeholder 2"/>
          <p:cNvSpPr>
            <a:spLocks noGrp="1"/>
          </p:cNvSpPr>
          <p:nvPr>
            <p:ph idx="1"/>
          </p:nvPr>
        </p:nvSpPr>
        <p:spPr>
          <a:xfrm>
            <a:off x="838200" y="2351313"/>
            <a:ext cx="7104017" cy="3825649"/>
          </a:xfrm>
        </p:spPr>
        <p:txBody>
          <a:bodyPr>
            <a:normAutofit fontScale="92500"/>
          </a:bodyPr>
          <a:lstStyle/>
          <a:p>
            <a:pPr marL="0" indent="0">
              <a:buNone/>
            </a:pPr>
            <a:r>
              <a:rPr lang="en-US" dirty="0"/>
              <a:t>You can test your power supply functioning in two ways. The first one is to connect your power supply to the motherboard, (does not matter if your PSU inside the system unit or removed, but rather to be removed) then connect your wall socket to the power supply and switch on the power supply. Lastly, use your car key to touch the front panel pins in your motherboard as Figure 2.10 shown below, then, your power supply should switch on indicating that PSU is working well. </a:t>
            </a:r>
          </a:p>
          <a:p>
            <a:pPr marL="0" indent="0">
              <a:buNone/>
            </a:pPr>
            <a:endParaRPr lang="en-US" dirty="0"/>
          </a:p>
        </p:txBody>
      </p:sp>
      <p:sp>
        <p:nvSpPr>
          <p:cNvPr id="4" name="Rectangle 10"/>
          <p:cNvSpPr>
            <a:spLocks noChangeArrowheads="1"/>
          </p:cNvSpPr>
          <p:nvPr/>
        </p:nvSpPr>
        <p:spPr bwMode="auto">
          <a:xfrm>
            <a:off x="838200" y="1690688"/>
            <a:ext cx="3970574"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dirty="0"/>
              <a:t> </a:t>
            </a:r>
            <a:r>
              <a:rPr lang="en-US" b="1" dirty="0" smtClean="0"/>
              <a:t>2.5 </a:t>
            </a:r>
            <a:r>
              <a:rPr lang="en-US" b="1" dirty="0"/>
              <a:t>Testing Power </a:t>
            </a:r>
            <a:r>
              <a:rPr lang="en-US" b="1" dirty="0" smtClean="0"/>
              <a:t>Supply</a:t>
            </a:r>
            <a:endParaRPr lang="en-US" dirty="0"/>
          </a:p>
        </p:txBody>
      </p:sp>
      <p:pic>
        <p:nvPicPr>
          <p:cNvPr id="10242" name="Picture 5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4650" y="2351313"/>
            <a:ext cx="4105519" cy="329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2446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Two</a:t>
            </a:r>
            <a:r>
              <a:rPr lang="en-US" dirty="0" smtClean="0"/>
              <a:t/>
            </a:r>
            <a:br>
              <a:rPr lang="en-US" dirty="0" smtClean="0"/>
            </a:br>
            <a:r>
              <a:rPr lang="en-US" b="1" dirty="0" smtClean="0"/>
              <a:t>Power Supply</a:t>
            </a:r>
            <a:r>
              <a:rPr lang="en-US" dirty="0" smtClean="0"/>
              <a:t/>
            </a:r>
            <a:br>
              <a:rPr lang="en-US" dirty="0" smtClean="0"/>
            </a:br>
            <a:endParaRPr lang="en-US" dirty="0"/>
          </a:p>
        </p:txBody>
      </p:sp>
      <p:sp>
        <p:nvSpPr>
          <p:cNvPr id="3" name="Content Placeholder 2"/>
          <p:cNvSpPr>
            <a:spLocks noGrp="1"/>
          </p:cNvSpPr>
          <p:nvPr>
            <p:ph idx="1"/>
          </p:nvPr>
        </p:nvSpPr>
        <p:spPr>
          <a:xfrm>
            <a:off x="838200" y="2259873"/>
            <a:ext cx="10515600" cy="3917089"/>
          </a:xfrm>
        </p:spPr>
        <p:txBody>
          <a:bodyPr/>
          <a:lstStyle/>
          <a:p>
            <a:pPr marL="0" indent="0">
              <a:buNone/>
            </a:pPr>
            <a:r>
              <a:rPr lang="en-US" dirty="0"/>
              <a:t>The second approach is to wire pin 13 and 14 with a wire of the motherboard connector from the power supply side. Then, plug in the power supply the wall socket. Lastly, switch on the power supply using the back switch, now, your power supply should be working indicating your PSU works well. </a:t>
            </a:r>
          </a:p>
          <a:p>
            <a:pPr marL="0" indent="0">
              <a:buNone/>
            </a:pPr>
            <a:endParaRPr lang="en-US" dirty="0"/>
          </a:p>
        </p:txBody>
      </p:sp>
      <p:sp>
        <p:nvSpPr>
          <p:cNvPr id="4" name="Rectangle 10"/>
          <p:cNvSpPr>
            <a:spLocks noChangeArrowheads="1"/>
          </p:cNvSpPr>
          <p:nvPr/>
        </p:nvSpPr>
        <p:spPr bwMode="auto">
          <a:xfrm>
            <a:off x="838200" y="1690688"/>
            <a:ext cx="3970574"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dirty="0"/>
              <a:t> </a:t>
            </a:r>
            <a:r>
              <a:rPr lang="en-US" b="1" dirty="0" smtClean="0"/>
              <a:t>2.5 </a:t>
            </a:r>
            <a:r>
              <a:rPr lang="en-US" b="1" dirty="0"/>
              <a:t>Testing Power </a:t>
            </a:r>
            <a:r>
              <a:rPr lang="en-US" b="1" dirty="0" smtClean="0"/>
              <a:t>Supply</a:t>
            </a:r>
            <a:endParaRPr lang="en-US" dirty="0"/>
          </a:p>
        </p:txBody>
      </p:sp>
    </p:spTree>
    <p:extLst>
      <p:ext uri="{BB962C8B-B14F-4D97-AF65-F5344CB8AC3E}">
        <p14:creationId xmlns:p14="http://schemas.microsoft.com/office/powerpoint/2010/main" val="4095390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Two</a:t>
            </a:r>
            <a:r>
              <a:rPr lang="en-US" dirty="0" smtClean="0"/>
              <a:t/>
            </a:r>
            <a:br>
              <a:rPr lang="en-US" dirty="0" smtClean="0"/>
            </a:br>
            <a:r>
              <a:rPr lang="en-US" b="1" dirty="0" smtClean="0"/>
              <a:t>Power Supply</a:t>
            </a:r>
            <a:r>
              <a:rPr lang="en-US" dirty="0" smtClean="0"/>
              <a:t/>
            </a:r>
            <a:br>
              <a:rPr lang="en-US" dirty="0" smtClean="0"/>
            </a:br>
            <a:endParaRPr lang="en-US" dirty="0"/>
          </a:p>
        </p:txBody>
      </p:sp>
      <p:sp>
        <p:nvSpPr>
          <p:cNvPr id="4" name="Rectangle 10"/>
          <p:cNvSpPr>
            <a:spLocks noChangeArrowheads="1"/>
          </p:cNvSpPr>
          <p:nvPr/>
        </p:nvSpPr>
        <p:spPr bwMode="auto">
          <a:xfrm>
            <a:off x="838200" y="1690688"/>
            <a:ext cx="167385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Summery</a:t>
            </a:r>
            <a:r>
              <a:rPr lang="en-US" dirty="0" smtClean="0"/>
              <a:t> </a:t>
            </a:r>
            <a:endParaRPr lang="en-US" dirty="0"/>
          </a:p>
        </p:txBody>
      </p:sp>
      <p:sp>
        <p:nvSpPr>
          <p:cNvPr id="5" name="Rectangle 99"/>
          <p:cNvSpPr>
            <a:spLocks noChangeArrowheads="1"/>
          </p:cNvSpPr>
          <p:nvPr/>
        </p:nvSpPr>
        <p:spPr bwMode="auto">
          <a:xfrm>
            <a:off x="994954" y="3439841"/>
            <a:ext cx="9899469" cy="2330768"/>
          </a:xfrm>
          <a:prstGeom prst="rect">
            <a:avLst/>
          </a:prstGeom>
          <a:solidFill>
            <a:srgbClr val="D8D8D8"/>
          </a:solidFill>
          <a:ln w="12700">
            <a:solidFill>
              <a:srgbClr val="000000"/>
            </a:solidFill>
            <a:miter lim="800000"/>
            <a:headEnd/>
            <a:tailEnd/>
          </a:ln>
          <a:effectLst>
            <a:outerShdw dist="35921" dir="2700000" algn="ctr" rotWithShape="0">
              <a:srgbClr val="D8D8D8">
                <a:alpha val="50000"/>
              </a:srgbClr>
            </a:outerShdw>
          </a:effectLst>
        </p:spPr>
        <p:txBody>
          <a:bodyPr vert="horz" wrap="square" lIns="91440" tIns="45720" rIns="91440" bIns="45720" numCol="1" anchor="t" anchorCtr="0" compatLnSpc="1">
            <a:prstTxWarp prst="textNoShape">
              <a:avLst/>
            </a:prstTxWarp>
          </a:bodyPr>
          <a:lstStyle/>
          <a:p>
            <a:pPr marL="285750" lvl="0" indent="-285750">
              <a:buFont typeface="Arial" panose="020B0604020202020204" pitchFamily="34" charset="0"/>
              <a:buChar char="•"/>
            </a:pPr>
            <a:r>
              <a:rPr lang="en-US" sz="3200" dirty="0"/>
              <a:t>Definition of computer case. </a:t>
            </a:r>
          </a:p>
          <a:p>
            <a:pPr marL="285750" lvl="0" indent="-285750">
              <a:buFont typeface="Arial" panose="020B0604020202020204" pitchFamily="34" charset="0"/>
              <a:buChar char="•"/>
            </a:pPr>
            <a:r>
              <a:rPr lang="en-US" sz="3200" dirty="0"/>
              <a:t>Describe how power supply works. </a:t>
            </a:r>
          </a:p>
          <a:p>
            <a:pPr marL="285750" lvl="0" indent="-285750">
              <a:buFont typeface="Arial" panose="020B0604020202020204" pitchFamily="34" charset="0"/>
              <a:buChar char="•"/>
            </a:pPr>
            <a:r>
              <a:rPr lang="en-US" sz="3200" dirty="0"/>
              <a:t>Describe the power supply connectors. </a:t>
            </a:r>
          </a:p>
          <a:p>
            <a:pPr marL="285750" indent="-285750">
              <a:buFont typeface="Arial" panose="020B0604020202020204" pitchFamily="34" charset="0"/>
              <a:buChar char="•"/>
            </a:pPr>
            <a:r>
              <a:rPr lang="en-US" sz="3200" dirty="0"/>
              <a:t>Installing, uninstalling and testing power supply</a:t>
            </a:r>
          </a:p>
        </p:txBody>
      </p:sp>
    </p:spTree>
    <p:extLst>
      <p:ext uri="{BB962C8B-B14F-4D97-AF65-F5344CB8AC3E}">
        <p14:creationId xmlns:p14="http://schemas.microsoft.com/office/powerpoint/2010/main" val="1870911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Two</a:t>
            </a:r>
            <a:r>
              <a:rPr lang="en-US" dirty="0"/>
              <a:t/>
            </a:r>
            <a:br>
              <a:rPr lang="en-US" dirty="0"/>
            </a:br>
            <a:r>
              <a:rPr lang="en-US" b="1" dirty="0"/>
              <a:t>Power Supply</a:t>
            </a:r>
            <a:r>
              <a:rPr lang="en-US" dirty="0"/>
              <a:t/>
            </a:r>
            <a:br>
              <a:rPr lang="en-US" dirty="0"/>
            </a:br>
            <a:endParaRPr lang="en-US" dirty="0"/>
          </a:p>
        </p:txBody>
      </p:sp>
      <p:sp>
        <p:nvSpPr>
          <p:cNvPr id="3" name="Content Placeholder 2"/>
          <p:cNvSpPr>
            <a:spLocks noGrp="1"/>
          </p:cNvSpPr>
          <p:nvPr>
            <p:ph idx="1"/>
          </p:nvPr>
        </p:nvSpPr>
        <p:spPr>
          <a:xfrm>
            <a:off x="838200" y="2325189"/>
            <a:ext cx="10515600" cy="3851774"/>
          </a:xfrm>
        </p:spPr>
        <p:txBody>
          <a:bodyPr>
            <a:normAutofit/>
          </a:bodyPr>
          <a:lstStyle/>
          <a:p>
            <a:pPr marL="0" indent="0">
              <a:buNone/>
            </a:pPr>
            <a:r>
              <a:rPr lang="en-US" sz="4000" i="1" dirty="0"/>
              <a:t>“I meant to kill a turkey, and instead, I nearly killed a goose.”</a:t>
            </a:r>
            <a:endParaRPr lang="en-US" sz="4000" dirty="0"/>
          </a:p>
          <a:p>
            <a:pPr marL="0" indent="0">
              <a:buNone/>
            </a:pPr>
            <a:r>
              <a:rPr lang="en-US" sz="4000" i="1" dirty="0"/>
              <a:t>	(Benjamin Franklin on Shocking Himself While Trying to Kill a </a:t>
            </a:r>
            <a:r>
              <a:rPr lang="en-US" sz="4000" i="1" dirty="0" smtClean="0"/>
              <a:t>Turkey</a:t>
            </a:r>
            <a:r>
              <a:rPr lang="ar-KW" sz="4000" i="1" dirty="0" smtClean="0"/>
              <a:t>(</a:t>
            </a:r>
            <a:endParaRPr lang="en-US" sz="4000" dirty="0"/>
          </a:p>
        </p:txBody>
      </p:sp>
    </p:spTree>
    <p:extLst>
      <p:ext uri="{BB962C8B-B14F-4D97-AF65-F5344CB8AC3E}">
        <p14:creationId xmlns:p14="http://schemas.microsoft.com/office/powerpoint/2010/main" val="274495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Two</a:t>
            </a:r>
            <a:r>
              <a:rPr lang="en-US" dirty="0"/>
              <a:t/>
            </a:r>
            <a:br>
              <a:rPr lang="en-US" dirty="0"/>
            </a:br>
            <a:r>
              <a:rPr lang="en-US" b="1" dirty="0"/>
              <a:t>Power Supply</a:t>
            </a:r>
            <a:r>
              <a:rPr lang="en-US" dirty="0"/>
              <a:t/>
            </a:r>
            <a:br>
              <a:rPr lang="en-US" dirty="0"/>
            </a:br>
            <a:endParaRPr lang="en-US" dirty="0"/>
          </a:p>
        </p:txBody>
      </p:sp>
      <p:sp>
        <p:nvSpPr>
          <p:cNvPr id="3" name="Content Placeholder 2"/>
          <p:cNvSpPr>
            <a:spLocks noGrp="1"/>
          </p:cNvSpPr>
          <p:nvPr>
            <p:ph idx="1"/>
          </p:nvPr>
        </p:nvSpPr>
        <p:spPr>
          <a:xfrm>
            <a:off x="838200" y="2325189"/>
            <a:ext cx="10515600" cy="940525"/>
          </a:xfrm>
        </p:spPr>
        <p:txBody>
          <a:bodyPr/>
          <a:lstStyle/>
          <a:p>
            <a:pPr marL="0" lvl="0" indent="0">
              <a:buNone/>
            </a:pPr>
            <a:r>
              <a:rPr lang="en-US" dirty="0" smtClean="0"/>
              <a:t>The learning objectives of this chapter are</a:t>
            </a:r>
          </a:p>
          <a:p>
            <a:pPr marL="0" indent="0">
              <a:buNone/>
            </a:pPr>
            <a:endParaRPr lang="en-US" dirty="0"/>
          </a:p>
        </p:txBody>
      </p:sp>
      <p:sp>
        <p:nvSpPr>
          <p:cNvPr id="4" name="Rectangle 10"/>
          <p:cNvSpPr>
            <a:spLocks noChangeArrowheads="1"/>
          </p:cNvSpPr>
          <p:nvPr/>
        </p:nvSpPr>
        <p:spPr bwMode="auto">
          <a:xfrm>
            <a:off x="838200" y="1500187"/>
            <a:ext cx="22510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600" b="1" dirty="0">
                <a:latin typeface="Times New Roman" panose="02020603050405020304" pitchFamily="18" charset="0"/>
                <a:cs typeface="Times New Roman" panose="02020603050405020304" pitchFamily="18" charset="0"/>
              </a:rPr>
              <a:t>Objectives</a:t>
            </a:r>
          </a:p>
        </p:txBody>
      </p:sp>
      <p:sp>
        <p:nvSpPr>
          <p:cNvPr id="5" name="Rectangle 99"/>
          <p:cNvSpPr>
            <a:spLocks noChangeArrowheads="1"/>
          </p:cNvSpPr>
          <p:nvPr/>
        </p:nvSpPr>
        <p:spPr bwMode="auto">
          <a:xfrm>
            <a:off x="994954" y="3439841"/>
            <a:ext cx="9899469" cy="2330768"/>
          </a:xfrm>
          <a:prstGeom prst="rect">
            <a:avLst/>
          </a:prstGeom>
          <a:solidFill>
            <a:srgbClr val="D8D8D8"/>
          </a:solidFill>
          <a:ln w="12700">
            <a:solidFill>
              <a:srgbClr val="000000"/>
            </a:solidFill>
            <a:miter lim="800000"/>
            <a:headEnd/>
            <a:tailEnd/>
          </a:ln>
          <a:effectLst>
            <a:outerShdw dist="35921" dir="2700000" algn="ctr" rotWithShape="0">
              <a:srgbClr val="D8D8D8">
                <a:alpha val="50000"/>
              </a:srgbClr>
            </a:outerShdw>
          </a:effectLst>
        </p:spPr>
        <p:txBody>
          <a:bodyPr vert="horz" wrap="square" lIns="91440" tIns="45720" rIns="91440" bIns="45720" numCol="1" anchor="t" anchorCtr="0" compatLnSpc="1">
            <a:prstTxWarp prst="textNoShape">
              <a:avLst/>
            </a:prstTxWarp>
          </a:bodyPr>
          <a:lstStyle/>
          <a:p>
            <a:pPr marL="285750" lvl="0" indent="-285750">
              <a:buFont typeface="Arial" panose="020B0604020202020204" pitchFamily="34" charset="0"/>
              <a:buChar char="•"/>
            </a:pPr>
            <a:r>
              <a:rPr lang="en-US" sz="3200" dirty="0"/>
              <a:t>Definition of computer case. </a:t>
            </a:r>
          </a:p>
          <a:p>
            <a:pPr marL="285750" lvl="0" indent="-285750">
              <a:buFont typeface="Arial" panose="020B0604020202020204" pitchFamily="34" charset="0"/>
              <a:buChar char="•"/>
            </a:pPr>
            <a:r>
              <a:rPr lang="en-US" sz="3200" dirty="0"/>
              <a:t>Describe how power supply works. </a:t>
            </a:r>
          </a:p>
          <a:p>
            <a:pPr marL="285750" lvl="0" indent="-285750">
              <a:buFont typeface="Arial" panose="020B0604020202020204" pitchFamily="34" charset="0"/>
              <a:buChar char="•"/>
            </a:pPr>
            <a:r>
              <a:rPr lang="en-US" sz="3200" dirty="0"/>
              <a:t>Describe the power supply connectors. </a:t>
            </a:r>
          </a:p>
          <a:p>
            <a:pPr marL="285750" indent="-285750">
              <a:buFont typeface="Arial" panose="020B0604020202020204" pitchFamily="34" charset="0"/>
              <a:buChar char="•"/>
            </a:pPr>
            <a:r>
              <a:rPr lang="en-US" sz="3200" dirty="0"/>
              <a:t>Installing, uninstalling and testing power supply</a:t>
            </a:r>
          </a:p>
        </p:txBody>
      </p:sp>
    </p:spTree>
    <p:extLst>
      <p:ext uri="{BB962C8B-B14F-4D97-AF65-F5344CB8AC3E}">
        <p14:creationId xmlns:p14="http://schemas.microsoft.com/office/powerpoint/2010/main" val="2518639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Two</a:t>
            </a:r>
            <a:r>
              <a:rPr lang="en-US" dirty="0" smtClean="0"/>
              <a:t/>
            </a:r>
            <a:br>
              <a:rPr lang="en-US" dirty="0" smtClean="0"/>
            </a:br>
            <a:r>
              <a:rPr lang="en-US" b="1" dirty="0" smtClean="0"/>
              <a:t>Power Supply</a:t>
            </a:r>
            <a:r>
              <a:rPr lang="en-US" dirty="0" smtClean="0"/>
              <a:t/>
            </a:r>
            <a:br>
              <a:rPr lang="en-US" dirty="0" smtClean="0"/>
            </a:br>
            <a:endParaRPr lang="en-US" dirty="0"/>
          </a:p>
        </p:txBody>
      </p:sp>
      <p:sp>
        <p:nvSpPr>
          <p:cNvPr id="3" name="Content Placeholder 2"/>
          <p:cNvSpPr>
            <a:spLocks noGrp="1"/>
          </p:cNvSpPr>
          <p:nvPr>
            <p:ph idx="1"/>
          </p:nvPr>
        </p:nvSpPr>
        <p:spPr>
          <a:xfrm>
            <a:off x="838200" y="2390503"/>
            <a:ext cx="6620692" cy="3786460"/>
          </a:xfrm>
        </p:spPr>
        <p:txBody>
          <a:bodyPr>
            <a:normAutofit lnSpcReduction="10000"/>
          </a:bodyPr>
          <a:lstStyle/>
          <a:p>
            <a:r>
              <a:rPr lang="en-US" dirty="0"/>
              <a:t>Computer cases sometimes incorrectly referred to CPU or hard disk. Alternatively, computer case is also called computer chassis, tower system, cabinet case unit or simply case. It contains most of the computer components, for ex. motherboard, CPU, expansion cards, front and side panel connectors. Usually, Case’s materials manufactured from steel or </a:t>
            </a:r>
            <a:r>
              <a:rPr lang="en-US" dirty="0" smtClean="0"/>
              <a:t>aluminum</a:t>
            </a:r>
            <a:endParaRPr lang="en-US" dirty="0"/>
          </a:p>
          <a:p>
            <a:endParaRPr lang="en-US" dirty="0"/>
          </a:p>
        </p:txBody>
      </p:sp>
      <p:sp>
        <p:nvSpPr>
          <p:cNvPr id="4" name="Rectangle 10"/>
          <p:cNvSpPr>
            <a:spLocks noChangeArrowheads="1"/>
          </p:cNvSpPr>
          <p:nvPr/>
        </p:nvSpPr>
        <p:spPr bwMode="auto">
          <a:xfrm>
            <a:off x="838200" y="1500187"/>
            <a:ext cx="314541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2.1 Computer </a:t>
            </a:r>
            <a:r>
              <a:rPr lang="en-US" b="1" dirty="0" smtClean="0"/>
              <a:t>Cases</a:t>
            </a:r>
            <a:endParaRPr lang="en-US" dirty="0"/>
          </a:p>
        </p:txBody>
      </p:sp>
      <p:pic>
        <p:nvPicPr>
          <p:cNvPr id="2050" name="Picture 6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9894" y="2390503"/>
            <a:ext cx="3109234" cy="3240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4420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Two</a:t>
            </a:r>
            <a:r>
              <a:rPr lang="en-US" dirty="0" smtClean="0"/>
              <a:t/>
            </a:r>
            <a:br>
              <a:rPr lang="en-US" dirty="0" smtClean="0"/>
            </a:br>
            <a:r>
              <a:rPr lang="en-US" b="1" dirty="0" smtClean="0"/>
              <a:t>Power Supply</a:t>
            </a:r>
            <a:r>
              <a:rPr lang="en-US" dirty="0" smtClean="0"/>
              <a:t/>
            </a:r>
            <a:br>
              <a:rPr lang="en-US" dirty="0" smtClean="0"/>
            </a:br>
            <a:endParaRPr lang="en-US" dirty="0"/>
          </a:p>
        </p:txBody>
      </p:sp>
      <p:sp>
        <p:nvSpPr>
          <p:cNvPr id="3" name="Content Placeholder 2"/>
          <p:cNvSpPr>
            <a:spLocks noGrp="1"/>
          </p:cNvSpPr>
          <p:nvPr>
            <p:ph idx="1"/>
          </p:nvPr>
        </p:nvSpPr>
        <p:spPr>
          <a:xfrm>
            <a:off x="838200" y="2547257"/>
            <a:ext cx="10515600" cy="3629706"/>
          </a:xfrm>
        </p:spPr>
        <p:txBody>
          <a:bodyPr/>
          <a:lstStyle/>
          <a:p>
            <a:pPr marL="0" indent="0">
              <a:buNone/>
            </a:pPr>
            <a:r>
              <a:rPr lang="en-US" dirty="0" smtClean="0"/>
              <a:t> Sometime, it is manufactured from wood, plastic and Lego blocks. Cases sizes are based on the motherboard form factor. Chapter Three discusses the motherboard form factors and their kinds in more details.</a:t>
            </a:r>
            <a:endParaRPr lang="en-US" dirty="0"/>
          </a:p>
        </p:txBody>
      </p:sp>
      <p:sp>
        <p:nvSpPr>
          <p:cNvPr id="4" name="Rectangle 10"/>
          <p:cNvSpPr>
            <a:spLocks noChangeArrowheads="1"/>
          </p:cNvSpPr>
          <p:nvPr/>
        </p:nvSpPr>
        <p:spPr bwMode="auto">
          <a:xfrm>
            <a:off x="838200" y="1888140"/>
            <a:ext cx="314541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2.1 Computer </a:t>
            </a:r>
            <a:r>
              <a:rPr lang="en-US" b="1" dirty="0" smtClean="0"/>
              <a:t>Cases</a:t>
            </a:r>
            <a:endParaRPr lang="en-US" dirty="0"/>
          </a:p>
        </p:txBody>
      </p:sp>
    </p:spTree>
    <p:extLst>
      <p:ext uri="{BB962C8B-B14F-4D97-AF65-F5344CB8AC3E}">
        <p14:creationId xmlns:p14="http://schemas.microsoft.com/office/powerpoint/2010/main" val="642584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Two</a:t>
            </a:r>
            <a:r>
              <a:rPr lang="en-US" dirty="0" smtClean="0"/>
              <a:t/>
            </a:r>
            <a:br>
              <a:rPr lang="en-US" dirty="0" smtClean="0"/>
            </a:br>
            <a:r>
              <a:rPr lang="en-US" b="1" dirty="0" smtClean="0"/>
              <a:t>Power Supply</a:t>
            </a:r>
            <a:r>
              <a:rPr lang="en-US" dirty="0" smtClean="0"/>
              <a:t/>
            </a:r>
            <a:br>
              <a:rPr lang="en-US" dirty="0" smtClean="0"/>
            </a:br>
            <a:endParaRPr lang="en-US" dirty="0"/>
          </a:p>
        </p:txBody>
      </p:sp>
      <p:sp>
        <p:nvSpPr>
          <p:cNvPr id="3" name="Content Placeholder 2"/>
          <p:cNvSpPr>
            <a:spLocks noGrp="1"/>
          </p:cNvSpPr>
          <p:nvPr>
            <p:ph idx="1"/>
          </p:nvPr>
        </p:nvSpPr>
        <p:spPr>
          <a:xfrm>
            <a:off x="838200" y="2364377"/>
            <a:ext cx="5013960" cy="3812586"/>
          </a:xfrm>
        </p:spPr>
        <p:txBody>
          <a:bodyPr/>
          <a:lstStyle/>
          <a:p>
            <a:pPr marL="0" indent="0">
              <a:buNone/>
            </a:pPr>
            <a:r>
              <a:rPr lang="en-US" dirty="0"/>
              <a:t>Power supply or power supply unit (PSU) is simply supplies the PC components with electricity as Figure 2.2 shows a typical power supply inside the case. </a:t>
            </a:r>
          </a:p>
          <a:p>
            <a:pPr marL="0" indent="0">
              <a:buNone/>
            </a:pPr>
            <a:endParaRPr lang="en-US" dirty="0"/>
          </a:p>
        </p:txBody>
      </p:sp>
      <p:sp>
        <p:nvSpPr>
          <p:cNvPr id="4" name="Rectangle 10"/>
          <p:cNvSpPr>
            <a:spLocks noChangeArrowheads="1"/>
          </p:cNvSpPr>
          <p:nvPr/>
        </p:nvSpPr>
        <p:spPr bwMode="auto">
          <a:xfrm>
            <a:off x="838200" y="1796700"/>
            <a:ext cx="4484754"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2.2 How Power Supply </a:t>
            </a:r>
            <a:r>
              <a:rPr lang="en-US" b="1" dirty="0" smtClean="0"/>
              <a:t>Works</a:t>
            </a:r>
            <a:endParaRPr lang="en-US" dirty="0"/>
          </a:p>
        </p:txBody>
      </p:sp>
      <p:pic>
        <p:nvPicPr>
          <p:cNvPr id="3074" name="Picture 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2160" y="2364377"/>
            <a:ext cx="5016137" cy="3304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1105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Two</a:t>
            </a:r>
            <a:r>
              <a:rPr lang="en-US" dirty="0" smtClean="0"/>
              <a:t/>
            </a:r>
            <a:br>
              <a:rPr lang="en-US" dirty="0" smtClean="0"/>
            </a:br>
            <a:r>
              <a:rPr lang="en-US" b="1" dirty="0" smtClean="0"/>
              <a:t>Power Supply</a:t>
            </a:r>
            <a:r>
              <a:rPr lang="en-US" dirty="0" smtClean="0"/>
              <a:t/>
            </a:r>
            <a:br>
              <a:rPr lang="en-US" dirty="0" smtClean="0"/>
            </a:br>
            <a:endParaRPr lang="en-US" dirty="0"/>
          </a:p>
        </p:txBody>
      </p:sp>
      <p:sp>
        <p:nvSpPr>
          <p:cNvPr id="3" name="Content Placeholder 2"/>
          <p:cNvSpPr>
            <a:spLocks noGrp="1"/>
          </p:cNvSpPr>
          <p:nvPr>
            <p:ph idx="1"/>
          </p:nvPr>
        </p:nvSpPr>
        <p:spPr>
          <a:xfrm>
            <a:off x="838200" y="2364377"/>
            <a:ext cx="6947263" cy="3812585"/>
          </a:xfrm>
        </p:spPr>
        <p:txBody>
          <a:bodyPr>
            <a:normAutofit lnSpcReduction="10000"/>
          </a:bodyPr>
          <a:lstStyle/>
          <a:p>
            <a:pPr marL="0" indent="0">
              <a:buNone/>
            </a:pPr>
            <a:r>
              <a:rPr lang="en-US" dirty="0"/>
              <a:t>It takes the electricity from the wall jack and transforms it into electricity to run the motherboard and other internal components. More precisely, your pc uses DC voltage. Electricity is subdivides into two kinds: direct current (DC) and alternating current (AC). DC flows in one direction around continuous circuit. Where, AC flows back and forth simultaneously in a circuit as Figure 2.3 shows below. </a:t>
            </a:r>
          </a:p>
          <a:p>
            <a:endParaRPr lang="en-US" dirty="0"/>
          </a:p>
        </p:txBody>
      </p:sp>
      <p:sp>
        <p:nvSpPr>
          <p:cNvPr id="4" name="Rectangle 10"/>
          <p:cNvSpPr>
            <a:spLocks noChangeArrowheads="1"/>
          </p:cNvSpPr>
          <p:nvPr/>
        </p:nvSpPr>
        <p:spPr bwMode="auto">
          <a:xfrm>
            <a:off x="838200" y="1796700"/>
            <a:ext cx="4484754"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2.2 How Power Supply </a:t>
            </a:r>
            <a:r>
              <a:rPr lang="en-US" b="1" dirty="0" smtClean="0"/>
              <a:t>Works</a:t>
            </a:r>
            <a:endParaRPr lang="en-US" dirty="0"/>
          </a:p>
        </p:txBody>
      </p:sp>
      <p:pic>
        <p:nvPicPr>
          <p:cNvPr id="4098" name="Picture 6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7461" y="2633310"/>
            <a:ext cx="3327853" cy="237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5891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Two</a:t>
            </a:r>
            <a:r>
              <a:rPr lang="en-US" dirty="0" smtClean="0"/>
              <a:t/>
            </a:r>
            <a:br>
              <a:rPr lang="en-US" dirty="0" smtClean="0"/>
            </a:br>
            <a:r>
              <a:rPr lang="en-US" b="1" dirty="0" smtClean="0"/>
              <a:t>Power Supply</a:t>
            </a:r>
            <a:r>
              <a:rPr lang="en-US" dirty="0" smtClean="0"/>
              <a:t/>
            </a:r>
            <a:br>
              <a:rPr lang="en-US" dirty="0" smtClean="0"/>
            </a:br>
            <a:endParaRPr lang="en-US" dirty="0"/>
          </a:p>
        </p:txBody>
      </p:sp>
      <p:sp>
        <p:nvSpPr>
          <p:cNvPr id="3" name="Content Placeholder 2"/>
          <p:cNvSpPr>
            <a:spLocks noGrp="1"/>
          </p:cNvSpPr>
          <p:nvPr>
            <p:ph idx="1"/>
          </p:nvPr>
        </p:nvSpPr>
        <p:spPr>
          <a:xfrm>
            <a:off x="838200" y="2429691"/>
            <a:ext cx="10515600" cy="3747271"/>
          </a:xfrm>
        </p:spPr>
        <p:txBody>
          <a:bodyPr/>
          <a:lstStyle/>
          <a:p>
            <a:pPr marL="0" indent="0">
              <a:buNone/>
            </a:pPr>
            <a:r>
              <a:rPr lang="en-US" dirty="0"/>
              <a:t>Since the PC uses DC voltage, conversion will take a place inside the power supply unit to convert the high AC power supplied from the electricity company through the wall socket. The first step when power the PC is to get a proper power from the AC power. Secondly, the PSU converts the AC power to a proper DC power in order to pass it to the motherboard and peripherals. Finally, power supply unit needs to control the heat generated by itself to keep providing the DC power to the PC.  </a:t>
            </a:r>
          </a:p>
          <a:p>
            <a:pPr marL="0" indent="0">
              <a:buNone/>
            </a:pPr>
            <a:endParaRPr lang="en-US" dirty="0"/>
          </a:p>
        </p:txBody>
      </p:sp>
      <p:sp>
        <p:nvSpPr>
          <p:cNvPr id="4" name="Rectangle 10"/>
          <p:cNvSpPr>
            <a:spLocks noChangeArrowheads="1"/>
          </p:cNvSpPr>
          <p:nvPr/>
        </p:nvSpPr>
        <p:spPr bwMode="auto">
          <a:xfrm>
            <a:off x="838200" y="1796700"/>
            <a:ext cx="4484754"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2.2 How Power Supply </a:t>
            </a:r>
            <a:r>
              <a:rPr lang="en-US" b="1" dirty="0" smtClean="0"/>
              <a:t>Works</a:t>
            </a:r>
            <a:endParaRPr lang="en-US" dirty="0"/>
          </a:p>
        </p:txBody>
      </p:sp>
    </p:spTree>
    <p:extLst>
      <p:ext uri="{BB962C8B-B14F-4D97-AF65-F5344CB8AC3E}">
        <p14:creationId xmlns:p14="http://schemas.microsoft.com/office/powerpoint/2010/main" val="854195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Two</a:t>
            </a:r>
            <a:r>
              <a:rPr lang="en-US" dirty="0" smtClean="0"/>
              <a:t/>
            </a:r>
            <a:br>
              <a:rPr lang="en-US" dirty="0" smtClean="0"/>
            </a:br>
            <a:r>
              <a:rPr lang="en-US" b="1" dirty="0" smtClean="0"/>
              <a:t>Power Supply</a:t>
            </a:r>
            <a:r>
              <a:rPr lang="en-US" dirty="0" smtClean="0"/>
              <a:t/>
            </a:r>
            <a:br>
              <a:rPr lang="en-US" dirty="0" smtClean="0"/>
            </a:br>
            <a:endParaRPr lang="en-US" dirty="0"/>
          </a:p>
        </p:txBody>
      </p:sp>
      <p:sp>
        <p:nvSpPr>
          <p:cNvPr id="3" name="Content Placeholder 2"/>
          <p:cNvSpPr>
            <a:spLocks noGrp="1"/>
          </p:cNvSpPr>
          <p:nvPr>
            <p:ph idx="1"/>
          </p:nvPr>
        </p:nvSpPr>
        <p:spPr>
          <a:xfrm>
            <a:off x="838200" y="2364377"/>
            <a:ext cx="4987834" cy="3812586"/>
          </a:xfrm>
        </p:spPr>
        <p:txBody>
          <a:bodyPr/>
          <a:lstStyle/>
          <a:p>
            <a:pPr marL="0" indent="0">
              <a:buNone/>
            </a:pPr>
            <a:r>
              <a:rPr lang="en-US" dirty="0"/>
              <a:t>desktop power supply unit dispatched from a system unit. All the wires dangling out of the PSU connect to the motherboard and peripherals. Power supplies have various shapes and sizes, but, the most common size is the standard 150 mm × 140 mm × 86 mm as shown in Figure 2.4. </a:t>
            </a:r>
          </a:p>
        </p:txBody>
      </p:sp>
      <p:sp>
        <p:nvSpPr>
          <p:cNvPr id="4" name="Rectangle 10"/>
          <p:cNvSpPr>
            <a:spLocks noChangeArrowheads="1"/>
          </p:cNvSpPr>
          <p:nvPr/>
        </p:nvSpPr>
        <p:spPr bwMode="auto">
          <a:xfrm>
            <a:off x="838200" y="1796700"/>
            <a:ext cx="452559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2.3 Power Supply </a:t>
            </a:r>
            <a:r>
              <a:rPr lang="en-US" b="1" dirty="0" smtClean="0"/>
              <a:t>Connectors</a:t>
            </a:r>
            <a:endParaRPr lang="en-US" dirty="0"/>
          </a:p>
        </p:txBody>
      </p:sp>
      <p:pic>
        <p:nvPicPr>
          <p:cNvPr id="5122" name="Picture 6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9477" y="2364377"/>
            <a:ext cx="4464323" cy="3140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8496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976</Words>
  <Application>Microsoft Office PowerPoint</Application>
  <PresentationFormat>Widescreen</PresentationFormat>
  <Paragraphs>68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Computer Maintenance </vt:lpstr>
      <vt:lpstr>Chapter Two Power Supply </vt:lpstr>
      <vt:lpstr>Chapter Two Power Supply </vt:lpstr>
      <vt:lpstr>Chapter Two Power Supply </vt:lpstr>
      <vt:lpstr>Chapter Two Power Supply </vt:lpstr>
      <vt:lpstr>Chapter Two Power Supply </vt:lpstr>
      <vt:lpstr>Chapter Two Power Supply </vt:lpstr>
      <vt:lpstr>Chapter Two Power Supply </vt:lpstr>
      <vt:lpstr>Chapter Two Power Supply </vt:lpstr>
      <vt:lpstr>Chapter Two Power Supply </vt:lpstr>
      <vt:lpstr>Chapter Two Power Supply </vt:lpstr>
      <vt:lpstr>Chapter Two Power Supply </vt:lpstr>
      <vt:lpstr>Chapter Two Power Supply </vt:lpstr>
      <vt:lpstr>Chapter Two Power Supply </vt:lpstr>
      <vt:lpstr>Chapter Two Power Supply </vt:lpstr>
      <vt:lpstr>Chapter Two Power Supply </vt:lpstr>
      <vt:lpstr>Chapter Two Power Supply </vt:lpstr>
      <vt:lpstr>Chapter Two Power Supply </vt:lpstr>
      <vt:lpstr>Chapter Two Power Supply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Maintenance</dc:title>
  <dc:creator>alaa</dc:creator>
  <cp:lastModifiedBy>Dr. Mohammad AlAhmed</cp:lastModifiedBy>
  <cp:revision>10</cp:revision>
  <dcterms:created xsi:type="dcterms:W3CDTF">2016-01-10T11:53:59Z</dcterms:created>
  <dcterms:modified xsi:type="dcterms:W3CDTF">2016-01-16T10:07:23Z</dcterms:modified>
</cp:coreProperties>
</file>