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1" r:id="rId6"/>
    <p:sldId id="260" r:id="rId7"/>
    <p:sldId id="261" r:id="rId8"/>
    <p:sldId id="262" r:id="rId9"/>
    <p:sldId id="263" r:id="rId10"/>
    <p:sldId id="264" r:id="rId11"/>
    <p:sldId id="265" r:id="rId12"/>
    <p:sldId id="266" r:id="rId13"/>
    <p:sldId id="267" r:id="rId14"/>
    <p:sldId id="268" r:id="rId15"/>
    <p:sldId id="269" r:id="rId16"/>
    <p:sldId id="282" r:id="rId17"/>
    <p:sldId id="270" r:id="rId18"/>
    <p:sldId id="283" r:id="rId19"/>
    <p:sldId id="271" r:id="rId20"/>
    <p:sldId id="272" r:id="rId21"/>
    <p:sldId id="273" r:id="rId22"/>
    <p:sldId id="274" r:id="rId23"/>
    <p:sldId id="275" r:id="rId24"/>
    <p:sldId id="276" r:id="rId25"/>
    <p:sldId id="277" r:id="rId26"/>
    <p:sldId id="278" r:id="rId27"/>
    <p:sldId id="279"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1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1790170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275580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1131913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41386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F9D70A1-AEF5-461D-A66C-62DEDC5056FD}" type="datetimeFigureOut">
              <a:rPr lang="en-US" smtClean="0"/>
              <a:t>1/16/16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24127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2336490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9D70A1-AEF5-461D-A66C-62DEDC5056FD}" type="datetimeFigureOut">
              <a:rPr lang="en-US" smtClean="0"/>
              <a:t>1/16/16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973208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9D70A1-AEF5-461D-A66C-62DEDC5056FD}" type="datetimeFigureOut">
              <a:rPr lang="en-US" smtClean="0"/>
              <a:t>1/16/16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749173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D70A1-AEF5-461D-A66C-62DEDC5056FD}" type="datetimeFigureOut">
              <a:rPr lang="en-US" smtClean="0"/>
              <a:t>1/16/16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773600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43054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F9D70A1-AEF5-461D-A66C-62DEDC5056FD}" type="datetimeFigureOut">
              <a:rPr lang="en-US" smtClean="0"/>
              <a:t>1/16/16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EC9180-9F96-4FF0-9995-F7895BB2B450}" type="slidenum">
              <a:rPr lang="en-US" smtClean="0"/>
              <a:t>‹#›</a:t>
            </a:fld>
            <a:endParaRPr lang="en-US"/>
          </a:p>
        </p:txBody>
      </p:sp>
    </p:spTree>
    <p:extLst>
      <p:ext uri="{BB962C8B-B14F-4D97-AF65-F5344CB8AC3E}">
        <p14:creationId xmlns:p14="http://schemas.microsoft.com/office/powerpoint/2010/main" val="37920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9D70A1-AEF5-461D-A66C-62DEDC5056FD}" type="datetimeFigureOut">
              <a:rPr lang="en-US" smtClean="0"/>
              <a:t>1/16/16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EC9180-9F96-4FF0-9995-F7895BB2B450}" type="slidenum">
              <a:rPr lang="en-US" smtClean="0"/>
              <a:t>‹#›</a:t>
            </a:fld>
            <a:endParaRPr lang="en-US"/>
          </a:p>
        </p:txBody>
      </p:sp>
    </p:spTree>
    <p:extLst>
      <p:ext uri="{BB962C8B-B14F-4D97-AF65-F5344CB8AC3E}">
        <p14:creationId xmlns:p14="http://schemas.microsoft.com/office/powerpoint/2010/main" val="2582750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Computer Maintenance</a:t>
            </a:r>
            <a:r>
              <a:rPr lang="en-US" dirty="0" smtClean="0"/>
              <a:t/>
            </a:r>
            <a:br>
              <a:rPr lang="en-US" dirty="0" smtClean="0"/>
            </a:br>
            <a:endParaRPr lang="en-US" dirty="0"/>
          </a:p>
        </p:txBody>
      </p:sp>
      <p:sp>
        <p:nvSpPr>
          <p:cNvPr id="3" name="Subtitle 2"/>
          <p:cNvSpPr>
            <a:spLocks noGrp="1"/>
          </p:cNvSpPr>
          <p:nvPr>
            <p:ph type="subTitle" idx="1"/>
          </p:nvPr>
        </p:nvSpPr>
        <p:spPr/>
        <p:txBody>
          <a:bodyPr>
            <a:normAutofit lnSpcReduction="10000"/>
          </a:bodyPr>
          <a:lstStyle/>
          <a:p>
            <a:r>
              <a:rPr lang="en-US" b="1" dirty="0"/>
              <a:t>Chapter Eight</a:t>
            </a:r>
            <a:endParaRPr lang="en-US" dirty="0"/>
          </a:p>
          <a:p>
            <a:r>
              <a:rPr lang="en-US" b="1" dirty="0"/>
              <a:t>Video and Sound </a:t>
            </a:r>
            <a:r>
              <a:rPr lang="en-US" b="1" dirty="0" smtClean="0"/>
              <a:t>Cards</a:t>
            </a:r>
          </a:p>
          <a:p>
            <a:endParaRPr lang="en-US" b="1" i="1" dirty="0"/>
          </a:p>
          <a:p>
            <a:r>
              <a:rPr lang="en-US" b="1" dirty="0" smtClean="0"/>
              <a:t>Dr. Mohammad </a:t>
            </a:r>
            <a:r>
              <a:rPr lang="en-US" b="1" dirty="0" err="1" smtClean="0"/>
              <a:t>AlAhmad</a:t>
            </a:r>
            <a:r>
              <a:rPr lang="en-US" i="1" dirty="0" smtClean="0"/>
              <a:t> </a:t>
            </a:r>
            <a:endParaRPr lang="en-US" dirty="0"/>
          </a:p>
          <a:p>
            <a:endParaRPr lang="en-US" dirty="0"/>
          </a:p>
        </p:txBody>
      </p:sp>
    </p:spTree>
    <p:extLst>
      <p:ext uri="{BB962C8B-B14F-4D97-AF65-F5344CB8AC3E}">
        <p14:creationId xmlns:p14="http://schemas.microsoft.com/office/powerpoint/2010/main" val="3031666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090057"/>
            <a:ext cx="10515600" cy="2377440"/>
          </a:xfrm>
        </p:spPr>
        <p:txBody>
          <a:bodyPr>
            <a:normAutofit fontScale="92500"/>
          </a:bodyPr>
          <a:lstStyle/>
          <a:p>
            <a:pPr marL="0" indent="0">
              <a:buNone/>
            </a:pPr>
            <a:r>
              <a:rPr lang="en-US" dirty="0"/>
              <a:t>AGP is connected directly the Northbridge unlike the PCI which is connected to Southbridge. The feature of having the AGP connected to the Northbridge chipset is to speed up the rendering process on the monitor. In the last years, PCI Express (</a:t>
            </a:r>
            <a:r>
              <a:rPr lang="en-US" dirty="0" err="1"/>
              <a:t>PCIe</a:t>
            </a:r>
            <a:r>
              <a:rPr lang="en-US" dirty="0"/>
              <a:t>) video cards are replaced with the AGP ones due to their high cost. </a:t>
            </a:r>
            <a:r>
              <a:rPr lang="en-US" dirty="0" err="1"/>
              <a:t>PCIe</a:t>
            </a:r>
            <a:r>
              <a:rPr lang="en-US" dirty="0"/>
              <a:t> video cards are incredibly fast using a serial communication method. All </a:t>
            </a:r>
            <a:r>
              <a:rPr lang="en-US" dirty="0" err="1"/>
              <a:t>PCIe</a:t>
            </a:r>
            <a:r>
              <a:rPr lang="en-US" dirty="0"/>
              <a:t> Video cards use the </a:t>
            </a:r>
            <a:r>
              <a:rPr lang="en-US" dirty="0" err="1"/>
              <a:t>PCIe</a:t>
            </a:r>
            <a:r>
              <a:rPr lang="en-US" dirty="0"/>
              <a:t> × 16 connector </a:t>
            </a:r>
          </a:p>
        </p:txBody>
      </p:sp>
      <p:sp>
        <p:nvSpPr>
          <p:cNvPr id="4" name="Rectangle 10"/>
          <p:cNvSpPr>
            <a:spLocks noChangeArrowheads="1"/>
          </p:cNvSpPr>
          <p:nvPr/>
        </p:nvSpPr>
        <p:spPr bwMode="auto">
          <a:xfrm>
            <a:off x="838200" y="1500187"/>
            <a:ext cx="3145413"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a:t>2.1 Computer </a:t>
            </a:r>
            <a:r>
              <a:rPr lang="en-US" b="1" dirty="0" smtClean="0"/>
              <a:t>Cases</a:t>
            </a:r>
            <a:endParaRPr lang="en-US" dirty="0"/>
          </a:p>
        </p:txBody>
      </p:sp>
      <p:pic>
        <p:nvPicPr>
          <p:cNvPr id="5122"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83613" y="4370836"/>
            <a:ext cx="4141484" cy="2487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13876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429691"/>
            <a:ext cx="10515600" cy="3747272"/>
          </a:xfrm>
        </p:spPr>
        <p:txBody>
          <a:bodyPr/>
          <a:lstStyle/>
          <a:p>
            <a:pPr marL="0" indent="0">
              <a:buNone/>
            </a:pPr>
            <a:r>
              <a:rPr lang="en-US" dirty="0"/>
              <a:t>Graphic processing unit or GPU handles a heavy lifting commands from the CPU and translate them into coordinates and colors that the monitor understand and displays. Your choice of graphic processor is a big decision when buying your own. Also, video memory is crucial to the operation in the PC. It is the hardest working set on the PC, really! Video memory keep updating constantly to reflect every changes that takes a place on the screen. Video memory proved to be a serious bottleneck when working with heaving processing applications such as games. </a:t>
            </a:r>
          </a:p>
          <a:p>
            <a:pPr marL="0" indent="0">
              <a:buNone/>
            </a:pPr>
            <a:endParaRPr lang="en-US" dirty="0"/>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spTree>
    <p:extLst>
      <p:ext uri="{BB962C8B-B14F-4D97-AF65-F5344CB8AC3E}">
        <p14:creationId xmlns:p14="http://schemas.microsoft.com/office/powerpoint/2010/main" val="40233186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38251"/>
            <a:ext cx="10515600" cy="3838712"/>
          </a:xfrm>
        </p:spPr>
        <p:txBody>
          <a:bodyPr/>
          <a:lstStyle/>
          <a:p>
            <a:pPr marL="0" indent="0">
              <a:buNone/>
            </a:pPr>
            <a:r>
              <a:rPr lang="en-US" dirty="0"/>
              <a:t>Now, we can illustrates the basic process works of a video card as follows:</a:t>
            </a:r>
          </a:p>
          <a:p>
            <a:pPr marL="514350" lvl="0" indent="-514350">
              <a:buFont typeface="+mj-lt"/>
              <a:buAutoNum type="arabicPeriod"/>
            </a:pPr>
            <a:r>
              <a:rPr lang="en-US" dirty="0"/>
              <a:t>The software alerts the processor to let it know the program has something to display in the monitor. </a:t>
            </a:r>
          </a:p>
          <a:p>
            <a:pPr marL="514350" lvl="0" indent="-514350">
              <a:buFont typeface="+mj-lt"/>
              <a:buAutoNum type="arabicPeriod"/>
            </a:pPr>
            <a:r>
              <a:rPr lang="en-US" dirty="0"/>
              <a:t>The processor contacts the graphic adapter’s device driver and passes along the instructions. </a:t>
            </a:r>
          </a:p>
          <a:p>
            <a:pPr marL="514350" lvl="0" indent="-514350">
              <a:buFont typeface="+mj-lt"/>
              <a:buAutoNum type="arabicPeriod"/>
            </a:pPr>
            <a:r>
              <a:rPr lang="en-US" dirty="0"/>
              <a:t>The driver contacts the video card and send along the instructions from the processor. </a:t>
            </a:r>
          </a:p>
          <a:p>
            <a:pPr marL="0" indent="0">
              <a:buNone/>
            </a:pPr>
            <a:endParaRPr lang="en-US" dirty="0"/>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spTree>
    <p:extLst>
      <p:ext uri="{BB962C8B-B14F-4D97-AF65-F5344CB8AC3E}">
        <p14:creationId xmlns:p14="http://schemas.microsoft.com/office/powerpoint/2010/main" val="236166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403566"/>
            <a:ext cx="10515600" cy="3773397"/>
          </a:xfrm>
        </p:spPr>
        <p:txBody>
          <a:bodyPr/>
          <a:lstStyle/>
          <a:p>
            <a:pPr marL="0" lvl="0" indent="0">
              <a:buNone/>
            </a:pPr>
            <a:r>
              <a:rPr lang="en-US" dirty="0" smtClean="0"/>
              <a:t>4. The </a:t>
            </a:r>
            <a:r>
              <a:rPr lang="en-US" dirty="0"/>
              <a:t>video card builds the new screen and stores it in the video </a:t>
            </a:r>
            <a:r>
              <a:rPr lang="en-US" dirty="0" smtClean="0"/>
              <a:t>memory</a:t>
            </a:r>
          </a:p>
          <a:p>
            <a:pPr marL="0" lvl="0" indent="0">
              <a:buNone/>
            </a:pPr>
            <a:r>
              <a:rPr lang="en-US" dirty="0" smtClean="0"/>
              <a:t>5. The </a:t>
            </a:r>
            <a:r>
              <a:rPr lang="en-US" dirty="0"/>
              <a:t>video card converts the digital signal to analog signal (in case of analog monitor) that monitor understand. </a:t>
            </a:r>
            <a:endParaRPr lang="en-US" dirty="0" smtClean="0"/>
          </a:p>
          <a:p>
            <a:pPr marL="0" lvl="0" indent="0">
              <a:buNone/>
            </a:pPr>
            <a:r>
              <a:rPr lang="en-US" dirty="0" smtClean="0"/>
              <a:t>6. The </a:t>
            </a:r>
            <a:r>
              <a:rPr lang="en-US" dirty="0"/>
              <a:t>monitor displays the screen image by converting the incoming signal into the colors that are displayed using individual screen pixels. </a:t>
            </a:r>
          </a:p>
          <a:p>
            <a:pPr marL="0" indent="0">
              <a:buNone/>
            </a:pPr>
            <a:endParaRPr lang="en-US" dirty="0"/>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spTree>
    <p:extLst>
      <p:ext uri="{BB962C8B-B14F-4D97-AF65-F5344CB8AC3E}">
        <p14:creationId xmlns:p14="http://schemas.microsoft.com/office/powerpoint/2010/main" val="573959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51313"/>
            <a:ext cx="10515600" cy="3825649"/>
          </a:xfrm>
        </p:spPr>
        <p:txBody>
          <a:bodyPr/>
          <a:lstStyle/>
          <a:p>
            <a:pPr marL="0" indent="0">
              <a:buNone/>
            </a:pPr>
            <a:r>
              <a:rPr lang="en-US" dirty="0"/>
              <a:t>Like other system components, you might see the following description of video card specifications: </a:t>
            </a:r>
            <a:endParaRPr lang="en-US" dirty="0" smtClean="0"/>
          </a:p>
          <a:p>
            <a:pPr marL="0" indent="0">
              <a:buNone/>
            </a:pPr>
            <a:endParaRPr lang="en-US" dirty="0"/>
          </a:p>
          <a:p>
            <a:pPr marL="0" indent="0" algn="ctr">
              <a:buNone/>
            </a:pPr>
            <a:r>
              <a:rPr lang="en-US" dirty="0"/>
              <a:t>XFX PVT73EYARG GeForce 7300GT 533 MHz 512 MB GDDR2, PCI Express × 16, SLI Ready, DVI, VGA, HDTV</a:t>
            </a:r>
          </a:p>
          <a:p>
            <a:pPr marL="0" indent="0">
              <a:buNone/>
            </a:pPr>
            <a:endParaRPr lang="en-US" dirty="0"/>
          </a:p>
        </p:txBody>
      </p:sp>
      <p:sp>
        <p:nvSpPr>
          <p:cNvPr id="4" name="Rectangle 10"/>
          <p:cNvSpPr>
            <a:spLocks noChangeArrowheads="1"/>
          </p:cNvSpPr>
          <p:nvPr/>
        </p:nvSpPr>
        <p:spPr bwMode="auto">
          <a:xfrm>
            <a:off x="838200" y="1500187"/>
            <a:ext cx="674178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8.2 Understanding Video Card Specifications</a:t>
            </a:r>
            <a:endParaRPr lang="en-US" dirty="0"/>
          </a:p>
        </p:txBody>
      </p:sp>
    </p:spTree>
    <p:extLst>
      <p:ext uri="{BB962C8B-B14F-4D97-AF65-F5344CB8AC3E}">
        <p14:creationId xmlns:p14="http://schemas.microsoft.com/office/powerpoint/2010/main" val="7840148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i="1" dirty="0" smtClean="0"/>
              <a:t/>
            </a:r>
            <a:br>
              <a:rPr lang="en-US" i="1" dirty="0" smtClean="0"/>
            </a:br>
            <a:endParaRPr lang="en-US" dirty="0"/>
          </a:p>
        </p:txBody>
      </p:sp>
      <p:sp>
        <p:nvSpPr>
          <p:cNvPr id="3" name="Content Placeholder 2"/>
          <p:cNvSpPr>
            <a:spLocks noGrp="1"/>
          </p:cNvSpPr>
          <p:nvPr>
            <p:ph idx="1"/>
          </p:nvPr>
        </p:nvSpPr>
        <p:spPr>
          <a:xfrm>
            <a:off x="838200" y="2429691"/>
            <a:ext cx="10515600" cy="3747272"/>
          </a:xfrm>
        </p:spPr>
        <p:txBody>
          <a:bodyPr>
            <a:normAutofit lnSpcReduction="10000"/>
          </a:bodyPr>
          <a:lstStyle/>
          <a:p>
            <a:pPr marL="0" indent="0">
              <a:buNone/>
            </a:pPr>
            <a:r>
              <a:rPr lang="en-US" dirty="0"/>
              <a:t>These video card description is discussed in details as follows:</a:t>
            </a:r>
          </a:p>
          <a:p>
            <a:pPr lvl="0"/>
            <a:r>
              <a:rPr lang="en-US" dirty="0"/>
              <a:t>XFX: this is the name of the video card manufacture.</a:t>
            </a:r>
          </a:p>
          <a:p>
            <a:pPr lvl="0"/>
            <a:r>
              <a:rPr lang="en-US" dirty="0"/>
              <a:t>PVT73EYARG: this is the manufacture model number for the video card.</a:t>
            </a:r>
          </a:p>
          <a:p>
            <a:pPr lvl="0"/>
            <a:r>
              <a:rPr lang="en-US" dirty="0"/>
              <a:t>GeForce 7300GT: this is the name of the graphics processing unit (GPU) chipset.</a:t>
            </a:r>
          </a:p>
          <a:p>
            <a:pPr lvl="0"/>
            <a:r>
              <a:rPr lang="en-US" dirty="0"/>
              <a:t>533 MHz: the speed of the memory clock. </a:t>
            </a:r>
          </a:p>
          <a:p>
            <a:pPr lvl="0"/>
            <a:r>
              <a:rPr lang="en-US" dirty="0"/>
              <a:t>512 MB: amount of memory on the card. </a:t>
            </a:r>
          </a:p>
          <a:p>
            <a:pPr marL="0" indent="0">
              <a:buNone/>
            </a:pPr>
            <a:endParaRPr lang="en-US" dirty="0"/>
          </a:p>
        </p:txBody>
      </p:sp>
      <p:sp>
        <p:nvSpPr>
          <p:cNvPr id="4" name="Rectangle 10"/>
          <p:cNvSpPr>
            <a:spLocks noChangeArrowheads="1"/>
          </p:cNvSpPr>
          <p:nvPr/>
        </p:nvSpPr>
        <p:spPr bwMode="auto">
          <a:xfrm>
            <a:off x="838200" y="1500187"/>
            <a:ext cx="674178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8.2 Understanding Video Card Specifications</a:t>
            </a:r>
            <a:endParaRPr lang="en-US" dirty="0"/>
          </a:p>
        </p:txBody>
      </p:sp>
    </p:spTree>
    <p:extLst>
      <p:ext uri="{BB962C8B-B14F-4D97-AF65-F5344CB8AC3E}">
        <p14:creationId xmlns:p14="http://schemas.microsoft.com/office/powerpoint/2010/main" val="1424355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br>
              <a:rPr lang="en-US" i="1" dirty="0"/>
            </a:br>
            <a:endParaRPr lang="en-US" dirty="0"/>
          </a:p>
        </p:txBody>
      </p:sp>
      <p:sp>
        <p:nvSpPr>
          <p:cNvPr id="3" name="Content Placeholder 2"/>
          <p:cNvSpPr>
            <a:spLocks noGrp="1"/>
          </p:cNvSpPr>
          <p:nvPr>
            <p:ph idx="1"/>
          </p:nvPr>
        </p:nvSpPr>
        <p:spPr>
          <a:xfrm>
            <a:off x="838200" y="2442753"/>
            <a:ext cx="10515600" cy="3734209"/>
          </a:xfrm>
        </p:spPr>
        <p:txBody>
          <a:bodyPr>
            <a:normAutofit lnSpcReduction="10000"/>
          </a:bodyPr>
          <a:lstStyle/>
          <a:p>
            <a:pPr marL="0" indent="0">
              <a:buNone/>
            </a:pPr>
            <a:r>
              <a:rPr lang="en-US" dirty="0"/>
              <a:t>These video card description is discussed in details as follows</a:t>
            </a:r>
            <a:r>
              <a:rPr lang="en-US" dirty="0" smtClean="0"/>
              <a:t>:</a:t>
            </a:r>
          </a:p>
          <a:p>
            <a:pPr lvl="0"/>
            <a:r>
              <a:rPr lang="en-US" dirty="0" smtClean="0"/>
              <a:t>GDDR2</a:t>
            </a:r>
            <a:r>
              <a:rPr lang="en-US" dirty="0"/>
              <a:t>: type of memory on the card. </a:t>
            </a:r>
          </a:p>
          <a:p>
            <a:pPr lvl="0"/>
            <a:r>
              <a:rPr lang="en-US" dirty="0"/>
              <a:t>PCI Express × 16: motherboard’s interface slot type used by the card.</a:t>
            </a:r>
          </a:p>
          <a:p>
            <a:pPr lvl="0"/>
            <a:r>
              <a:rPr lang="en-US" dirty="0"/>
              <a:t>SLI ready: this tells you can combine this video card with second video card using SLI dual GPU technology.</a:t>
            </a:r>
          </a:p>
          <a:p>
            <a:pPr lvl="0"/>
            <a:r>
              <a:rPr lang="en-US" dirty="0"/>
              <a:t>DVI: the video card comes with a DVI connector. </a:t>
            </a:r>
          </a:p>
          <a:p>
            <a:pPr lvl="0"/>
            <a:r>
              <a:rPr lang="en-US" dirty="0"/>
              <a:t>VGA: the video card comes with VGA connector. </a:t>
            </a:r>
          </a:p>
          <a:p>
            <a:pPr lvl="0"/>
            <a:r>
              <a:rPr lang="en-US" dirty="0"/>
              <a:t>HDTV: the video card comes in HDTV connector. </a:t>
            </a:r>
          </a:p>
          <a:p>
            <a:pPr marL="0" indent="0">
              <a:buNone/>
            </a:pPr>
            <a:endParaRPr lang="en-US" dirty="0"/>
          </a:p>
        </p:txBody>
      </p:sp>
      <p:sp>
        <p:nvSpPr>
          <p:cNvPr id="4" name="Rectangle 10"/>
          <p:cNvSpPr>
            <a:spLocks noChangeArrowheads="1"/>
          </p:cNvSpPr>
          <p:nvPr/>
        </p:nvSpPr>
        <p:spPr bwMode="auto">
          <a:xfrm>
            <a:off x="838200" y="1835888"/>
            <a:ext cx="674178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8.2 Understanding Video Card Specifications</a:t>
            </a:r>
            <a:endParaRPr lang="en-US" dirty="0"/>
          </a:p>
        </p:txBody>
      </p:sp>
    </p:spTree>
    <p:extLst>
      <p:ext uri="{BB962C8B-B14F-4D97-AF65-F5344CB8AC3E}">
        <p14:creationId xmlns:p14="http://schemas.microsoft.com/office/powerpoint/2010/main" val="3589188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481943"/>
            <a:ext cx="10515600" cy="3695020"/>
          </a:xfrm>
        </p:spPr>
        <p:txBody>
          <a:bodyPr>
            <a:normAutofit fontScale="92500" lnSpcReduction="10000"/>
          </a:bodyPr>
          <a:lstStyle/>
          <a:p>
            <a:pPr marL="0" indent="0">
              <a:buNone/>
            </a:pPr>
            <a:r>
              <a:rPr lang="en-US" dirty="0"/>
              <a:t>Setting up and optimizing sound for a PC have become an integral skill for all computer technicians. Also, setting up and optimizing sound in PCs need few quite skills from technicians in order to install the sound card, choose high quality speakers, install/update sound driver, work with an API sound and troubleshoot the sound card. PCs must be capable to convert the audio file in a form to enable it to be recorded and be played. Computer specialists call these two operations capture and output respectively. Today, every computer comes with four sound components in order to perform these two operations: sound card, speakers, microphone and recording/playback software. Computers capture (record) an electronic information through a process called sampling. </a:t>
            </a:r>
          </a:p>
        </p:txBody>
      </p:sp>
      <p:sp>
        <p:nvSpPr>
          <p:cNvPr id="4" name="Rectangle 10"/>
          <p:cNvSpPr>
            <a:spLocks noChangeArrowheads="1"/>
          </p:cNvSpPr>
          <p:nvPr/>
        </p:nvSpPr>
        <p:spPr bwMode="auto">
          <a:xfrm>
            <a:off x="838200" y="1500187"/>
            <a:ext cx="476604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8.3 Essentials of Sound </a:t>
            </a:r>
            <a:r>
              <a:rPr lang="en-US" b="1" dirty="0" smtClean="0"/>
              <a:t>Cards</a:t>
            </a:r>
            <a:endParaRPr lang="en-US" dirty="0"/>
          </a:p>
        </p:txBody>
      </p:sp>
    </p:spTree>
    <p:extLst>
      <p:ext uri="{BB962C8B-B14F-4D97-AF65-F5344CB8AC3E}">
        <p14:creationId xmlns:p14="http://schemas.microsoft.com/office/powerpoint/2010/main" val="32367139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90503"/>
            <a:ext cx="10515600" cy="3786460"/>
          </a:xfrm>
        </p:spPr>
        <p:txBody>
          <a:bodyPr>
            <a:normAutofit fontScale="92500"/>
          </a:bodyPr>
          <a:lstStyle/>
          <a:p>
            <a:pPr marL="0" indent="0">
              <a:buNone/>
            </a:pPr>
            <a:r>
              <a:rPr lang="en-US" dirty="0"/>
              <a:t>Sampling measured in thousands of cycles per second, or kilohertz (kHz). More samples means the better quality of reproduction of this sound. Most sounds in PCs are recorded in the range from 11 kHz (low quality rate, like telephone service) to the higher ultra-rate 192 kHz (better than human ear). Sounds vary according to their loudness (amplitude), their sound quality (frequency) and the quality of the same note played in different instruments (timbre). The number of characteristics of a particular sound captured during sampling is measured by bit depth of the sample. As a result, the greater bit depth of a particular captured </a:t>
            </a:r>
            <a:r>
              <a:rPr lang="en-US" dirty="0" err="1" smtClean="0"/>
              <a:t>sound,the</a:t>
            </a:r>
            <a:r>
              <a:rPr lang="en-US" dirty="0" smtClean="0"/>
              <a:t> </a:t>
            </a:r>
            <a:r>
              <a:rPr lang="en-US" dirty="0"/>
              <a:t>more characteristics of this sound can be stored and thus re-created.</a:t>
            </a:r>
          </a:p>
        </p:txBody>
      </p:sp>
      <p:sp>
        <p:nvSpPr>
          <p:cNvPr id="4" name="Rectangle 10"/>
          <p:cNvSpPr>
            <a:spLocks noChangeArrowheads="1"/>
          </p:cNvSpPr>
          <p:nvPr/>
        </p:nvSpPr>
        <p:spPr bwMode="auto">
          <a:xfrm>
            <a:off x="838200" y="1809763"/>
            <a:ext cx="476604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smtClean="0"/>
              <a:t>8.3 Essentials of Sound Cards</a:t>
            </a:r>
            <a:endParaRPr lang="en-US" dirty="0"/>
          </a:p>
        </p:txBody>
      </p:sp>
    </p:spTree>
    <p:extLst>
      <p:ext uri="{BB962C8B-B14F-4D97-AF65-F5344CB8AC3E}">
        <p14:creationId xmlns:p14="http://schemas.microsoft.com/office/powerpoint/2010/main" val="27335893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38251"/>
            <a:ext cx="10515600" cy="3838712"/>
          </a:xfrm>
        </p:spPr>
        <p:txBody>
          <a:bodyPr/>
          <a:lstStyle/>
          <a:p>
            <a:pPr marL="0" indent="0">
              <a:buNone/>
            </a:pPr>
            <a:r>
              <a:rPr lang="en-US" dirty="0"/>
              <a:t>The granddaddy of all sound formats is pulse code modulation (PCM). With just minor changes to fit in the PCs, PCM format is still alive and well, and it is named WAV format as it is called PC specialists. One the main drawbacks of WAV files is its size. Especially, when sampled at high frequency and depth. A 4-minutes audio file at 44.1 KHz and 16-bit stereo, weighs in at whopping 40-plusMB. The human ear cannot perceive anywhere near a subtle variations of sound recorded at 44.1 KHz and 16-bit stereo, interesting fact.</a:t>
            </a:r>
          </a:p>
          <a:p>
            <a:pPr marL="0" indent="0">
              <a:buNone/>
            </a:pPr>
            <a:endParaRPr lang="en-US" dirty="0"/>
          </a:p>
        </p:txBody>
      </p:sp>
      <p:sp>
        <p:nvSpPr>
          <p:cNvPr id="4" name="Rectangle 10"/>
          <p:cNvSpPr>
            <a:spLocks noChangeArrowheads="1"/>
          </p:cNvSpPr>
          <p:nvPr/>
        </p:nvSpPr>
        <p:spPr bwMode="auto">
          <a:xfrm>
            <a:off x="838200" y="1500187"/>
            <a:ext cx="459452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8.3 Essentials of Sound Cards</a:t>
            </a:r>
            <a:endParaRPr lang="en-US" dirty="0"/>
          </a:p>
        </p:txBody>
      </p:sp>
    </p:spTree>
    <p:extLst>
      <p:ext uri="{BB962C8B-B14F-4D97-AF65-F5344CB8AC3E}">
        <p14:creationId xmlns:p14="http://schemas.microsoft.com/office/powerpoint/2010/main" val="1721292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272937"/>
            <a:ext cx="10515600" cy="3904026"/>
          </a:xfrm>
        </p:spPr>
        <p:txBody>
          <a:bodyPr/>
          <a:lstStyle/>
          <a:p>
            <a:endParaRPr lang="en-US" i="1" dirty="0" smtClean="0"/>
          </a:p>
          <a:p>
            <a:endParaRPr lang="en-US" i="1" dirty="0"/>
          </a:p>
          <a:p>
            <a:pPr marL="0" indent="0">
              <a:buNone/>
            </a:pPr>
            <a:r>
              <a:rPr lang="en-US" i="1" dirty="0" smtClean="0"/>
              <a:t>“</a:t>
            </a:r>
            <a:r>
              <a:rPr lang="en-US" i="1" dirty="0"/>
              <a:t>Show me, Do not tell me”</a:t>
            </a:r>
            <a:endParaRPr lang="en-US" dirty="0"/>
          </a:p>
          <a:p>
            <a:pPr marL="0" indent="0">
              <a:buNone/>
            </a:pPr>
            <a:r>
              <a:rPr lang="en-US" i="1" dirty="0" smtClean="0"/>
              <a:t>                 </a:t>
            </a:r>
          </a:p>
          <a:p>
            <a:pPr marL="0" indent="0">
              <a:buNone/>
            </a:pPr>
            <a:r>
              <a:rPr lang="en-US" i="1" dirty="0" smtClean="0"/>
              <a:t>                  (</a:t>
            </a:r>
            <a:r>
              <a:rPr lang="en-US" i="1" dirty="0"/>
              <a:t>My supervisor, professor King, University of the Pacific, 2000)</a:t>
            </a:r>
            <a:endParaRPr lang="en-US" dirty="0"/>
          </a:p>
          <a:p>
            <a:pPr marL="0" indent="0">
              <a:buNone/>
            </a:pPr>
            <a:endParaRPr lang="en-US" dirty="0"/>
          </a:p>
        </p:txBody>
      </p:sp>
    </p:spTree>
    <p:extLst>
      <p:ext uri="{BB962C8B-B14F-4D97-AF65-F5344CB8AC3E}">
        <p14:creationId xmlns:p14="http://schemas.microsoft.com/office/powerpoint/2010/main" val="10417600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25189"/>
            <a:ext cx="10515600" cy="3851774"/>
          </a:xfrm>
        </p:spPr>
        <p:txBody>
          <a:bodyPr/>
          <a:lstStyle/>
          <a:p>
            <a:pPr marL="0" indent="0">
              <a:buNone/>
            </a:pPr>
            <a:r>
              <a:rPr lang="en-US" dirty="0"/>
              <a:t>Clever programmers have written algorithms to store a full WAV files as compressed files, discarding unnecessary audio bits of that file. These algorithms are basically, compressing and decompressing audio files and called codecs. The most famous codecs programs is the </a:t>
            </a:r>
            <a:r>
              <a:rPr lang="en-US" dirty="0" err="1"/>
              <a:t>Fraunhofer</a:t>
            </a:r>
            <a:r>
              <a:rPr lang="en-US" dirty="0"/>
              <a:t> MPEG-1 Layer 3 or simply by its file extension, MP3. Every sound card plays the audio files saved into PCs. It comes with a second processor that interprets standardized musical instrument digital interface (MIDI) files. It is important to understand that MIDI files are not independent musical files like MP3 files. </a:t>
            </a:r>
          </a:p>
        </p:txBody>
      </p:sp>
      <p:sp>
        <p:nvSpPr>
          <p:cNvPr id="4" name="Rectangle 10"/>
          <p:cNvSpPr>
            <a:spLocks noChangeArrowheads="1"/>
          </p:cNvSpPr>
          <p:nvPr/>
        </p:nvSpPr>
        <p:spPr bwMode="auto">
          <a:xfrm>
            <a:off x="838200" y="1500187"/>
            <a:ext cx="459452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8.3 Essentials of Sound Cards</a:t>
            </a:r>
            <a:endParaRPr lang="en-US" dirty="0"/>
          </a:p>
        </p:txBody>
      </p:sp>
    </p:spTree>
    <p:extLst>
      <p:ext uri="{BB962C8B-B14F-4D97-AF65-F5344CB8AC3E}">
        <p14:creationId xmlns:p14="http://schemas.microsoft.com/office/powerpoint/2010/main" val="3834140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107967"/>
            <a:ext cx="10515600" cy="4726331"/>
          </a:xfrm>
        </p:spPr>
        <p:txBody>
          <a:bodyPr>
            <a:normAutofit fontScale="85000" lnSpcReduction="20000"/>
          </a:bodyPr>
          <a:lstStyle/>
          <a:p>
            <a:pPr marL="0" indent="0">
              <a:buNone/>
            </a:pPr>
            <a:r>
              <a:rPr lang="en-US" dirty="0"/>
              <a:t>Other audio files are listed below: </a:t>
            </a:r>
          </a:p>
          <a:p>
            <a:pPr lvl="0"/>
            <a:r>
              <a:rPr lang="en-US" dirty="0"/>
              <a:t>AAC: Advance Audio Coding is the native audio format for the files downloaded from Apple iTunes library. </a:t>
            </a:r>
          </a:p>
          <a:p>
            <a:pPr lvl="0"/>
            <a:r>
              <a:rPr lang="en-US" dirty="0"/>
              <a:t>AIFF: Audio Interchange File Format files that is used in Macintosh computers. </a:t>
            </a:r>
          </a:p>
          <a:p>
            <a:pPr lvl="0"/>
            <a:r>
              <a:rPr lang="en-US" dirty="0"/>
              <a:t>ASX: it is created by Microsoft to support audio streaming files through Windows Media Player. </a:t>
            </a:r>
          </a:p>
          <a:p>
            <a:pPr lvl="0"/>
            <a:r>
              <a:rPr lang="en-US" dirty="0"/>
              <a:t>AU: popular Windows audio file format. </a:t>
            </a:r>
            <a:endParaRPr lang="en-US" dirty="0" smtClean="0"/>
          </a:p>
          <a:p>
            <a:pPr lvl="0"/>
            <a:r>
              <a:rPr lang="en-US" dirty="0"/>
              <a:t>OGG: the </a:t>
            </a:r>
            <a:r>
              <a:rPr lang="en-US" dirty="0" err="1"/>
              <a:t>Vorbis</a:t>
            </a:r>
            <a:r>
              <a:rPr lang="en-US" dirty="0"/>
              <a:t> format is an open source format that competes with popular format such as AAC, WMA and MP3. </a:t>
            </a:r>
          </a:p>
          <a:p>
            <a:pPr lvl="0"/>
            <a:r>
              <a:rPr lang="en-US" dirty="0"/>
              <a:t>RM: Real Media files play either just audio or audio and video. </a:t>
            </a:r>
          </a:p>
          <a:p>
            <a:pPr lvl="0"/>
            <a:r>
              <a:rPr lang="en-US" dirty="0"/>
              <a:t>WMA: Windows Media Audio is a Windows compression format. </a:t>
            </a:r>
          </a:p>
          <a:p>
            <a:pPr marL="0" indent="0">
              <a:buNone/>
            </a:pPr>
            <a:r>
              <a:rPr lang="en-US" dirty="0"/>
              <a:t>Of course, there are hundreds of audio files available today, but I have concluded the most popular ones. </a:t>
            </a:r>
          </a:p>
          <a:p>
            <a:pPr lvl="0"/>
            <a:endParaRPr lang="en-US" dirty="0"/>
          </a:p>
          <a:p>
            <a:pPr marL="0" indent="0">
              <a:buNone/>
            </a:pPr>
            <a:endParaRPr lang="en-US" dirty="0"/>
          </a:p>
        </p:txBody>
      </p:sp>
      <p:sp>
        <p:nvSpPr>
          <p:cNvPr id="4" name="Rectangle 10"/>
          <p:cNvSpPr>
            <a:spLocks noChangeArrowheads="1"/>
          </p:cNvSpPr>
          <p:nvPr/>
        </p:nvSpPr>
        <p:spPr bwMode="auto">
          <a:xfrm>
            <a:off x="838200" y="1500187"/>
            <a:ext cx="4594528"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8.3 Essentials of Sound Cards</a:t>
            </a:r>
            <a:endParaRPr lang="en-US" dirty="0"/>
          </a:p>
        </p:txBody>
      </p:sp>
    </p:spTree>
    <p:extLst>
      <p:ext uri="{BB962C8B-B14F-4D97-AF65-F5344CB8AC3E}">
        <p14:creationId xmlns:p14="http://schemas.microsoft.com/office/powerpoint/2010/main" val="1064484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51313"/>
            <a:ext cx="10515600" cy="3825649"/>
          </a:xfrm>
        </p:spPr>
        <p:txBody>
          <a:bodyPr/>
          <a:lstStyle/>
          <a:p>
            <a:pPr marL="0" indent="0">
              <a:buNone/>
            </a:pPr>
            <a:r>
              <a:rPr lang="en-US" dirty="0"/>
              <a:t>If you decide shopping for a sound card, you might come across a description of the following sound card</a:t>
            </a:r>
            <a:r>
              <a:rPr lang="en-US" dirty="0" smtClean="0"/>
              <a:t>:</a:t>
            </a:r>
          </a:p>
          <a:p>
            <a:pPr marL="0" indent="0">
              <a:buNone/>
            </a:pPr>
            <a:endParaRPr lang="en-US" dirty="0"/>
          </a:p>
          <a:p>
            <a:pPr marL="0" indent="0" algn="ctr">
              <a:buNone/>
            </a:pPr>
            <a:r>
              <a:rPr lang="en-US" dirty="0"/>
              <a:t>Creative Labs Sound Blaster Audiology 2 ZS 192 KHz </a:t>
            </a:r>
          </a:p>
          <a:p>
            <a:pPr marL="0" indent="0" algn="ctr">
              <a:buNone/>
            </a:pPr>
            <a:r>
              <a:rPr lang="en-US" dirty="0"/>
              <a:t>24-bit 7.1 DTS Dolby Digital S/PDIF</a:t>
            </a:r>
          </a:p>
          <a:p>
            <a:pPr marL="0" indent="0">
              <a:buNone/>
            </a:pPr>
            <a:endParaRPr lang="en-US" dirty="0"/>
          </a:p>
        </p:txBody>
      </p:sp>
      <p:sp>
        <p:nvSpPr>
          <p:cNvPr id="4" name="Rectangle 10"/>
          <p:cNvSpPr>
            <a:spLocks noChangeArrowheads="1"/>
          </p:cNvSpPr>
          <p:nvPr/>
        </p:nvSpPr>
        <p:spPr bwMode="auto">
          <a:xfrm>
            <a:off x="838200" y="1500187"/>
            <a:ext cx="686598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8.4 Understanding Sound Card Specifications</a:t>
            </a:r>
            <a:endParaRPr lang="en-US" dirty="0"/>
          </a:p>
        </p:txBody>
      </p:sp>
    </p:spTree>
    <p:extLst>
      <p:ext uri="{BB962C8B-B14F-4D97-AF65-F5344CB8AC3E}">
        <p14:creationId xmlns:p14="http://schemas.microsoft.com/office/powerpoint/2010/main" val="30629375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129247"/>
            <a:ext cx="10515600" cy="4598124"/>
          </a:xfrm>
        </p:spPr>
        <p:txBody>
          <a:bodyPr>
            <a:normAutofit fontScale="92500" lnSpcReduction="20000"/>
          </a:bodyPr>
          <a:lstStyle/>
          <a:p>
            <a:pPr marL="0" indent="0">
              <a:buNone/>
            </a:pPr>
            <a:r>
              <a:rPr lang="en-US" dirty="0"/>
              <a:t>The detailed descriptions of this sound card are:</a:t>
            </a:r>
          </a:p>
          <a:p>
            <a:pPr lvl="0"/>
            <a:r>
              <a:rPr lang="en-US" dirty="0"/>
              <a:t>Creative Labs: this is name of the sound card manufacture. </a:t>
            </a:r>
          </a:p>
          <a:p>
            <a:pPr lvl="0"/>
            <a:r>
              <a:rPr lang="en-US" dirty="0"/>
              <a:t>Sound Blaster: the name of the family which the sound card belongs. </a:t>
            </a:r>
          </a:p>
          <a:p>
            <a:pPr lvl="0"/>
            <a:r>
              <a:rPr lang="en-US" dirty="0"/>
              <a:t>Audiology 2 ZS: this the name of the sound card.</a:t>
            </a:r>
          </a:p>
          <a:p>
            <a:pPr lvl="0"/>
            <a:r>
              <a:rPr lang="en-US" dirty="0"/>
              <a:t>192 KHz: this is the maximum frequency supported by the sound card. </a:t>
            </a:r>
          </a:p>
          <a:p>
            <a:pPr lvl="0"/>
            <a:r>
              <a:rPr lang="en-US" dirty="0"/>
              <a:t>24-bit: this is the maximum sample depth supported by the sound card. </a:t>
            </a:r>
          </a:p>
          <a:p>
            <a:pPr lvl="0"/>
            <a:r>
              <a:rPr lang="en-US" dirty="0"/>
              <a:t>7.1: this is the maximum channels supported by the sound card. </a:t>
            </a:r>
          </a:p>
          <a:p>
            <a:pPr lvl="0"/>
            <a:r>
              <a:rPr lang="en-US" dirty="0"/>
              <a:t>DTS: the sound card supports DTS surround system. </a:t>
            </a:r>
          </a:p>
          <a:p>
            <a:pPr lvl="0"/>
            <a:r>
              <a:rPr lang="en-US" dirty="0"/>
              <a:t>Dolby Digital: the sound card supports Dolby Digital surround system. </a:t>
            </a:r>
          </a:p>
          <a:p>
            <a:pPr lvl="0"/>
            <a:r>
              <a:rPr lang="en-US" dirty="0"/>
              <a:t>S/PDIF: this sound card features a Sony/Philips Digital Interface Format (S/PDIF) digital audio connector. </a:t>
            </a:r>
          </a:p>
          <a:p>
            <a:pPr marL="0" indent="0">
              <a:buNone/>
            </a:pPr>
            <a:endParaRPr lang="en-US" dirty="0"/>
          </a:p>
        </p:txBody>
      </p:sp>
      <p:sp>
        <p:nvSpPr>
          <p:cNvPr id="4" name="Rectangle 10"/>
          <p:cNvSpPr>
            <a:spLocks noChangeArrowheads="1"/>
          </p:cNvSpPr>
          <p:nvPr/>
        </p:nvSpPr>
        <p:spPr bwMode="auto">
          <a:xfrm>
            <a:off x="838200" y="1500187"/>
            <a:ext cx="6865982"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8.4 Understanding Sound Card Specifications</a:t>
            </a:r>
            <a:endParaRPr lang="en-US" dirty="0"/>
          </a:p>
        </p:txBody>
      </p:sp>
    </p:spTree>
    <p:extLst>
      <p:ext uri="{BB962C8B-B14F-4D97-AF65-F5344CB8AC3E}">
        <p14:creationId xmlns:p14="http://schemas.microsoft.com/office/powerpoint/2010/main" val="9622261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429691"/>
            <a:ext cx="10515600" cy="3747272"/>
          </a:xfrm>
        </p:spPr>
        <p:txBody>
          <a:bodyPr/>
          <a:lstStyle/>
          <a:p>
            <a:pPr marL="0" indent="0">
              <a:buNone/>
            </a:pPr>
            <a:r>
              <a:rPr lang="en-US" dirty="0"/>
              <a:t>After installing the Windows part done in section 7.4, technician now ready to install third party applications. It is the most common optimization performed by technicians </a:t>
            </a:r>
          </a:p>
          <a:p>
            <a:pPr marL="0" indent="0">
              <a:buNone/>
            </a:pPr>
            <a:r>
              <a:rPr lang="en-US" dirty="0"/>
              <a:t>is adding and removing third party applications. The name “third party” is referred to non-Windows/Mac applications or programs. Each time you add/remove third party programs, you are making changes to the system in general. </a:t>
            </a:r>
          </a:p>
        </p:txBody>
      </p:sp>
      <p:sp>
        <p:nvSpPr>
          <p:cNvPr id="4" name="Rectangle 10"/>
          <p:cNvSpPr>
            <a:spLocks noChangeArrowheads="1"/>
          </p:cNvSpPr>
          <p:nvPr/>
        </p:nvSpPr>
        <p:spPr bwMode="auto">
          <a:xfrm>
            <a:off x="838200" y="1500187"/>
            <a:ext cx="56731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8.5 Installing Third Party Applications</a:t>
            </a:r>
            <a:endParaRPr lang="en-US" dirty="0"/>
          </a:p>
        </p:txBody>
      </p:sp>
    </p:spTree>
    <p:extLst>
      <p:ext uri="{BB962C8B-B14F-4D97-AF65-F5344CB8AC3E}">
        <p14:creationId xmlns:p14="http://schemas.microsoft.com/office/powerpoint/2010/main" val="294436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285999"/>
            <a:ext cx="10515600" cy="3890963"/>
          </a:xfrm>
        </p:spPr>
        <p:txBody>
          <a:bodyPr/>
          <a:lstStyle/>
          <a:p>
            <a:pPr marL="0" indent="0">
              <a:buNone/>
            </a:pPr>
            <a:r>
              <a:rPr lang="en-US" dirty="0" smtClean="0"/>
              <a:t>To </a:t>
            </a:r>
            <a:r>
              <a:rPr lang="en-US" dirty="0"/>
              <a:t>remove third party applications in Window, you need to follow the steps below:</a:t>
            </a:r>
          </a:p>
          <a:p>
            <a:pPr marL="514350" lvl="0" indent="-514350">
              <a:buFont typeface="+mj-lt"/>
              <a:buAutoNum type="arabicPeriod"/>
            </a:pPr>
            <a:r>
              <a:rPr lang="en-US" dirty="0"/>
              <a:t>Go to start button located on left down of Windows screen (usually denoted with Windows sign).</a:t>
            </a:r>
          </a:p>
          <a:p>
            <a:pPr marL="514350" lvl="0" indent="-514350">
              <a:buFont typeface="+mj-lt"/>
              <a:buAutoNum type="arabicPeriod"/>
            </a:pPr>
            <a:r>
              <a:rPr lang="en-US" dirty="0"/>
              <a:t>Go to the right menu, double click on control panel. </a:t>
            </a:r>
          </a:p>
          <a:p>
            <a:pPr marL="514350" lvl="0" indent="-514350">
              <a:buFont typeface="+mj-lt"/>
              <a:buAutoNum type="arabicPeriod"/>
            </a:pPr>
            <a:r>
              <a:rPr lang="en-US" dirty="0"/>
              <a:t>Double click on programs and features icon. </a:t>
            </a:r>
          </a:p>
          <a:p>
            <a:pPr marL="514350" lvl="0" indent="-514350">
              <a:buFont typeface="+mj-lt"/>
              <a:buAutoNum type="arabicPeriod"/>
            </a:pPr>
            <a:r>
              <a:rPr lang="en-US" dirty="0"/>
              <a:t>A menu of all installed programs will be shown as a list.</a:t>
            </a:r>
          </a:p>
          <a:p>
            <a:pPr marL="514350" lvl="0" indent="-514350">
              <a:buFont typeface="+mj-lt"/>
              <a:buAutoNum type="arabicPeriod"/>
            </a:pPr>
            <a:r>
              <a:rPr lang="en-US" dirty="0"/>
              <a:t>You can choose any programs you want to uninstall.</a:t>
            </a:r>
          </a:p>
          <a:p>
            <a:pPr marL="514350" indent="-514350">
              <a:buFont typeface="+mj-lt"/>
              <a:buAutoNum type="arabicPeriod"/>
            </a:pPr>
            <a:endParaRPr lang="en-US" dirty="0"/>
          </a:p>
        </p:txBody>
      </p:sp>
      <p:sp>
        <p:nvSpPr>
          <p:cNvPr id="4" name="Rectangle 10"/>
          <p:cNvSpPr>
            <a:spLocks noChangeArrowheads="1"/>
          </p:cNvSpPr>
          <p:nvPr/>
        </p:nvSpPr>
        <p:spPr bwMode="auto">
          <a:xfrm>
            <a:off x="838200" y="1500187"/>
            <a:ext cx="56731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8.5 Installing Third Party Applications</a:t>
            </a:r>
            <a:endParaRPr lang="en-US" dirty="0"/>
          </a:p>
        </p:txBody>
      </p:sp>
    </p:spTree>
    <p:extLst>
      <p:ext uri="{BB962C8B-B14F-4D97-AF65-F5344CB8AC3E}">
        <p14:creationId xmlns:p14="http://schemas.microsoft.com/office/powerpoint/2010/main" val="30393396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25189"/>
            <a:ext cx="10515600" cy="3851774"/>
          </a:xfrm>
        </p:spPr>
        <p:txBody>
          <a:bodyPr/>
          <a:lstStyle/>
          <a:p>
            <a:pPr marL="0" indent="0">
              <a:buNone/>
            </a:pPr>
            <a:r>
              <a:rPr lang="en-US" dirty="0"/>
              <a:t>The installation process is remarkably straightforward step. Usually third party application come in a DVD. Insert this DVD in your DVD drive, then, automatically an auto run process will be performed by the application itself. Lastly, follow the wizard windows in order to complete the installation. Note that, some third party application may need to enter the key number associated originally with your purchased application.  </a:t>
            </a:r>
          </a:p>
          <a:p>
            <a:pPr marL="0" indent="0">
              <a:buNone/>
            </a:pPr>
            <a:endParaRPr lang="en-US" dirty="0"/>
          </a:p>
        </p:txBody>
      </p:sp>
      <p:sp>
        <p:nvSpPr>
          <p:cNvPr id="4" name="Rectangle 10"/>
          <p:cNvSpPr>
            <a:spLocks noChangeArrowheads="1"/>
          </p:cNvSpPr>
          <p:nvPr/>
        </p:nvSpPr>
        <p:spPr bwMode="auto">
          <a:xfrm>
            <a:off x="838200" y="1500187"/>
            <a:ext cx="56731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8.5 Installing Third Party Applications</a:t>
            </a:r>
            <a:endParaRPr lang="en-US" dirty="0"/>
          </a:p>
        </p:txBody>
      </p:sp>
    </p:spTree>
    <p:extLst>
      <p:ext uri="{BB962C8B-B14F-4D97-AF65-F5344CB8AC3E}">
        <p14:creationId xmlns:p14="http://schemas.microsoft.com/office/powerpoint/2010/main" val="7048947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4" name="Rectangle 10"/>
          <p:cNvSpPr>
            <a:spLocks noChangeArrowheads="1"/>
          </p:cNvSpPr>
          <p:nvPr/>
        </p:nvSpPr>
        <p:spPr bwMode="auto">
          <a:xfrm>
            <a:off x="838200" y="2064410"/>
            <a:ext cx="167385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b="1" dirty="0" smtClean="0"/>
              <a:t>Summery </a:t>
            </a:r>
            <a:endParaRPr lang="en-US" dirty="0"/>
          </a:p>
        </p:txBody>
      </p:sp>
      <p:sp>
        <p:nvSpPr>
          <p:cNvPr id="5" name="Rectangle 93"/>
          <p:cNvSpPr>
            <a:spLocks noChangeArrowheads="1"/>
          </p:cNvSpPr>
          <p:nvPr/>
        </p:nvSpPr>
        <p:spPr bwMode="auto">
          <a:xfrm>
            <a:off x="838200" y="3361464"/>
            <a:ext cx="10515600" cy="1426119"/>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457200" lvl="0" indent="-457200">
              <a:buFont typeface="Arial" panose="020B0604020202020204" pitchFamily="34" charset="0"/>
              <a:buChar char="•"/>
            </a:pPr>
            <a:r>
              <a:rPr lang="en-US" sz="2800" dirty="0"/>
              <a:t>Understand the essentials of video and sound cards.</a:t>
            </a:r>
          </a:p>
          <a:p>
            <a:pPr marL="457200" lvl="0" indent="-457200">
              <a:buFont typeface="Arial" panose="020B0604020202020204" pitchFamily="34" charset="0"/>
              <a:buChar char="•"/>
            </a:pPr>
            <a:r>
              <a:rPr lang="en-US" sz="2800" dirty="0"/>
              <a:t>Understanding the video and sound card specifications.</a:t>
            </a:r>
          </a:p>
          <a:p>
            <a:pPr marL="457200" lvl="0" indent="-457200">
              <a:buFont typeface="Arial" panose="020B0604020202020204" pitchFamily="34" charset="0"/>
              <a:buChar char="•"/>
            </a:pPr>
            <a:r>
              <a:rPr lang="en-US" sz="2800" dirty="0"/>
              <a:t>Installing third party applications.</a:t>
            </a:r>
          </a:p>
          <a:p>
            <a:endParaRPr lang="en-US" dirty="0"/>
          </a:p>
        </p:txBody>
      </p:sp>
    </p:spTree>
    <p:extLst>
      <p:ext uri="{BB962C8B-B14F-4D97-AF65-F5344CB8AC3E}">
        <p14:creationId xmlns:p14="http://schemas.microsoft.com/office/powerpoint/2010/main" val="2377032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442755"/>
            <a:ext cx="10515600" cy="575901"/>
          </a:xfrm>
        </p:spPr>
        <p:txBody>
          <a:bodyPr/>
          <a:lstStyle/>
          <a:p>
            <a:pPr marL="0" indent="0">
              <a:buNone/>
            </a:pPr>
            <a:r>
              <a:rPr lang="en-US" dirty="0"/>
              <a:t>The learning objectives of this chapter </a:t>
            </a:r>
            <a:r>
              <a:rPr lang="en-US" dirty="0" smtClean="0"/>
              <a:t>are:</a:t>
            </a:r>
            <a:endParaRPr lang="en-US" dirty="0"/>
          </a:p>
        </p:txBody>
      </p:sp>
      <p:sp>
        <p:nvSpPr>
          <p:cNvPr id="4" name="Rectangle 10"/>
          <p:cNvSpPr>
            <a:spLocks noChangeArrowheads="1"/>
          </p:cNvSpPr>
          <p:nvPr/>
        </p:nvSpPr>
        <p:spPr bwMode="auto">
          <a:xfrm>
            <a:off x="838200" y="1500187"/>
            <a:ext cx="2251075" cy="65087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eaLnBrk="1" hangingPunct="1"/>
            <a:r>
              <a:rPr lang="en-US" altLang="en-US" sz="3600" b="1" dirty="0">
                <a:latin typeface="Times New Roman" panose="02020603050405020304" pitchFamily="18" charset="0"/>
                <a:cs typeface="Times New Roman" panose="02020603050405020304" pitchFamily="18" charset="0"/>
              </a:rPr>
              <a:t>Objectives</a:t>
            </a:r>
          </a:p>
        </p:txBody>
      </p:sp>
      <p:sp>
        <p:nvSpPr>
          <p:cNvPr id="5" name="Rectangle 93"/>
          <p:cNvSpPr>
            <a:spLocks noChangeArrowheads="1"/>
          </p:cNvSpPr>
          <p:nvPr/>
        </p:nvSpPr>
        <p:spPr bwMode="auto">
          <a:xfrm>
            <a:off x="838200" y="3361464"/>
            <a:ext cx="10515600" cy="1426119"/>
          </a:xfrm>
          <a:prstGeom prst="rect">
            <a:avLst/>
          </a:prstGeom>
          <a:solidFill>
            <a:srgbClr val="D8D8D8"/>
          </a:solidFill>
          <a:ln w="12700">
            <a:solidFill>
              <a:srgbClr val="000000"/>
            </a:solidFill>
            <a:miter lim="800000"/>
            <a:headEnd/>
            <a:tailEnd/>
          </a:ln>
          <a:effectLst>
            <a:outerShdw dist="35921" dir="2700000" algn="ctr" rotWithShape="0">
              <a:srgbClr val="D8D8D8">
                <a:alpha val="50000"/>
              </a:srgbClr>
            </a:outerShdw>
          </a:effectLst>
        </p:spPr>
        <p:txBody>
          <a:bodyPr vert="horz" wrap="square" lIns="91440" tIns="45720" rIns="91440" bIns="45720" numCol="1" anchor="t" anchorCtr="0" compatLnSpc="1">
            <a:prstTxWarp prst="textNoShape">
              <a:avLst/>
            </a:prstTxWarp>
          </a:bodyPr>
          <a:lstStyle/>
          <a:p>
            <a:pPr marL="457200" lvl="0" indent="-457200">
              <a:buFont typeface="Arial" panose="020B0604020202020204" pitchFamily="34" charset="0"/>
              <a:buChar char="•"/>
            </a:pPr>
            <a:r>
              <a:rPr lang="en-US" sz="2800" dirty="0"/>
              <a:t>Understand the essentials of video and sound cards.</a:t>
            </a:r>
          </a:p>
          <a:p>
            <a:pPr marL="457200" lvl="0" indent="-457200">
              <a:buFont typeface="Arial" panose="020B0604020202020204" pitchFamily="34" charset="0"/>
              <a:buChar char="•"/>
            </a:pPr>
            <a:r>
              <a:rPr lang="en-US" sz="2800" dirty="0"/>
              <a:t>Understanding the video and sound card specifications.</a:t>
            </a:r>
          </a:p>
          <a:p>
            <a:pPr marL="457200" lvl="0" indent="-457200">
              <a:buFont typeface="Arial" panose="020B0604020202020204" pitchFamily="34" charset="0"/>
              <a:buChar char="•"/>
            </a:pPr>
            <a:r>
              <a:rPr lang="en-US" sz="2800" dirty="0"/>
              <a:t>Installing third party applications.</a:t>
            </a:r>
          </a:p>
          <a:p>
            <a:endParaRPr lang="en-US" dirty="0"/>
          </a:p>
        </p:txBody>
      </p:sp>
    </p:spTree>
    <p:extLst>
      <p:ext uri="{BB962C8B-B14F-4D97-AF65-F5344CB8AC3E}">
        <p14:creationId xmlns:p14="http://schemas.microsoft.com/office/powerpoint/2010/main" val="13268822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90503"/>
            <a:ext cx="10515600" cy="3786460"/>
          </a:xfrm>
        </p:spPr>
        <p:txBody>
          <a:bodyPr>
            <a:normAutofit fontScale="92500"/>
          </a:bodyPr>
          <a:lstStyle/>
          <a:p>
            <a:pPr marL="0" indent="0">
              <a:buNone/>
            </a:pPr>
            <a:r>
              <a:rPr lang="en-US" dirty="0"/>
              <a:t>“Seeing” what is going on in your machine is handled by the video card and monitor. </a:t>
            </a:r>
          </a:p>
          <a:p>
            <a:pPr marL="0" indent="0">
              <a:buNone/>
            </a:pPr>
            <a:r>
              <a:rPr lang="en-US" dirty="0"/>
              <a:t>Video card or sometimes called video adapter is a system component which generates a frequent output to a display (computer monitor). Monitor resolution is always shown in the number of horizontal pixels multiplied by the number vertical pixels. For example, a resolution of 640 × 480 indicates a horizontal resolution of 640 pixels and a vertical resolution of 480 pixels. If you multiply these two values together 640 × 480 = 307,200 pixels per screen. That means, the whole screen’s pixels are 307,200. The higher pixels your image have, the higher resolution your image is</a:t>
            </a:r>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spTree>
    <p:extLst>
      <p:ext uri="{BB962C8B-B14F-4D97-AF65-F5344CB8AC3E}">
        <p14:creationId xmlns:p14="http://schemas.microsoft.com/office/powerpoint/2010/main" val="10269538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pic>
        <p:nvPicPr>
          <p:cNvPr id="2050"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0235" y="2275361"/>
            <a:ext cx="7331529" cy="4313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54593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246811"/>
            <a:ext cx="10515600" cy="3930152"/>
          </a:xfrm>
        </p:spPr>
        <p:txBody>
          <a:bodyPr>
            <a:normAutofit lnSpcReduction="10000"/>
          </a:bodyPr>
          <a:lstStyle/>
          <a:p>
            <a:pPr marL="0" indent="0">
              <a:buNone/>
            </a:pPr>
            <a:r>
              <a:rPr lang="en-US" dirty="0"/>
              <a:t>Some common resolutions for monitors that shaped like monitors screen are 640 × 480, 800 × 600, 1024 × 768, 1280 × 960, 1280 × 1024, and 1600 × 1200. Note that the ratio relationship between the horizontal and vertical in all these resolution is 4:3 ratio. This is called the ratio aspect. Many other monitors are called wide screens monitors Have a 16:9 or 16:10 ratio which are originally 1366 × 768 and 1920 × 1200 pixels resolution respectively. Where, liquid crystal display (LCD) are the most technology used today for PCs. Compared to the crystal ray tube monitors, LCD are thinner, consume less power, virtually flicker free and don’t potentially harmful radiation. </a:t>
            </a:r>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spTree>
    <p:extLst>
      <p:ext uri="{BB962C8B-B14F-4D97-AF65-F5344CB8AC3E}">
        <p14:creationId xmlns:p14="http://schemas.microsoft.com/office/powerpoint/2010/main" val="31847664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390503"/>
            <a:ext cx="10515600" cy="3786460"/>
          </a:xfrm>
        </p:spPr>
        <p:txBody>
          <a:bodyPr/>
          <a:lstStyle/>
          <a:p>
            <a:pPr marL="0" indent="0">
              <a:buNone/>
            </a:pPr>
            <a:r>
              <a:rPr lang="en-US" dirty="0"/>
              <a:t>LCDs have a native resolution such as: 1680 × 1050, enabling them to display the sharpest picture possible. Since the pixels are fixed, you cannot run an LCD monitor at a resolution higher than the native one. Where the strength of the back lights of LCD monitor determines the brightness of the monitor. </a:t>
            </a:r>
          </a:p>
          <a:p>
            <a:pPr marL="0" indent="0">
              <a:buNone/>
            </a:pPr>
            <a:endParaRPr lang="en-US" dirty="0"/>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spTree>
    <p:extLst>
      <p:ext uri="{BB962C8B-B14F-4D97-AF65-F5344CB8AC3E}">
        <p14:creationId xmlns:p14="http://schemas.microsoft.com/office/powerpoint/2010/main" val="3075177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116183"/>
            <a:ext cx="10515600" cy="2547257"/>
          </a:xfrm>
        </p:spPr>
        <p:txBody>
          <a:bodyPr>
            <a:normAutofit lnSpcReduction="10000"/>
          </a:bodyPr>
          <a:lstStyle/>
          <a:p>
            <a:pPr marL="0" indent="0">
              <a:buNone/>
            </a:pPr>
            <a:r>
              <a:rPr lang="en-US" dirty="0"/>
              <a:t>Video card processes the information from the CPU and send it out to the monitor. The basic video card is composed of two major pieces: RAM and the basic video processor circuitry. The video processing circuitry takes the information from the video RAM and shoot it out to the monitor. Modern video cards are a little complicated than that, how? They have their own CPUs which is called GPU or graphic processor unit. This dedicated GPU has its own cooling fan </a:t>
            </a:r>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pic>
        <p:nvPicPr>
          <p:cNvPr id="3074"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6678" y="4663440"/>
            <a:ext cx="3844464" cy="23138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18199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Chapter Eight</a:t>
            </a:r>
            <a:r>
              <a:rPr lang="en-US" dirty="0"/>
              <a:t/>
            </a:r>
            <a:br>
              <a:rPr lang="en-US" dirty="0"/>
            </a:br>
            <a:r>
              <a:rPr lang="en-US" b="1" dirty="0"/>
              <a:t>Video and Sound Cards</a:t>
            </a:r>
            <a:r>
              <a:rPr lang="en-US" i="1" dirty="0"/>
              <a:t> </a:t>
            </a:r>
            <a:r>
              <a:rPr lang="en-US" dirty="0"/>
              <a:t/>
            </a:r>
            <a:br>
              <a:rPr lang="en-US" dirty="0"/>
            </a:br>
            <a:endParaRPr lang="en-US" dirty="0"/>
          </a:p>
        </p:txBody>
      </p:sp>
      <p:sp>
        <p:nvSpPr>
          <p:cNvPr id="3" name="Content Placeholder 2"/>
          <p:cNvSpPr>
            <a:spLocks noGrp="1"/>
          </p:cNvSpPr>
          <p:nvPr>
            <p:ph idx="1"/>
          </p:nvPr>
        </p:nvSpPr>
        <p:spPr>
          <a:xfrm>
            <a:off x="838200" y="2090057"/>
            <a:ext cx="10515600" cy="2821577"/>
          </a:xfrm>
        </p:spPr>
        <p:txBody>
          <a:bodyPr>
            <a:normAutofit fontScale="92500" lnSpcReduction="10000"/>
          </a:bodyPr>
          <a:lstStyle/>
          <a:p>
            <a:pPr marL="0" indent="0">
              <a:buNone/>
            </a:pPr>
            <a:r>
              <a:rPr lang="en-US" dirty="0"/>
              <a:t>Altogether, your video card and monitor are capable of showing Windows in a fixed number of different resolutions and color depths. Any single combination and color depth you set is called a mode. IBM introduces the video graphic array (VGA) standard. This standard offered 16 colors at a resolution of 640 × 480 pixels. VGA can be installed in PCI’s motherboard slot. Due to the PCI limited bandwidth, video card manufactures moved to accelerated graphic port (AGP) for higher bandwidth. AGP is dedicated port only for the video card </a:t>
            </a:r>
          </a:p>
        </p:txBody>
      </p:sp>
      <p:sp>
        <p:nvSpPr>
          <p:cNvPr id="4" name="Rectangle 10"/>
          <p:cNvSpPr>
            <a:spLocks noChangeArrowheads="1"/>
          </p:cNvSpPr>
          <p:nvPr/>
        </p:nvSpPr>
        <p:spPr bwMode="auto">
          <a:xfrm>
            <a:off x="838200" y="1500187"/>
            <a:ext cx="4470326" cy="46166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2400">
                <a:solidFill>
                  <a:schemeClr val="tx1"/>
                </a:solidFill>
                <a:latin typeface="Arial" panose="020B0604020202020204" pitchFamily="34" charset="0"/>
              </a:defRPr>
            </a:lvl1pPr>
            <a:lvl2pPr marL="742950" indent="-285750" eaLnBrk="0" hangingPunct="0">
              <a:defRPr sz="2400">
                <a:solidFill>
                  <a:schemeClr val="tx1"/>
                </a:solidFill>
                <a:latin typeface="Arial" panose="020B0604020202020204" pitchFamily="34" charset="0"/>
              </a:defRPr>
            </a:lvl2pPr>
            <a:lvl3pPr marL="1143000" indent="-228600" eaLnBrk="0" hangingPunct="0">
              <a:defRPr sz="2400">
                <a:solidFill>
                  <a:schemeClr val="tx1"/>
                </a:solidFill>
                <a:latin typeface="Arial" panose="020B0604020202020204" pitchFamily="34" charset="0"/>
              </a:defRPr>
            </a:lvl3pPr>
            <a:lvl4pPr marL="1600200" indent="-228600" eaLnBrk="0" hangingPunct="0">
              <a:defRPr sz="2400">
                <a:solidFill>
                  <a:schemeClr val="tx1"/>
                </a:solidFill>
                <a:latin typeface="Arial" panose="020B0604020202020204" pitchFamily="34" charset="0"/>
              </a:defRPr>
            </a:lvl4pPr>
            <a:lvl5pPr marL="2057400" indent="-228600" eaLnBrk="0" hangingPunct="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r>
              <a:rPr lang="en-US" b="1" dirty="0"/>
              <a:t>8.1 Essentials of Video Cards</a:t>
            </a:r>
            <a:endParaRPr lang="en-US" dirty="0"/>
          </a:p>
        </p:txBody>
      </p:sp>
      <p:pic>
        <p:nvPicPr>
          <p:cNvPr id="4098"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04476" y="4298735"/>
            <a:ext cx="4957535" cy="2559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41487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2260</Words>
  <Application>Microsoft Office PowerPoint</Application>
  <PresentationFormat>Widescreen</PresentationFormat>
  <Paragraphs>135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Office Theme</vt:lpstr>
      <vt:lpstr>Computer Maintenance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lpstr>Chapter Eight Video and Sound Cards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Maintenance </dc:title>
  <dc:creator>alaa</dc:creator>
  <cp:lastModifiedBy>Dr. Mohammad AlAhmed</cp:lastModifiedBy>
  <cp:revision>14</cp:revision>
  <dcterms:created xsi:type="dcterms:W3CDTF">2016-01-11T10:07:35Z</dcterms:created>
  <dcterms:modified xsi:type="dcterms:W3CDTF">2016-01-16T10:06:14Z</dcterms:modified>
</cp:coreProperties>
</file>