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9" d="100"/>
          <a:sy n="79" d="100"/>
        </p:scale>
        <p:origin x="19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DEDC4C9-3773-42A0-9678-799F81F42EFF}" type="datetimeFigureOut">
              <a:rPr lang="en-US" smtClean="0"/>
              <a:t>1/16/16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51AD81-F8F4-4D8C-9544-6D1E32A8D0F6}" type="slidenum">
              <a:rPr lang="en-US" smtClean="0"/>
              <a:t>‹#›</a:t>
            </a:fld>
            <a:endParaRPr lang="en-US" dirty="0"/>
          </a:p>
        </p:txBody>
      </p:sp>
    </p:spTree>
    <p:extLst>
      <p:ext uri="{BB962C8B-B14F-4D97-AF65-F5344CB8AC3E}">
        <p14:creationId xmlns:p14="http://schemas.microsoft.com/office/powerpoint/2010/main" val="18229714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EDC4C9-3773-42A0-9678-799F81F42EFF}" type="datetimeFigureOut">
              <a:rPr lang="en-US" smtClean="0"/>
              <a:t>1/16/16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51AD81-F8F4-4D8C-9544-6D1E32A8D0F6}" type="slidenum">
              <a:rPr lang="en-US" smtClean="0"/>
              <a:t>‹#›</a:t>
            </a:fld>
            <a:endParaRPr lang="en-US" dirty="0"/>
          </a:p>
        </p:txBody>
      </p:sp>
    </p:spTree>
    <p:extLst>
      <p:ext uri="{BB962C8B-B14F-4D97-AF65-F5344CB8AC3E}">
        <p14:creationId xmlns:p14="http://schemas.microsoft.com/office/powerpoint/2010/main" val="2680934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EDC4C9-3773-42A0-9678-799F81F42EFF}" type="datetimeFigureOut">
              <a:rPr lang="en-US" smtClean="0"/>
              <a:t>1/16/16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51AD81-F8F4-4D8C-9544-6D1E32A8D0F6}" type="slidenum">
              <a:rPr lang="en-US" smtClean="0"/>
              <a:t>‹#›</a:t>
            </a:fld>
            <a:endParaRPr lang="en-US" dirty="0"/>
          </a:p>
        </p:txBody>
      </p:sp>
    </p:spTree>
    <p:extLst>
      <p:ext uri="{BB962C8B-B14F-4D97-AF65-F5344CB8AC3E}">
        <p14:creationId xmlns:p14="http://schemas.microsoft.com/office/powerpoint/2010/main" val="3934496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EDC4C9-3773-42A0-9678-799F81F42EFF}" type="datetimeFigureOut">
              <a:rPr lang="en-US" smtClean="0"/>
              <a:t>1/16/16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51AD81-F8F4-4D8C-9544-6D1E32A8D0F6}" type="slidenum">
              <a:rPr lang="en-US" smtClean="0"/>
              <a:t>‹#›</a:t>
            </a:fld>
            <a:endParaRPr lang="en-US" dirty="0"/>
          </a:p>
        </p:txBody>
      </p:sp>
    </p:spTree>
    <p:extLst>
      <p:ext uri="{BB962C8B-B14F-4D97-AF65-F5344CB8AC3E}">
        <p14:creationId xmlns:p14="http://schemas.microsoft.com/office/powerpoint/2010/main" val="21909311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DEDC4C9-3773-42A0-9678-799F81F42EFF}" type="datetimeFigureOut">
              <a:rPr lang="en-US" smtClean="0"/>
              <a:t>1/16/16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51AD81-F8F4-4D8C-9544-6D1E32A8D0F6}" type="slidenum">
              <a:rPr lang="en-US" smtClean="0"/>
              <a:t>‹#›</a:t>
            </a:fld>
            <a:endParaRPr lang="en-US" dirty="0"/>
          </a:p>
        </p:txBody>
      </p:sp>
    </p:spTree>
    <p:extLst>
      <p:ext uri="{BB962C8B-B14F-4D97-AF65-F5344CB8AC3E}">
        <p14:creationId xmlns:p14="http://schemas.microsoft.com/office/powerpoint/2010/main" val="30189035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DEDC4C9-3773-42A0-9678-799F81F42EFF}" type="datetimeFigureOut">
              <a:rPr lang="en-US" smtClean="0"/>
              <a:t>1/16/16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A51AD81-F8F4-4D8C-9544-6D1E32A8D0F6}" type="slidenum">
              <a:rPr lang="en-US" smtClean="0"/>
              <a:t>‹#›</a:t>
            </a:fld>
            <a:endParaRPr lang="en-US" dirty="0"/>
          </a:p>
        </p:txBody>
      </p:sp>
    </p:spTree>
    <p:extLst>
      <p:ext uri="{BB962C8B-B14F-4D97-AF65-F5344CB8AC3E}">
        <p14:creationId xmlns:p14="http://schemas.microsoft.com/office/powerpoint/2010/main" val="22085071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DEDC4C9-3773-42A0-9678-799F81F42EFF}" type="datetimeFigureOut">
              <a:rPr lang="en-US" smtClean="0"/>
              <a:t>1/16/16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A51AD81-F8F4-4D8C-9544-6D1E32A8D0F6}" type="slidenum">
              <a:rPr lang="en-US" smtClean="0"/>
              <a:t>‹#›</a:t>
            </a:fld>
            <a:endParaRPr lang="en-US" dirty="0"/>
          </a:p>
        </p:txBody>
      </p:sp>
    </p:spTree>
    <p:extLst>
      <p:ext uri="{BB962C8B-B14F-4D97-AF65-F5344CB8AC3E}">
        <p14:creationId xmlns:p14="http://schemas.microsoft.com/office/powerpoint/2010/main" val="15570702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DEDC4C9-3773-42A0-9678-799F81F42EFF}" type="datetimeFigureOut">
              <a:rPr lang="en-US" smtClean="0"/>
              <a:t>1/16/16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A51AD81-F8F4-4D8C-9544-6D1E32A8D0F6}" type="slidenum">
              <a:rPr lang="en-US" smtClean="0"/>
              <a:t>‹#›</a:t>
            </a:fld>
            <a:endParaRPr lang="en-US" dirty="0"/>
          </a:p>
        </p:txBody>
      </p:sp>
    </p:spTree>
    <p:extLst>
      <p:ext uri="{BB962C8B-B14F-4D97-AF65-F5344CB8AC3E}">
        <p14:creationId xmlns:p14="http://schemas.microsoft.com/office/powerpoint/2010/main" val="1926747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EDC4C9-3773-42A0-9678-799F81F42EFF}" type="datetimeFigureOut">
              <a:rPr lang="en-US" smtClean="0"/>
              <a:t>1/16/16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A51AD81-F8F4-4D8C-9544-6D1E32A8D0F6}" type="slidenum">
              <a:rPr lang="en-US" smtClean="0"/>
              <a:t>‹#›</a:t>
            </a:fld>
            <a:endParaRPr lang="en-US" dirty="0"/>
          </a:p>
        </p:txBody>
      </p:sp>
    </p:spTree>
    <p:extLst>
      <p:ext uri="{BB962C8B-B14F-4D97-AF65-F5344CB8AC3E}">
        <p14:creationId xmlns:p14="http://schemas.microsoft.com/office/powerpoint/2010/main" val="10100791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DEDC4C9-3773-42A0-9678-799F81F42EFF}" type="datetimeFigureOut">
              <a:rPr lang="en-US" smtClean="0"/>
              <a:t>1/16/16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A51AD81-F8F4-4D8C-9544-6D1E32A8D0F6}" type="slidenum">
              <a:rPr lang="en-US" smtClean="0"/>
              <a:t>‹#›</a:t>
            </a:fld>
            <a:endParaRPr lang="en-US" dirty="0"/>
          </a:p>
        </p:txBody>
      </p:sp>
    </p:spTree>
    <p:extLst>
      <p:ext uri="{BB962C8B-B14F-4D97-AF65-F5344CB8AC3E}">
        <p14:creationId xmlns:p14="http://schemas.microsoft.com/office/powerpoint/2010/main" val="3407652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DEDC4C9-3773-42A0-9678-799F81F42EFF}" type="datetimeFigureOut">
              <a:rPr lang="en-US" smtClean="0"/>
              <a:t>1/16/16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A51AD81-F8F4-4D8C-9544-6D1E32A8D0F6}" type="slidenum">
              <a:rPr lang="en-US" smtClean="0"/>
              <a:t>‹#›</a:t>
            </a:fld>
            <a:endParaRPr lang="en-US" dirty="0"/>
          </a:p>
        </p:txBody>
      </p:sp>
    </p:spTree>
    <p:extLst>
      <p:ext uri="{BB962C8B-B14F-4D97-AF65-F5344CB8AC3E}">
        <p14:creationId xmlns:p14="http://schemas.microsoft.com/office/powerpoint/2010/main" val="29984804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EDC4C9-3773-42A0-9678-799F81F42EFF}" type="datetimeFigureOut">
              <a:rPr lang="en-US" smtClean="0"/>
              <a:t>1/16/16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51AD81-F8F4-4D8C-9544-6D1E32A8D0F6}" type="slidenum">
              <a:rPr lang="en-US" smtClean="0"/>
              <a:t>‹#›</a:t>
            </a:fld>
            <a:endParaRPr lang="en-US" dirty="0"/>
          </a:p>
        </p:txBody>
      </p:sp>
    </p:spTree>
    <p:extLst>
      <p:ext uri="{BB962C8B-B14F-4D97-AF65-F5344CB8AC3E}">
        <p14:creationId xmlns:p14="http://schemas.microsoft.com/office/powerpoint/2010/main" val="11940088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Computer Maintenance</a:t>
            </a:r>
            <a:r>
              <a:rPr lang="en-US" dirty="0"/>
              <a:t/>
            </a:r>
            <a:br>
              <a:rPr lang="en-US" dirty="0"/>
            </a:br>
            <a:endParaRPr lang="en-US" dirty="0"/>
          </a:p>
        </p:txBody>
      </p:sp>
      <p:sp>
        <p:nvSpPr>
          <p:cNvPr id="3" name="Subtitle 2"/>
          <p:cNvSpPr>
            <a:spLocks noGrp="1"/>
          </p:cNvSpPr>
          <p:nvPr>
            <p:ph type="subTitle" idx="1"/>
          </p:nvPr>
        </p:nvSpPr>
        <p:spPr/>
        <p:txBody>
          <a:bodyPr>
            <a:normAutofit/>
          </a:bodyPr>
          <a:lstStyle/>
          <a:p>
            <a:r>
              <a:rPr lang="en-US" b="1" dirty="0"/>
              <a:t>Chapter One</a:t>
            </a:r>
            <a:r>
              <a:rPr lang="en-US" dirty="0"/>
              <a:t/>
            </a:r>
            <a:br>
              <a:rPr lang="en-US" dirty="0"/>
            </a:br>
            <a:r>
              <a:rPr lang="en-US" b="1" dirty="0"/>
              <a:t>The Path of PC </a:t>
            </a:r>
            <a:r>
              <a:rPr lang="en-US" b="1" dirty="0" smtClean="0"/>
              <a:t>Tech</a:t>
            </a:r>
          </a:p>
          <a:p>
            <a:r>
              <a:rPr lang="en-US" dirty="0" smtClean="0"/>
              <a:t/>
            </a:r>
            <a:br>
              <a:rPr lang="en-US" dirty="0" smtClean="0"/>
            </a:br>
            <a:r>
              <a:rPr lang="en-US" b="1" dirty="0"/>
              <a:t>Dr. Mohammad </a:t>
            </a:r>
            <a:r>
              <a:rPr lang="en-US" b="1" dirty="0" err="1"/>
              <a:t>AlAhmad</a:t>
            </a:r>
            <a:r>
              <a:rPr lang="en-US" i="1" dirty="0"/>
              <a:t> </a:t>
            </a:r>
            <a:endParaRPr lang="en-US" dirty="0"/>
          </a:p>
          <a:p>
            <a:endParaRPr lang="en-US" dirty="0"/>
          </a:p>
        </p:txBody>
      </p:sp>
    </p:spTree>
    <p:extLst>
      <p:ext uri="{BB962C8B-B14F-4D97-AF65-F5344CB8AC3E}">
        <p14:creationId xmlns:p14="http://schemas.microsoft.com/office/powerpoint/2010/main" val="36949636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Chapter One</a:t>
            </a:r>
            <a:r>
              <a:rPr lang="en-US" dirty="0"/>
              <a:t/>
            </a:r>
            <a:br>
              <a:rPr lang="en-US" dirty="0"/>
            </a:br>
            <a:r>
              <a:rPr lang="en-US" b="1" dirty="0"/>
              <a:t>The Path of PC Tech</a:t>
            </a:r>
            <a:endParaRPr lang="en-US" dirty="0"/>
          </a:p>
        </p:txBody>
      </p:sp>
      <p:sp>
        <p:nvSpPr>
          <p:cNvPr id="3" name="Content Placeholder 2"/>
          <p:cNvSpPr>
            <a:spLocks noGrp="1"/>
          </p:cNvSpPr>
          <p:nvPr>
            <p:ph idx="1"/>
          </p:nvPr>
        </p:nvSpPr>
        <p:spPr>
          <a:xfrm>
            <a:off x="838200" y="2547257"/>
            <a:ext cx="10515600" cy="3629706"/>
          </a:xfrm>
        </p:spPr>
        <p:txBody>
          <a:bodyPr/>
          <a:lstStyle/>
          <a:p>
            <a:pPr marL="0" lvl="0" indent="0">
              <a:buNone/>
            </a:pPr>
            <a:r>
              <a:rPr lang="en-US" b="1" dirty="0"/>
              <a:t>Processing</a:t>
            </a:r>
            <a:r>
              <a:rPr lang="en-US" dirty="0"/>
              <a:t>: Next, the computer takes your monthly merchandise expenses in Excel sheet and add them together to be </a:t>
            </a:r>
            <a:r>
              <a:rPr lang="en-US" i="1" dirty="0"/>
              <a:t>processed </a:t>
            </a:r>
            <a:r>
              <a:rPr lang="en-US" dirty="0"/>
              <a:t>by the CPU. So that, processing is an interaction between software (Excel sheet) and a hardware (CPU) to execute the program. </a:t>
            </a:r>
          </a:p>
          <a:p>
            <a:endParaRPr lang="en-US" dirty="0"/>
          </a:p>
        </p:txBody>
      </p:sp>
      <p:sp>
        <p:nvSpPr>
          <p:cNvPr id="4" name="Rectangle 10"/>
          <p:cNvSpPr>
            <a:spLocks noChangeArrowheads="1"/>
          </p:cNvSpPr>
          <p:nvPr/>
        </p:nvSpPr>
        <p:spPr bwMode="auto">
          <a:xfrm>
            <a:off x="838200" y="1888140"/>
            <a:ext cx="3981994" cy="46166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lvl="1"/>
            <a:r>
              <a:rPr lang="en-US" b="1" dirty="0"/>
              <a:t>1.2 How the PC </a:t>
            </a:r>
            <a:r>
              <a:rPr lang="en-US" b="1" dirty="0" smtClean="0"/>
              <a:t>Works</a:t>
            </a:r>
            <a:endParaRPr lang="en-US" dirty="0"/>
          </a:p>
        </p:txBody>
      </p:sp>
    </p:spTree>
    <p:extLst>
      <p:ext uri="{BB962C8B-B14F-4D97-AF65-F5344CB8AC3E}">
        <p14:creationId xmlns:p14="http://schemas.microsoft.com/office/powerpoint/2010/main" val="41562738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Chapter One</a:t>
            </a:r>
            <a:r>
              <a:rPr lang="en-US" dirty="0"/>
              <a:t/>
            </a:r>
            <a:br>
              <a:rPr lang="en-US" dirty="0"/>
            </a:br>
            <a:r>
              <a:rPr lang="en-US" b="1" dirty="0"/>
              <a:t>The Path of PC Tech</a:t>
            </a:r>
            <a:endParaRPr lang="en-US" dirty="0"/>
          </a:p>
        </p:txBody>
      </p:sp>
      <p:sp>
        <p:nvSpPr>
          <p:cNvPr id="3" name="Content Placeholder 2"/>
          <p:cNvSpPr>
            <a:spLocks noGrp="1"/>
          </p:cNvSpPr>
          <p:nvPr>
            <p:ph idx="1"/>
          </p:nvPr>
        </p:nvSpPr>
        <p:spPr>
          <a:xfrm>
            <a:off x="838200" y="2547257"/>
            <a:ext cx="10515600" cy="3629706"/>
          </a:xfrm>
        </p:spPr>
        <p:txBody>
          <a:bodyPr/>
          <a:lstStyle/>
          <a:p>
            <a:pPr marL="0" lvl="0" indent="0">
              <a:buNone/>
            </a:pPr>
            <a:r>
              <a:rPr lang="en-US" b="1" dirty="0"/>
              <a:t>Output</a:t>
            </a:r>
            <a:r>
              <a:rPr lang="en-US" dirty="0"/>
              <a:t>: Simply adding up your monthly merchandise expenses is useless unless the computer shows the final result. This result is called the </a:t>
            </a:r>
            <a:r>
              <a:rPr lang="en-US" i="1" dirty="0"/>
              <a:t>output</a:t>
            </a:r>
            <a:r>
              <a:rPr lang="en-US" dirty="0"/>
              <a:t>, for ex, $1900 total. Consequently, output is outcome result shown in your (screen) output device based on a given input(s) (your monthly merchandise expenses). </a:t>
            </a:r>
          </a:p>
          <a:p>
            <a:pPr marL="0" indent="0">
              <a:buNone/>
            </a:pPr>
            <a:endParaRPr lang="en-US" dirty="0"/>
          </a:p>
        </p:txBody>
      </p:sp>
      <p:sp>
        <p:nvSpPr>
          <p:cNvPr id="4" name="Rectangle 10"/>
          <p:cNvSpPr>
            <a:spLocks noChangeArrowheads="1"/>
          </p:cNvSpPr>
          <p:nvPr/>
        </p:nvSpPr>
        <p:spPr bwMode="auto">
          <a:xfrm>
            <a:off x="838200" y="1888140"/>
            <a:ext cx="3981994" cy="46166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lvl="1"/>
            <a:r>
              <a:rPr lang="en-US" b="1" dirty="0"/>
              <a:t>1.2 How the PC </a:t>
            </a:r>
            <a:r>
              <a:rPr lang="en-US" b="1" dirty="0" smtClean="0"/>
              <a:t>Works</a:t>
            </a:r>
            <a:endParaRPr lang="en-US" dirty="0"/>
          </a:p>
        </p:txBody>
      </p:sp>
    </p:spTree>
    <p:extLst>
      <p:ext uri="{BB962C8B-B14F-4D97-AF65-F5344CB8AC3E}">
        <p14:creationId xmlns:p14="http://schemas.microsoft.com/office/powerpoint/2010/main" val="31647358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Chapter One</a:t>
            </a:r>
            <a:r>
              <a:rPr lang="en-US" dirty="0"/>
              <a:t/>
            </a:r>
            <a:br>
              <a:rPr lang="en-US" dirty="0"/>
            </a:br>
            <a:r>
              <a:rPr lang="en-US" b="1" dirty="0"/>
              <a:t>The Path of PC Tech</a:t>
            </a:r>
            <a:endParaRPr lang="en-US" dirty="0"/>
          </a:p>
        </p:txBody>
      </p:sp>
      <p:sp>
        <p:nvSpPr>
          <p:cNvPr id="3" name="Content Placeholder 2"/>
          <p:cNvSpPr>
            <a:spLocks noGrp="1"/>
          </p:cNvSpPr>
          <p:nvPr>
            <p:ph idx="1"/>
          </p:nvPr>
        </p:nvSpPr>
        <p:spPr>
          <a:xfrm>
            <a:off x="838200" y="2547257"/>
            <a:ext cx="10515600" cy="3629706"/>
          </a:xfrm>
        </p:spPr>
        <p:txBody>
          <a:bodyPr/>
          <a:lstStyle/>
          <a:p>
            <a:pPr marL="0" lvl="0" indent="0">
              <a:buNone/>
            </a:pPr>
            <a:r>
              <a:rPr lang="en-US" b="1" dirty="0"/>
              <a:t>Storage</a:t>
            </a:r>
            <a:r>
              <a:rPr lang="en-US" dirty="0"/>
              <a:t>: Once you have seen the output in your screen, you might need to </a:t>
            </a:r>
            <a:r>
              <a:rPr lang="en-US" i="1" dirty="0"/>
              <a:t>save </a:t>
            </a:r>
            <a:r>
              <a:rPr lang="en-US" dirty="0"/>
              <a:t>your work into your permanent </a:t>
            </a:r>
            <a:r>
              <a:rPr lang="en-US" i="1" dirty="0"/>
              <a:t>storage</a:t>
            </a:r>
            <a:r>
              <a:rPr lang="en-US" dirty="0"/>
              <a:t>. The hard drive considered your permanent </a:t>
            </a:r>
            <a:r>
              <a:rPr lang="en-US" i="1" dirty="0"/>
              <a:t>storage</a:t>
            </a:r>
            <a:r>
              <a:rPr lang="en-US" dirty="0"/>
              <a:t>. Storage is a technology used to keep your digital data permanently in order to retain them when needed. </a:t>
            </a:r>
          </a:p>
          <a:p>
            <a:pPr marL="0" indent="0">
              <a:buNone/>
            </a:pPr>
            <a:endParaRPr lang="en-US" dirty="0"/>
          </a:p>
        </p:txBody>
      </p:sp>
      <p:sp>
        <p:nvSpPr>
          <p:cNvPr id="4" name="Rectangle 10"/>
          <p:cNvSpPr>
            <a:spLocks noChangeArrowheads="1"/>
          </p:cNvSpPr>
          <p:nvPr/>
        </p:nvSpPr>
        <p:spPr bwMode="auto">
          <a:xfrm>
            <a:off x="838200" y="1888140"/>
            <a:ext cx="3981994" cy="46166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lvl="1"/>
            <a:r>
              <a:rPr lang="en-US" b="1" dirty="0"/>
              <a:t>1.2 How the PC </a:t>
            </a:r>
            <a:r>
              <a:rPr lang="en-US" b="1" dirty="0" smtClean="0"/>
              <a:t>Works</a:t>
            </a:r>
            <a:endParaRPr lang="en-US" dirty="0"/>
          </a:p>
        </p:txBody>
      </p:sp>
    </p:spTree>
    <p:extLst>
      <p:ext uri="{BB962C8B-B14F-4D97-AF65-F5344CB8AC3E}">
        <p14:creationId xmlns:p14="http://schemas.microsoft.com/office/powerpoint/2010/main" val="14798768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Chapter One</a:t>
            </a:r>
            <a:r>
              <a:rPr lang="en-US" dirty="0"/>
              <a:t/>
            </a:r>
            <a:br>
              <a:rPr lang="en-US" dirty="0"/>
            </a:br>
            <a:r>
              <a:rPr lang="en-US" b="1" dirty="0"/>
              <a:t>The Path of PC Tech</a:t>
            </a:r>
            <a:endParaRPr lang="en-US" dirty="0"/>
          </a:p>
        </p:txBody>
      </p:sp>
      <p:sp>
        <p:nvSpPr>
          <p:cNvPr id="3" name="Content Placeholder 2"/>
          <p:cNvSpPr>
            <a:spLocks noGrp="1"/>
          </p:cNvSpPr>
          <p:nvPr>
            <p:ph idx="1"/>
          </p:nvPr>
        </p:nvSpPr>
        <p:spPr>
          <a:xfrm>
            <a:off x="838200" y="2181497"/>
            <a:ext cx="5497286" cy="4152221"/>
          </a:xfrm>
        </p:spPr>
        <p:txBody>
          <a:bodyPr>
            <a:normAutofit fontScale="77500" lnSpcReduction="20000"/>
          </a:bodyPr>
          <a:lstStyle/>
          <a:p>
            <a:pPr marL="0" indent="0">
              <a:buNone/>
            </a:pPr>
            <a:r>
              <a:rPr lang="en-US" sz="3400" dirty="0"/>
              <a:t>Before we begin diving into the PC, we need to know the essentials that technician need in order to become professional in PC repairing. Firstly, the typical technician tools which are, a star-headed </a:t>
            </a:r>
            <a:r>
              <a:rPr lang="en-US" sz="3400" dirty="0" err="1"/>
              <a:t>Torx</a:t>
            </a:r>
            <a:r>
              <a:rPr lang="en-US" sz="3400" dirty="0"/>
              <a:t> wrench, a nut driver or two, a pair of tweezers, a little grabber tool, and a hemostat to go along with Phillips-head and flat-head screwdrivers as shown in Figure 1.1</a:t>
            </a:r>
            <a:r>
              <a:rPr lang="en-US" sz="3400" dirty="0" smtClean="0"/>
              <a:t>.</a:t>
            </a:r>
          </a:p>
          <a:p>
            <a:pPr marL="0" indent="0">
              <a:buNone/>
            </a:pPr>
            <a:r>
              <a:rPr lang="en-US" sz="3400" dirty="0"/>
              <a:t>Secondly, take precaution steps not to destroy your hardware by the electrostatic discharge. Next sections discusses these steps more deeply. </a:t>
            </a:r>
          </a:p>
          <a:p>
            <a:pPr marL="0" indent="0">
              <a:buNone/>
            </a:pPr>
            <a:endParaRPr lang="en-US" sz="3400" dirty="0"/>
          </a:p>
          <a:p>
            <a:pPr marL="0" indent="0">
              <a:buNone/>
            </a:pPr>
            <a:endParaRPr lang="en-US" dirty="0"/>
          </a:p>
        </p:txBody>
      </p:sp>
      <p:sp>
        <p:nvSpPr>
          <p:cNvPr id="4" name="Rectangle 10"/>
          <p:cNvSpPr>
            <a:spLocks noChangeArrowheads="1"/>
          </p:cNvSpPr>
          <p:nvPr/>
        </p:nvSpPr>
        <p:spPr bwMode="auto">
          <a:xfrm>
            <a:off x="838200" y="1524447"/>
            <a:ext cx="3028406" cy="46166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lvl="1"/>
            <a:r>
              <a:rPr lang="en-US" b="1" dirty="0"/>
              <a:t>1.3 Essentials </a:t>
            </a:r>
            <a:endParaRPr lang="en-US" dirty="0"/>
          </a:p>
        </p:txBody>
      </p:sp>
      <p:pic>
        <p:nvPicPr>
          <p:cNvPr id="1026" name="Picture 9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65094" y="2743201"/>
            <a:ext cx="5509340" cy="2528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61926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Chapter One</a:t>
            </a:r>
            <a:r>
              <a:rPr lang="en-US" dirty="0"/>
              <a:t/>
            </a:r>
            <a:br>
              <a:rPr lang="en-US" dirty="0"/>
            </a:br>
            <a:r>
              <a:rPr lang="en-US" b="1" dirty="0"/>
              <a:t>The Path of PC Tech</a:t>
            </a:r>
            <a:endParaRPr lang="en-US" dirty="0"/>
          </a:p>
        </p:txBody>
      </p:sp>
      <p:sp>
        <p:nvSpPr>
          <p:cNvPr id="3" name="Content Placeholder 2"/>
          <p:cNvSpPr>
            <a:spLocks noGrp="1"/>
          </p:cNvSpPr>
          <p:nvPr>
            <p:ph idx="1"/>
          </p:nvPr>
        </p:nvSpPr>
        <p:spPr>
          <a:xfrm>
            <a:off x="838200" y="2494292"/>
            <a:ext cx="10515600" cy="3668894"/>
          </a:xfrm>
        </p:spPr>
        <p:txBody>
          <a:bodyPr/>
          <a:lstStyle/>
          <a:p>
            <a:pPr marL="0" indent="0">
              <a:buNone/>
            </a:pPr>
            <a:r>
              <a:rPr lang="en-US" dirty="0"/>
              <a:t>If you decide to open your computer case, undoubtedly, you need to take precaution steps to stop the great killing of a PC-electrostatic discharge (ESD). ESD means the passage of static electrical charge. Have you ever shacked someone’s hand and felt the static electrical charge (or ESD) passing between both of you, of course yes. ESD will destroy the sensitive parts in your PC. So, it is essentials to take precaution steps to avoid ESD when working with PCs as next section illustrates.</a:t>
            </a:r>
          </a:p>
          <a:p>
            <a:pPr marL="0" indent="0">
              <a:buNone/>
            </a:pPr>
            <a:endParaRPr lang="en-US" dirty="0"/>
          </a:p>
        </p:txBody>
      </p:sp>
      <p:sp>
        <p:nvSpPr>
          <p:cNvPr id="4" name="Rectangle 10"/>
          <p:cNvSpPr>
            <a:spLocks noChangeArrowheads="1"/>
          </p:cNvSpPr>
          <p:nvPr/>
        </p:nvSpPr>
        <p:spPr bwMode="auto">
          <a:xfrm>
            <a:off x="838200" y="1690689"/>
            <a:ext cx="6542314" cy="46166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lvl="1"/>
            <a:r>
              <a:rPr lang="en-US" b="1" dirty="0"/>
              <a:t>1.3.1 Avoiding Electrostatic </a:t>
            </a:r>
            <a:r>
              <a:rPr lang="en-US" b="1" dirty="0" smtClean="0"/>
              <a:t>Discharge</a:t>
            </a:r>
            <a:endParaRPr lang="en-US" dirty="0"/>
          </a:p>
        </p:txBody>
      </p:sp>
    </p:spTree>
    <p:extLst>
      <p:ext uri="{BB962C8B-B14F-4D97-AF65-F5344CB8AC3E}">
        <p14:creationId xmlns:p14="http://schemas.microsoft.com/office/powerpoint/2010/main" val="8060540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Chapter One</a:t>
            </a:r>
            <a:r>
              <a:rPr lang="en-US" dirty="0"/>
              <a:t/>
            </a:r>
            <a:br>
              <a:rPr lang="en-US" dirty="0"/>
            </a:br>
            <a:r>
              <a:rPr lang="en-US" b="1" dirty="0"/>
              <a:t>The Path of PC Tech</a:t>
            </a:r>
            <a:endParaRPr lang="en-US" dirty="0"/>
          </a:p>
        </p:txBody>
      </p:sp>
      <p:sp>
        <p:nvSpPr>
          <p:cNvPr id="3" name="Content Placeholder 2"/>
          <p:cNvSpPr>
            <a:spLocks noGrp="1"/>
          </p:cNvSpPr>
          <p:nvPr>
            <p:ph idx="1"/>
          </p:nvPr>
        </p:nvSpPr>
        <p:spPr>
          <a:xfrm>
            <a:off x="838200" y="2560319"/>
            <a:ext cx="6542314" cy="3616643"/>
          </a:xfrm>
        </p:spPr>
        <p:txBody>
          <a:bodyPr/>
          <a:lstStyle/>
          <a:p>
            <a:pPr marL="0" indent="0">
              <a:buNone/>
            </a:pPr>
            <a:r>
              <a:rPr lang="en-US" dirty="0"/>
              <a:t>ESD is active when two different objects that carries electrostatic discharge comes in contact. Therefore, connecting yourself by a device called anti-static wrist strap to your computer case while you are touching and maintaining your PC will stops the ESD as shown in Figure 1.2. </a:t>
            </a:r>
          </a:p>
          <a:p>
            <a:endParaRPr lang="en-US" dirty="0"/>
          </a:p>
        </p:txBody>
      </p:sp>
      <p:sp>
        <p:nvSpPr>
          <p:cNvPr id="4" name="Rectangle 10"/>
          <p:cNvSpPr>
            <a:spLocks noChangeArrowheads="1"/>
          </p:cNvSpPr>
          <p:nvPr/>
        </p:nvSpPr>
        <p:spPr bwMode="auto">
          <a:xfrm>
            <a:off x="838200" y="1894671"/>
            <a:ext cx="6542314" cy="46166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lvl="1"/>
            <a:r>
              <a:rPr lang="en-US" b="1" dirty="0"/>
              <a:t>1.3.2 Avoiding Electrostatic </a:t>
            </a:r>
            <a:r>
              <a:rPr lang="en-US" b="1" dirty="0" smtClean="0"/>
              <a:t>Discharge</a:t>
            </a:r>
            <a:endParaRPr lang="en-US" dirty="0"/>
          </a:p>
        </p:txBody>
      </p:sp>
      <p:pic>
        <p:nvPicPr>
          <p:cNvPr id="2050" name="Picture 9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0514" y="2769326"/>
            <a:ext cx="4823962" cy="2858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30646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Chapter One</a:t>
            </a:r>
            <a:r>
              <a:rPr lang="en-US" dirty="0"/>
              <a:t/>
            </a:r>
            <a:br>
              <a:rPr lang="en-US" dirty="0"/>
            </a:br>
            <a:r>
              <a:rPr lang="en-US" b="1" dirty="0"/>
              <a:t>The Path of PC Tech</a:t>
            </a:r>
            <a:endParaRPr lang="en-US" dirty="0"/>
          </a:p>
        </p:txBody>
      </p:sp>
      <p:sp>
        <p:nvSpPr>
          <p:cNvPr id="3" name="Content Placeholder 2"/>
          <p:cNvSpPr>
            <a:spLocks noGrp="1"/>
          </p:cNvSpPr>
          <p:nvPr>
            <p:ph idx="1"/>
          </p:nvPr>
        </p:nvSpPr>
        <p:spPr>
          <a:xfrm>
            <a:off x="838200" y="2390503"/>
            <a:ext cx="6176554" cy="3786460"/>
          </a:xfrm>
        </p:spPr>
        <p:txBody>
          <a:bodyPr/>
          <a:lstStyle/>
          <a:p>
            <a:pPr marL="0" indent="0">
              <a:buNone/>
            </a:pPr>
            <a:r>
              <a:rPr lang="en-US" dirty="0"/>
              <a:t>You need to connect the alligator clip of your anti-static wrist strap to your computer case to keep you and the parts reaching the same electrical potential, hence, avoiding the electrical discharge. Another precaution steps technician needs to consider is anti-static mat as Figure 1.3 shown. </a:t>
            </a:r>
          </a:p>
          <a:p>
            <a:endParaRPr lang="en-US" dirty="0"/>
          </a:p>
        </p:txBody>
      </p:sp>
      <p:sp>
        <p:nvSpPr>
          <p:cNvPr id="4" name="Rectangle 10"/>
          <p:cNvSpPr>
            <a:spLocks noChangeArrowheads="1"/>
          </p:cNvSpPr>
          <p:nvPr/>
        </p:nvSpPr>
        <p:spPr bwMode="auto">
          <a:xfrm>
            <a:off x="838200" y="1809763"/>
            <a:ext cx="6542314" cy="46166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lvl="1"/>
            <a:r>
              <a:rPr lang="en-US" b="1" dirty="0"/>
              <a:t>1.3.2 Avoiding Electrostatic </a:t>
            </a:r>
            <a:r>
              <a:rPr lang="en-US" b="1" dirty="0" smtClean="0"/>
              <a:t>Discharge</a:t>
            </a:r>
            <a:endParaRPr lang="en-US" dirty="0"/>
          </a:p>
        </p:txBody>
      </p:sp>
      <p:pic>
        <p:nvPicPr>
          <p:cNvPr id="3074" name="Picture 9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4754" y="3030583"/>
            <a:ext cx="5287963" cy="2225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1617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51477"/>
            <a:ext cx="10515600" cy="1325563"/>
          </a:xfrm>
        </p:spPr>
        <p:txBody>
          <a:bodyPr/>
          <a:lstStyle/>
          <a:p>
            <a:pPr algn="ctr"/>
            <a:r>
              <a:rPr lang="en-US" b="1" dirty="0"/>
              <a:t>Chapter One</a:t>
            </a:r>
            <a:r>
              <a:rPr lang="en-US" dirty="0"/>
              <a:t/>
            </a:r>
            <a:br>
              <a:rPr lang="en-US" dirty="0"/>
            </a:br>
            <a:r>
              <a:rPr lang="en-US" b="1" dirty="0"/>
              <a:t>The Path of PC Tech</a:t>
            </a:r>
            <a:endParaRPr lang="en-US" dirty="0"/>
          </a:p>
        </p:txBody>
      </p:sp>
      <p:sp>
        <p:nvSpPr>
          <p:cNvPr id="3" name="Content Placeholder 2"/>
          <p:cNvSpPr>
            <a:spLocks noGrp="1"/>
          </p:cNvSpPr>
          <p:nvPr>
            <p:ph idx="1"/>
          </p:nvPr>
        </p:nvSpPr>
        <p:spPr>
          <a:xfrm>
            <a:off x="838200" y="2415653"/>
            <a:ext cx="6763603" cy="3761309"/>
          </a:xfrm>
        </p:spPr>
        <p:txBody>
          <a:bodyPr>
            <a:normAutofit fontScale="92500"/>
          </a:bodyPr>
          <a:lstStyle/>
          <a:p>
            <a:r>
              <a:rPr lang="en-US" dirty="0"/>
              <a:t>Anti-static mat is used when electrical parts of a PC, for ex motherboard, is removed from the computer case. This part of a PC is placed over the anti-static mat along with connecting the anti-static wrist strap with a metal part, for ex a computer case, altogether to form an ideal environment against ESD for technicians. Lastly, anti-static bag is used to store the parts within of a PC preventing them any damage can be caused from ESD as Figure 1.4 shown. </a:t>
            </a:r>
          </a:p>
          <a:p>
            <a:endParaRPr lang="en-US" dirty="0"/>
          </a:p>
        </p:txBody>
      </p:sp>
      <p:sp>
        <p:nvSpPr>
          <p:cNvPr id="4" name="Rectangle 10"/>
          <p:cNvSpPr>
            <a:spLocks noChangeArrowheads="1"/>
          </p:cNvSpPr>
          <p:nvPr/>
        </p:nvSpPr>
        <p:spPr bwMode="auto">
          <a:xfrm>
            <a:off x="838200" y="1809763"/>
            <a:ext cx="6542314" cy="46166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lvl="1"/>
            <a:r>
              <a:rPr lang="en-US" b="1" dirty="0"/>
              <a:t>1.3.2 Avoiding Electrostatic </a:t>
            </a:r>
            <a:r>
              <a:rPr lang="en-US" b="1" dirty="0" smtClean="0"/>
              <a:t>Discharge</a:t>
            </a:r>
            <a:endParaRPr lang="en-US" dirty="0"/>
          </a:p>
        </p:txBody>
      </p:sp>
      <p:pic>
        <p:nvPicPr>
          <p:cNvPr id="4098" name="Picture 8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0514" y="2661314"/>
            <a:ext cx="4482960" cy="2874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90620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Chapter One</a:t>
            </a:r>
            <a:r>
              <a:rPr lang="en-US" dirty="0"/>
              <a:t/>
            </a:r>
            <a:br>
              <a:rPr lang="en-US" dirty="0"/>
            </a:br>
            <a:r>
              <a:rPr lang="en-US" b="1" dirty="0"/>
              <a:t>The Path of PC Tech</a:t>
            </a:r>
            <a:endParaRPr lang="en-US" dirty="0"/>
          </a:p>
        </p:txBody>
      </p:sp>
      <p:sp>
        <p:nvSpPr>
          <p:cNvPr id="3" name="Content Placeholder 2"/>
          <p:cNvSpPr>
            <a:spLocks noGrp="1"/>
          </p:cNvSpPr>
          <p:nvPr>
            <p:ph idx="1"/>
          </p:nvPr>
        </p:nvSpPr>
        <p:spPr>
          <a:xfrm>
            <a:off x="838200" y="2524835"/>
            <a:ext cx="10515600" cy="4026090"/>
          </a:xfrm>
        </p:spPr>
        <p:txBody>
          <a:bodyPr>
            <a:normAutofit fontScale="70000" lnSpcReduction="20000"/>
          </a:bodyPr>
          <a:lstStyle/>
          <a:p>
            <a:r>
              <a:rPr lang="en-US" sz="3400" dirty="0"/>
              <a:t>A typical PC consists of multiple parts forming a complete personal computer. These parts are as follows:</a:t>
            </a:r>
          </a:p>
          <a:p>
            <a:pPr lvl="0"/>
            <a:r>
              <a:rPr lang="en-US" sz="3400" dirty="0"/>
              <a:t>System unit: the unit that contain most of PC components and usually sits beneath your desk. </a:t>
            </a:r>
          </a:p>
          <a:p>
            <a:pPr lvl="0"/>
            <a:r>
              <a:rPr lang="en-US" sz="3400" dirty="0"/>
              <a:t>Monitor: is an electronic display used to visualize the work performed in your PC. </a:t>
            </a:r>
          </a:p>
          <a:p>
            <a:pPr lvl="0"/>
            <a:r>
              <a:rPr lang="en-US" sz="3400" dirty="0"/>
              <a:t>Keyboard: is an electronic input device contains keys or buttons based on the typewriter. </a:t>
            </a:r>
          </a:p>
          <a:p>
            <a:pPr lvl="0"/>
            <a:r>
              <a:rPr lang="en-US" sz="3400" dirty="0"/>
              <a:t>Mouse: is input pointing device used to control two dimensional motion on a monitor. </a:t>
            </a:r>
          </a:p>
          <a:p>
            <a:pPr lvl="0"/>
            <a:r>
              <a:rPr lang="en-US" sz="3400" dirty="0"/>
              <a:t>Speakers: is an output device used to provide sound.</a:t>
            </a:r>
          </a:p>
          <a:p>
            <a:pPr lvl="0"/>
            <a:r>
              <a:rPr lang="en-US" sz="3400" dirty="0"/>
              <a:t>Printer: is an output device used to provide a printed papers. </a:t>
            </a:r>
          </a:p>
          <a:p>
            <a:pPr marL="0" indent="0">
              <a:buNone/>
            </a:pPr>
            <a:endParaRPr lang="en-US" dirty="0"/>
          </a:p>
        </p:txBody>
      </p:sp>
      <p:sp>
        <p:nvSpPr>
          <p:cNvPr id="4" name="Rectangle 10"/>
          <p:cNvSpPr>
            <a:spLocks noChangeArrowheads="1"/>
          </p:cNvSpPr>
          <p:nvPr/>
        </p:nvSpPr>
        <p:spPr bwMode="auto">
          <a:xfrm>
            <a:off x="838200" y="1809763"/>
            <a:ext cx="3965812" cy="46166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lvl="1"/>
            <a:r>
              <a:rPr lang="en-US" b="1" dirty="0"/>
              <a:t>1.4 The Complete PC </a:t>
            </a:r>
            <a:endParaRPr lang="en-US" dirty="0"/>
          </a:p>
        </p:txBody>
      </p:sp>
    </p:spTree>
    <p:extLst>
      <p:ext uri="{BB962C8B-B14F-4D97-AF65-F5344CB8AC3E}">
        <p14:creationId xmlns:p14="http://schemas.microsoft.com/office/powerpoint/2010/main" val="25804907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Chapter One</a:t>
            </a:r>
            <a:r>
              <a:rPr lang="en-US" dirty="0"/>
              <a:t/>
            </a:r>
            <a:br>
              <a:rPr lang="en-US" dirty="0"/>
            </a:br>
            <a:r>
              <a:rPr lang="en-US" b="1" dirty="0"/>
              <a:t>The Path of PC Tech</a:t>
            </a:r>
            <a:endParaRPr lang="en-US" dirty="0"/>
          </a:p>
        </p:txBody>
      </p:sp>
      <p:sp>
        <p:nvSpPr>
          <p:cNvPr id="3" name="Content Placeholder 2"/>
          <p:cNvSpPr>
            <a:spLocks noGrp="1"/>
          </p:cNvSpPr>
          <p:nvPr>
            <p:ph idx="1"/>
          </p:nvPr>
        </p:nvSpPr>
        <p:spPr>
          <a:xfrm>
            <a:off x="838200" y="2388357"/>
            <a:ext cx="6190397" cy="3788605"/>
          </a:xfrm>
        </p:spPr>
        <p:txBody>
          <a:bodyPr/>
          <a:lstStyle/>
          <a:p>
            <a:pPr marL="0" indent="0">
              <a:buNone/>
            </a:pPr>
            <a:r>
              <a:rPr lang="en-US" dirty="0"/>
              <a:t>A typical PC has all the peripherals devices mentioned above. But there is now law that says all the completer PCs has a printer for example. PCs can be run without a printer. Figure 1.5 shows the complete PC with its peripherals. </a:t>
            </a:r>
          </a:p>
          <a:p>
            <a:endParaRPr lang="en-US" dirty="0"/>
          </a:p>
        </p:txBody>
      </p:sp>
      <p:sp>
        <p:nvSpPr>
          <p:cNvPr id="4" name="Rectangle 10"/>
          <p:cNvSpPr>
            <a:spLocks noChangeArrowheads="1"/>
          </p:cNvSpPr>
          <p:nvPr/>
        </p:nvSpPr>
        <p:spPr bwMode="auto">
          <a:xfrm>
            <a:off x="838200" y="1809763"/>
            <a:ext cx="3965812" cy="46166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lvl="1"/>
            <a:r>
              <a:rPr lang="en-US" b="1" dirty="0"/>
              <a:t>1.4 The Complete PC </a:t>
            </a:r>
            <a:endParaRPr lang="en-US" dirty="0"/>
          </a:p>
        </p:txBody>
      </p:sp>
      <p:pic>
        <p:nvPicPr>
          <p:cNvPr id="5122" name="Picture 8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79165" y="2647666"/>
            <a:ext cx="5212835" cy="2184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46236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t>Chapter One</a:t>
            </a:r>
            <a:r>
              <a:rPr lang="en-US" dirty="0"/>
              <a:t/>
            </a:r>
            <a:br>
              <a:rPr lang="en-US" dirty="0"/>
            </a:br>
            <a:r>
              <a:rPr lang="en-US" b="1" dirty="0"/>
              <a:t>The Path of PC Tech</a:t>
            </a:r>
            <a:r>
              <a:rPr lang="en-US" dirty="0"/>
              <a:t/>
            </a:r>
            <a:br>
              <a:rPr lang="en-US" dirty="0"/>
            </a:b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endParaRPr lang="en-US" i="1" dirty="0" smtClean="0"/>
          </a:p>
          <a:p>
            <a:pPr marL="0" indent="0">
              <a:buNone/>
            </a:pPr>
            <a:endParaRPr lang="en-US" sz="4000" i="1" dirty="0"/>
          </a:p>
          <a:p>
            <a:pPr marL="0" indent="0">
              <a:buNone/>
            </a:pPr>
            <a:r>
              <a:rPr lang="en-US" sz="4000" i="1" dirty="0" smtClean="0"/>
              <a:t>“</a:t>
            </a:r>
            <a:r>
              <a:rPr lang="en-US" sz="4000" i="1" dirty="0"/>
              <a:t>Building a human being’s knowledge is the first step towards building a personal computer”</a:t>
            </a:r>
            <a:endParaRPr lang="en-US" sz="4000" dirty="0"/>
          </a:p>
          <a:p>
            <a:pPr marL="0" indent="0">
              <a:buNone/>
            </a:pPr>
            <a:r>
              <a:rPr lang="en-US" sz="4000" i="1" dirty="0"/>
              <a:t>				</a:t>
            </a:r>
            <a:endParaRPr lang="en-US" sz="4000" i="1" dirty="0" smtClean="0"/>
          </a:p>
          <a:p>
            <a:pPr marL="0" indent="0">
              <a:buNone/>
            </a:pPr>
            <a:endParaRPr lang="en-US" sz="4000" i="1" dirty="0"/>
          </a:p>
          <a:p>
            <a:pPr marL="0" indent="0">
              <a:buNone/>
            </a:pPr>
            <a:endParaRPr lang="en-US" sz="4000" i="1" dirty="0" smtClean="0"/>
          </a:p>
          <a:p>
            <a:pPr marL="0" indent="0" algn="r">
              <a:buNone/>
            </a:pPr>
            <a:r>
              <a:rPr lang="en-US" sz="4000" i="1" dirty="0" smtClean="0"/>
              <a:t>(</a:t>
            </a:r>
            <a:r>
              <a:rPr lang="en-US" sz="4000" i="1" dirty="0"/>
              <a:t>Author: Mohamad </a:t>
            </a:r>
            <a:r>
              <a:rPr lang="en-US" sz="4000" i="1" dirty="0" err="1"/>
              <a:t>AlAhmad</a:t>
            </a:r>
            <a:r>
              <a:rPr lang="en-US" i="1" dirty="0"/>
              <a:t>)</a:t>
            </a:r>
            <a:endParaRPr lang="en-US" dirty="0"/>
          </a:p>
          <a:p>
            <a:endParaRPr lang="en-US" dirty="0"/>
          </a:p>
        </p:txBody>
      </p:sp>
    </p:spTree>
    <p:extLst>
      <p:ext uri="{BB962C8B-B14F-4D97-AF65-F5344CB8AC3E}">
        <p14:creationId xmlns:p14="http://schemas.microsoft.com/office/powerpoint/2010/main" val="19457336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Chapter One</a:t>
            </a:r>
            <a:r>
              <a:rPr lang="en-US" dirty="0"/>
              <a:t/>
            </a:r>
            <a:br>
              <a:rPr lang="en-US" dirty="0"/>
            </a:br>
            <a:r>
              <a:rPr lang="en-US" b="1" dirty="0"/>
              <a:t>The Path of PC Tech</a:t>
            </a:r>
            <a:endParaRPr lang="en-US" dirty="0"/>
          </a:p>
        </p:txBody>
      </p:sp>
      <p:sp>
        <p:nvSpPr>
          <p:cNvPr id="3" name="Content Placeholder 2"/>
          <p:cNvSpPr>
            <a:spLocks noGrp="1"/>
          </p:cNvSpPr>
          <p:nvPr>
            <p:ph idx="1"/>
          </p:nvPr>
        </p:nvSpPr>
        <p:spPr>
          <a:xfrm>
            <a:off x="838200" y="2415653"/>
            <a:ext cx="10515600" cy="3761309"/>
          </a:xfrm>
        </p:spPr>
        <p:txBody>
          <a:bodyPr/>
          <a:lstStyle/>
          <a:p>
            <a:pPr marL="0" indent="0">
              <a:buNone/>
            </a:pPr>
            <a:r>
              <a:rPr lang="en-US" dirty="0"/>
              <a:t>Now and after taking all the precaution steps mentioned in section 1.3, let us open up the system unit to inspect the major components of a PC. Since the PC consists of thousands of components, hence, even good technician cannot name every single component inside a PC. Therefore, technician should be able to identify and recognize the major components of any PC. Before opening the computer case, let us identify the side panel connectors as explained in the next section.</a:t>
            </a:r>
          </a:p>
          <a:p>
            <a:pPr marL="0" indent="0">
              <a:buNone/>
            </a:pPr>
            <a:endParaRPr lang="en-US" dirty="0"/>
          </a:p>
        </p:txBody>
      </p:sp>
      <p:sp>
        <p:nvSpPr>
          <p:cNvPr id="4" name="Rectangle 10"/>
          <p:cNvSpPr>
            <a:spLocks noChangeArrowheads="1"/>
          </p:cNvSpPr>
          <p:nvPr/>
        </p:nvSpPr>
        <p:spPr bwMode="auto">
          <a:xfrm>
            <a:off x="838199" y="1809763"/>
            <a:ext cx="5207759" cy="46166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lvl="1"/>
            <a:r>
              <a:rPr lang="en-US" b="1" dirty="0"/>
              <a:t>1.5 Opening the System Unit </a:t>
            </a:r>
            <a:endParaRPr lang="en-US" dirty="0"/>
          </a:p>
        </p:txBody>
      </p:sp>
    </p:spTree>
    <p:extLst>
      <p:ext uri="{BB962C8B-B14F-4D97-AF65-F5344CB8AC3E}">
        <p14:creationId xmlns:p14="http://schemas.microsoft.com/office/powerpoint/2010/main" val="30439791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Chapter One</a:t>
            </a:r>
            <a:r>
              <a:rPr lang="en-US" dirty="0"/>
              <a:t/>
            </a:r>
            <a:br>
              <a:rPr lang="en-US" dirty="0"/>
            </a:br>
            <a:r>
              <a:rPr lang="en-US" b="1" dirty="0"/>
              <a:t>The Path of PC Tech</a:t>
            </a:r>
            <a:endParaRPr lang="en-US" dirty="0"/>
          </a:p>
        </p:txBody>
      </p:sp>
      <p:sp>
        <p:nvSpPr>
          <p:cNvPr id="3" name="Content Placeholder 2"/>
          <p:cNvSpPr>
            <a:spLocks noGrp="1"/>
          </p:cNvSpPr>
          <p:nvPr>
            <p:ph idx="1"/>
          </p:nvPr>
        </p:nvSpPr>
        <p:spPr>
          <a:xfrm>
            <a:off x="838200" y="2374709"/>
            <a:ext cx="5207758" cy="1173709"/>
          </a:xfrm>
        </p:spPr>
        <p:txBody>
          <a:bodyPr/>
          <a:lstStyle/>
          <a:p>
            <a:pPr marL="0" indent="0">
              <a:buNone/>
            </a:pPr>
            <a:r>
              <a:rPr lang="en-US" dirty="0"/>
              <a:t>the computer case in front and back view</a:t>
            </a:r>
          </a:p>
        </p:txBody>
      </p:sp>
      <p:sp>
        <p:nvSpPr>
          <p:cNvPr id="4" name="Rectangle 10"/>
          <p:cNvSpPr>
            <a:spLocks noChangeArrowheads="1"/>
          </p:cNvSpPr>
          <p:nvPr/>
        </p:nvSpPr>
        <p:spPr bwMode="auto">
          <a:xfrm>
            <a:off x="838199" y="1809763"/>
            <a:ext cx="5207759" cy="46166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lvl="1"/>
            <a:r>
              <a:rPr lang="en-US" b="1" dirty="0"/>
              <a:t>1.5.1 Side Panel Connector</a:t>
            </a:r>
            <a:endParaRPr lang="en-US" dirty="0"/>
          </a:p>
        </p:txBody>
      </p:sp>
      <p:sp>
        <p:nvSpPr>
          <p:cNvPr id="5" name="Content Placeholder 2"/>
          <p:cNvSpPr txBox="1">
            <a:spLocks/>
          </p:cNvSpPr>
          <p:nvPr/>
        </p:nvSpPr>
        <p:spPr>
          <a:xfrm>
            <a:off x="6856863" y="2300868"/>
            <a:ext cx="3447197" cy="6960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p>
        </p:txBody>
      </p:sp>
      <p:sp>
        <p:nvSpPr>
          <p:cNvPr id="6" name="Content Placeholder 2"/>
          <p:cNvSpPr txBox="1">
            <a:spLocks/>
          </p:cNvSpPr>
          <p:nvPr/>
        </p:nvSpPr>
        <p:spPr>
          <a:xfrm>
            <a:off x="6338248" y="2374709"/>
            <a:ext cx="3447197" cy="6960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p>
        </p:txBody>
      </p:sp>
      <p:sp>
        <p:nvSpPr>
          <p:cNvPr id="7" name="Content Placeholder 2"/>
          <p:cNvSpPr txBox="1">
            <a:spLocks/>
          </p:cNvSpPr>
          <p:nvPr/>
        </p:nvSpPr>
        <p:spPr>
          <a:xfrm>
            <a:off x="6338248" y="2300868"/>
            <a:ext cx="5015552" cy="12475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The back of the case hold the majority of the systems unit connections </a:t>
            </a:r>
          </a:p>
        </p:txBody>
      </p:sp>
      <p:sp>
        <p:nvSpPr>
          <p:cNvPr id="8" name="Content Placeholder 2"/>
          <p:cNvSpPr txBox="1">
            <a:spLocks/>
          </p:cNvSpPr>
          <p:nvPr/>
        </p:nvSpPr>
        <p:spPr>
          <a:xfrm>
            <a:off x="5410199" y="2402003"/>
            <a:ext cx="4266063" cy="117370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p>
        </p:txBody>
      </p:sp>
      <p:pic>
        <p:nvPicPr>
          <p:cNvPr id="6146" name="Picture 8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199" y="3706287"/>
            <a:ext cx="4923836" cy="2081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8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0323" y="4032998"/>
            <a:ext cx="4740275"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58642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Chapter One</a:t>
            </a:r>
            <a:r>
              <a:rPr lang="en-US" dirty="0"/>
              <a:t/>
            </a:r>
            <a:br>
              <a:rPr lang="en-US" dirty="0"/>
            </a:br>
            <a:r>
              <a:rPr lang="en-US" b="1" dirty="0"/>
              <a:t>The Path of PC Tech</a:t>
            </a:r>
            <a:endParaRPr lang="en-US" dirty="0"/>
          </a:p>
        </p:txBody>
      </p:sp>
      <p:sp>
        <p:nvSpPr>
          <p:cNvPr id="3" name="Content Placeholder 2"/>
          <p:cNvSpPr>
            <a:spLocks noGrp="1"/>
          </p:cNvSpPr>
          <p:nvPr>
            <p:ph idx="1"/>
          </p:nvPr>
        </p:nvSpPr>
        <p:spPr>
          <a:xfrm>
            <a:off x="838200" y="2361063"/>
            <a:ext cx="10515600" cy="3815900"/>
          </a:xfrm>
        </p:spPr>
        <p:txBody>
          <a:bodyPr>
            <a:normAutofit lnSpcReduction="10000"/>
          </a:bodyPr>
          <a:lstStyle/>
          <a:p>
            <a:pPr marL="0" indent="0">
              <a:buNone/>
            </a:pPr>
            <a:r>
              <a:rPr lang="en-US" dirty="0"/>
              <a:t>PCs use different types of connections, the major and famous ones used as follows:</a:t>
            </a:r>
          </a:p>
          <a:p>
            <a:r>
              <a:rPr lang="en-US" dirty="0"/>
              <a:t>Mini-DIN connectors</a:t>
            </a:r>
          </a:p>
          <a:p>
            <a:r>
              <a:rPr lang="en-US" dirty="0"/>
              <a:t>Universal Serial Bus (USB): </a:t>
            </a:r>
          </a:p>
          <a:p>
            <a:r>
              <a:rPr lang="en-US" dirty="0"/>
              <a:t>DB-25 (parallel) </a:t>
            </a:r>
            <a:r>
              <a:rPr lang="en-US" dirty="0" smtClean="0"/>
              <a:t>connector</a:t>
            </a:r>
          </a:p>
          <a:p>
            <a:r>
              <a:rPr lang="en-US" dirty="0"/>
              <a:t>RJ </a:t>
            </a:r>
            <a:r>
              <a:rPr lang="en-US" dirty="0" smtClean="0"/>
              <a:t>connectors</a:t>
            </a:r>
          </a:p>
          <a:p>
            <a:r>
              <a:rPr lang="en-US" dirty="0"/>
              <a:t>Audio and video </a:t>
            </a:r>
            <a:r>
              <a:rPr lang="en-US" dirty="0" smtClean="0"/>
              <a:t>connectors</a:t>
            </a:r>
          </a:p>
          <a:p>
            <a:r>
              <a:rPr lang="en-US" dirty="0"/>
              <a:t>HDMI connector</a:t>
            </a:r>
          </a:p>
        </p:txBody>
      </p:sp>
      <p:sp>
        <p:nvSpPr>
          <p:cNvPr id="4" name="Rectangle 10"/>
          <p:cNvSpPr>
            <a:spLocks noChangeArrowheads="1"/>
          </p:cNvSpPr>
          <p:nvPr/>
        </p:nvSpPr>
        <p:spPr bwMode="auto">
          <a:xfrm>
            <a:off x="838199" y="1809763"/>
            <a:ext cx="5207759" cy="46166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lvl="1"/>
            <a:r>
              <a:rPr lang="en-US" b="1" dirty="0"/>
              <a:t>1.5.1 Side Panel Connector</a:t>
            </a:r>
            <a:endParaRPr lang="en-US" dirty="0"/>
          </a:p>
        </p:txBody>
      </p:sp>
    </p:spTree>
    <p:extLst>
      <p:ext uri="{BB962C8B-B14F-4D97-AF65-F5344CB8AC3E}">
        <p14:creationId xmlns:p14="http://schemas.microsoft.com/office/powerpoint/2010/main" val="24950295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Chapter One</a:t>
            </a:r>
            <a:r>
              <a:rPr lang="en-US" dirty="0"/>
              <a:t/>
            </a:r>
            <a:br>
              <a:rPr lang="en-US" dirty="0"/>
            </a:br>
            <a:r>
              <a:rPr lang="en-US" b="1" dirty="0"/>
              <a:t>The Path of PC Tech</a:t>
            </a:r>
            <a:endParaRPr lang="en-US" dirty="0"/>
          </a:p>
        </p:txBody>
      </p:sp>
      <p:sp>
        <p:nvSpPr>
          <p:cNvPr id="3" name="Content Placeholder 2"/>
          <p:cNvSpPr>
            <a:spLocks noGrp="1"/>
          </p:cNvSpPr>
          <p:nvPr>
            <p:ph idx="1"/>
          </p:nvPr>
        </p:nvSpPr>
        <p:spPr>
          <a:xfrm>
            <a:off x="838200" y="2390503"/>
            <a:ext cx="5207758" cy="3710045"/>
          </a:xfrm>
        </p:spPr>
        <p:txBody>
          <a:bodyPr>
            <a:normAutofit/>
          </a:bodyPr>
          <a:lstStyle/>
          <a:p>
            <a:r>
              <a:rPr lang="en-US" dirty="0"/>
              <a:t>Mini-DIN connectors: the original DIN connectors are replaced with Mini-DIN Connectors which is used for keyboard and mouse as </a:t>
            </a:r>
          </a:p>
        </p:txBody>
      </p:sp>
      <p:sp>
        <p:nvSpPr>
          <p:cNvPr id="4" name="Rectangle 10"/>
          <p:cNvSpPr>
            <a:spLocks noChangeArrowheads="1"/>
          </p:cNvSpPr>
          <p:nvPr/>
        </p:nvSpPr>
        <p:spPr bwMode="auto">
          <a:xfrm>
            <a:off x="838199" y="1809763"/>
            <a:ext cx="5207759" cy="46166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lvl="1"/>
            <a:r>
              <a:rPr lang="en-US" b="1" dirty="0"/>
              <a:t>1.5.1 Side Panel Connector</a:t>
            </a:r>
            <a:endParaRPr lang="en-US" dirty="0"/>
          </a:p>
        </p:txBody>
      </p:sp>
      <p:pic>
        <p:nvPicPr>
          <p:cNvPr id="7170" name="Picture 8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30481" y="1690688"/>
            <a:ext cx="4344002" cy="4189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5651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Chapter One</a:t>
            </a:r>
            <a:r>
              <a:rPr lang="en-US" dirty="0"/>
              <a:t/>
            </a:r>
            <a:br>
              <a:rPr lang="en-US" dirty="0"/>
            </a:br>
            <a:r>
              <a:rPr lang="en-US" b="1" dirty="0"/>
              <a:t>The Path of PC Tech</a:t>
            </a:r>
            <a:endParaRPr lang="en-US" dirty="0"/>
          </a:p>
        </p:txBody>
      </p:sp>
      <p:sp>
        <p:nvSpPr>
          <p:cNvPr id="3" name="Content Placeholder 2"/>
          <p:cNvSpPr>
            <a:spLocks noGrp="1"/>
          </p:cNvSpPr>
          <p:nvPr>
            <p:ph idx="1"/>
          </p:nvPr>
        </p:nvSpPr>
        <p:spPr>
          <a:xfrm>
            <a:off x="838199" y="2442949"/>
            <a:ext cx="5426122" cy="3706718"/>
          </a:xfrm>
        </p:spPr>
        <p:txBody>
          <a:bodyPr/>
          <a:lstStyle/>
          <a:p>
            <a:pPr lvl="0"/>
            <a:r>
              <a:rPr lang="en-US" dirty="0"/>
              <a:t>Universal Serial Bus (USB): industry standard used for general purpose connection. USB connection has three different sizes: “A” (very common), “B,” and “mini-B” (less common). Figure 1.9 shows USB B connector and USB mini-B connector. </a:t>
            </a:r>
          </a:p>
          <a:p>
            <a:endParaRPr lang="en-US" dirty="0"/>
          </a:p>
        </p:txBody>
      </p:sp>
      <p:sp>
        <p:nvSpPr>
          <p:cNvPr id="4" name="Rectangle 10"/>
          <p:cNvSpPr>
            <a:spLocks noChangeArrowheads="1"/>
          </p:cNvSpPr>
          <p:nvPr/>
        </p:nvSpPr>
        <p:spPr bwMode="auto">
          <a:xfrm>
            <a:off x="838199" y="1809763"/>
            <a:ext cx="5207759" cy="46166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lvl="1"/>
            <a:r>
              <a:rPr lang="en-US" b="1" dirty="0"/>
              <a:t>1.5.1 Side Panel Connector</a:t>
            </a:r>
            <a:endParaRPr lang="en-US" dirty="0"/>
          </a:p>
        </p:txBody>
      </p:sp>
      <p:pic>
        <p:nvPicPr>
          <p:cNvPr id="8194" name="Picture 8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46674" y="1690688"/>
            <a:ext cx="2011363" cy="201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8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91917" y="4113214"/>
            <a:ext cx="192087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89317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Chapter One</a:t>
            </a:r>
            <a:r>
              <a:rPr lang="en-US" dirty="0"/>
              <a:t/>
            </a:r>
            <a:br>
              <a:rPr lang="en-US" dirty="0"/>
            </a:br>
            <a:r>
              <a:rPr lang="en-US" b="1" dirty="0"/>
              <a:t>The Path of PC Tech</a:t>
            </a:r>
            <a:endParaRPr lang="en-US" dirty="0"/>
          </a:p>
        </p:txBody>
      </p:sp>
      <p:sp>
        <p:nvSpPr>
          <p:cNvPr id="3" name="Content Placeholder 2"/>
          <p:cNvSpPr>
            <a:spLocks noGrp="1"/>
          </p:cNvSpPr>
          <p:nvPr>
            <p:ph idx="1"/>
          </p:nvPr>
        </p:nvSpPr>
        <p:spPr>
          <a:xfrm>
            <a:off x="838200" y="2390503"/>
            <a:ext cx="5207758" cy="3786460"/>
          </a:xfrm>
        </p:spPr>
        <p:txBody>
          <a:bodyPr/>
          <a:lstStyle/>
          <a:p>
            <a:pPr marL="0" indent="0">
              <a:buNone/>
            </a:pPr>
            <a:r>
              <a:rPr lang="en-US" dirty="0"/>
              <a:t>DB-25 (parallel) connector: is an electrical connector used to connect most of the peripherals devices, for ex printer</a:t>
            </a:r>
          </a:p>
        </p:txBody>
      </p:sp>
      <p:sp>
        <p:nvSpPr>
          <p:cNvPr id="4" name="Rectangle 10"/>
          <p:cNvSpPr>
            <a:spLocks noChangeArrowheads="1"/>
          </p:cNvSpPr>
          <p:nvPr/>
        </p:nvSpPr>
        <p:spPr bwMode="auto">
          <a:xfrm>
            <a:off x="838199" y="1809763"/>
            <a:ext cx="5207759" cy="46166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lvl="1"/>
            <a:r>
              <a:rPr lang="en-US" b="1" dirty="0"/>
              <a:t>1.5.1 Side Panel Connector</a:t>
            </a:r>
            <a:endParaRPr lang="en-US" dirty="0"/>
          </a:p>
        </p:txBody>
      </p:sp>
      <p:pic>
        <p:nvPicPr>
          <p:cNvPr id="9218" name="Picture 8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4099" y="2271428"/>
            <a:ext cx="4980019" cy="3355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49935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Chapter One</a:t>
            </a:r>
            <a:r>
              <a:rPr lang="en-US" dirty="0"/>
              <a:t/>
            </a:r>
            <a:br>
              <a:rPr lang="en-US" dirty="0"/>
            </a:br>
            <a:r>
              <a:rPr lang="en-US" b="1" dirty="0"/>
              <a:t>The Path of PC Tech</a:t>
            </a:r>
            <a:endParaRPr lang="en-US" dirty="0"/>
          </a:p>
        </p:txBody>
      </p:sp>
      <p:sp>
        <p:nvSpPr>
          <p:cNvPr id="3" name="Content Placeholder 2"/>
          <p:cNvSpPr>
            <a:spLocks noGrp="1"/>
          </p:cNvSpPr>
          <p:nvPr>
            <p:ph idx="1"/>
          </p:nvPr>
        </p:nvSpPr>
        <p:spPr>
          <a:xfrm>
            <a:off x="838200" y="2402005"/>
            <a:ext cx="6477000" cy="3774957"/>
          </a:xfrm>
        </p:spPr>
        <p:txBody>
          <a:bodyPr/>
          <a:lstStyle/>
          <a:p>
            <a:r>
              <a:rPr lang="en-US" dirty="0"/>
              <a:t>RJ connectors: stands for registered jack. They are used as telecommunication network interface. They are two kinds of RJ: RJ-11 is used to transfer data over a phone lines using fax modem card installed into your motherboard and RJ-45 is used for network connection for transferring data using network card installed into your motherboard </a:t>
            </a:r>
          </a:p>
        </p:txBody>
      </p:sp>
      <p:sp>
        <p:nvSpPr>
          <p:cNvPr id="4" name="Rectangle 10"/>
          <p:cNvSpPr>
            <a:spLocks noChangeArrowheads="1"/>
          </p:cNvSpPr>
          <p:nvPr/>
        </p:nvSpPr>
        <p:spPr bwMode="auto">
          <a:xfrm>
            <a:off x="838199" y="1809763"/>
            <a:ext cx="5207759" cy="46166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lvl="1"/>
            <a:r>
              <a:rPr lang="en-US" b="1" dirty="0"/>
              <a:t>1.5.1 Side Panel Connector</a:t>
            </a:r>
            <a:endParaRPr lang="en-US" dirty="0"/>
          </a:p>
        </p:txBody>
      </p:sp>
      <p:pic>
        <p:nvPicPr>
          <p:cNvPr id="10242" name="Picture 8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62615" y="433465"/>
            <a:ext cx="2104528" cy="2514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42558" y="3689793"/>
            <a:ext cx="2224585" cy="2630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7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33409" y="2620953"/>
            <a:ext cx="2190940" cy="278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6805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Chapter One</a:t>
            </a:r>
            <a:r>
              <a:rPr lang="en-US" dirty="0"/>
              <a:t/>
            </a:r>
            <a:br>
              <a:rPr lang="en-US" dirty="0"/>
            </a:br>
            <a:r>
              <a:rPr lang="en-US" b="1" dirty="0"/>
              <a:t>The Path of PC Tech</a:t>
            </a:r>
            <a:endParaRPr lang="en-US" dirty="0"/>
          </a:p>
        </p:txBody>
      </p:sp>
      <p:sp>
        <p:nvSpPr>
          <p:cNvPr id="3" name="Content Placeholder 2"/>
          <p:cNvSpPr>
            <a:spLocks noGrp="1"/>
          </p:cNvSpPr>
          <p:nvPr>
            <p:ph idx="1"/>
          </p:nvPr>
        </p:nvSpPr>
        <p:spPr>
          <a:xfrm>
            <a:off x="838200" y="2511187"/>
            <a:ext cx="5316940" cy="3665775"/>
          </a:xfrm>
        </p:spPr>
        <p:txBody>
          <a:bodyPr/>
          <a:lstStyle/>
          <a:p>
            <a:pPr marL="0" indent="0">
              <a:buNone/>
            </a:pPr>
            <a:r>
              <a:rPr lang="en-US" dirty="0"/>
              <a:t>Audio and video connectors: speakers, headsets and microphones are connected to audio jacks into the PC. Where the monitor is connected to video connector. They are optical connector carrying audio and video signals respectively</a:t>
            </a:r>
          </a:p>
        </p:txBody>
      </p:sp>
      <p:sp>
        <p:nvSpPr>
          <p:cNvPr id="4" name="Rectangle 10"/>
          <p:cNvSpPr>
            <a:spLocks noChangeArrowheads="1"/>
          </p:cNvSpPr>
          <p:nvPr/>
        </p:nvSpPr>
        <p:spPr bwMode="auto">
          <a:xfrm>
            <a:off x="838199" y="1809763"/>
            <a:ext cx="5207759" cy="46166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lvl="1"/>
            <a:r>
              <a:rPr lang="en-US" b="1" dirty="0"/>
              <a:t>1.5.1 Side Panel Connector</a:t>
            </a:r>
            <a:endParaRPr lang="en-US" dirty="0"/>
          </a:p>
        </p:txBody>
      </p:sp>
      <p:pic>
        <p:nvPicPr>
          <p:cNvPr id="11266" name="Picture 7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5113" y="791795"/>
            <a:ext cx="3202460" cy="2959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7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5114" y="4001606"/>
            <a:ext cx="3202460" cy="2339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94911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Chapter One</a:t>
            </a:r>
            <a:r>
              <a:rPr lang="en-US" dirty="0"/>
              <a:t/>
            </a:r>
            <a:br>
              <a:rPr lang="en-US" dirty="0"/>
            </a:br>
            <a:r>
              <a:rPr lang="en-US" b="1" dirty="0"/>
              <a:t>The Path of PC Tech</a:t>
            </a:r>
            <a:endParaRPr lang="en-US" dirty="0"/>
          </a:p>
        </p:txBody>
      </p:sp>
      <p:sp>
        <p:nvSpPr>
          <p:cNvPr id="3" name="Content Placeholder 2"/>
          <p:cNvSpPr>
            <a:spLocks noGrp="1"/>
          </p:cNvSpPr>
          <p:nvPr>
            <p:ph idx="1"/>
          </p:nvPr>
        </p:nvSpPr>
        <p:spPr>
          <a:xfrm>
            <a:off x="838200" y="2347415"/>
            <a:ext cx="5207758" cy="3829548"/>
          </a:xfrm>
        </p:spPr>
        <p:txBody>
          <a:bodyPr/>
          <a:lstStyle/>
          <a:p>
            <a:pPr marL="0" indent="0">
              <a:buNone/>
            </a:pPr>
            <a:r>
              <a:rPr lang="en-US" dirty="0"/>
              <a:t>HDMI connector: is the next generation video connector that carries both video and audio signals with some enhancements over standard VESA, S-video and DVI ports </a:t>
            </a:r>
          </a:p>
        </p:txBody>
      </p:sp>
      <p:sp>
        <p:nvSpPr>
          <p:cNvPr id="4" name="Rectangle 10"/>
          <p:cNvSpPr>
            <a:spLocks noChangeArrowheads="1"/>
          </p:cNvSpPr>
          <p:nvPr/>
        </p:nvSpPr>
        <p:spPr bwMode="auto">
          <a:xfrm>
            <a:off x="838199" y="1809763"/>
            <a:ext cx="5207759" cy="46166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lvl="1"/>
            <a:r>
              <a:rPr lang="en-US" b="1" dirty="0"/>
              <a:t>1.5.1 Side Panel Connector</a:t>
            </a:r>
            <a:endParaRPr lang="en-US" dirty="0"/>
          </a:p>
        </p:txBody>
      </p:sp>
      <p:pic>
        <p:nvPicPr>
          <p:cNvPr id="12290" name="Picture 7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4225" y="2347415"/>
            <a:ext cx="5045512" cy="229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52049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Chapter One</a:t>
            </a:r>
            <a:r>
              <a:rPr lang="en-US" dirty="0"/>
              <a:t/>
            </a:r>
            <a:br>
              <a:rPr lang="en-US" dirty="0"/>
            </a:br>
            <a:r>
              <a:rPr lang="en-US" b="1" dirty="0"/>
              <a:t>The Path of PC Tech</a:t>
            </a:r>
            <a:endParaRPr lang="en-US" dirty="0"/>
          </a:p>
        </p:txBody>
      </p:sp>
      <p:sp>
        <p:nvSpPr>
          <p:cNvPr id="3" name="Content Placeholder 2"/>
          <p:cNvSpPr>
            <a:spLocks noGrp="1"/>
          </p:cNvSpPr>
          <p:nvPr>
            <p:ph idx="1"/>
          </p:nvPr>
        </p:nvSpPr>
        <p:spPr>
          <a:xfrm>
            <a:off x="838200" y="2390503"/>
            <a:ext cx="10515600" cy="3786460"/>
          </a:xfrm>
        </p:spPr>
        <p:txBody>
          <a:bodyPr/>
          <a:lstStyle/>
          <a:p>
            <a:pPr marL="0" lvl="0" indent="0">
              <a:buNone/>
            </a:pPr>
            <a:r>
              <a:rPr lang="en-US" dirty="0"/>
              <a:t>Computer case: contains both the internal and external components of the PC. It protects the internal components from the environment. Cases have different sizes, styles and sizes. Figure 1.6 depicts the computer case’s front and back view. Front side consists of on/off button of the PC, reset button, lights tells you the status of the system, access door to removable media such as floppy disk, CD-ROM and DVD drive. The back side (or side panel) holds the majority of the PC connectors as explained in the previous sections. </a:t>
            </a:r>
          </a:p>
          <a:p>
            <a:pPr marL="0" indent="0">
              <a:buNone/>
            </a:pPr>
            <a:endParaRPr lang="en-US" dirty="0"/>
          </a:p>
        </p:txBody>
      </p:sp>
      <p:sp>
        <p:nvSpPr>
          <p:cNvPr id="4" name="Rectangle 10"/>
          <p:cNvSpPr>
            <a:spLocks noChangeArrowheads="1"/>
          </p:cNvSpPr>
          <p:nvPr/>
        </p:nvSpPr>
        <p:spPr bwMode="auto">
          <a:xfrm>
            <a:off x="838199" y="1809763"/>
            <a:ext cx="5207759" cy="46166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lvl="1"/>
            <a:r>
              <a:rPr lang="en-US" b="1" dirty="0"/>
              <a:t>1.5.2 Inside the System </a:t>
            </a:r>
            <a:r>
              <a:rPr lang="en-US" b="1" dirty="0" smtClean="0"/>
              <a:t>Unit</a:t>
            </a:r>
            <a:endParaRPr lang="en-US" dirty="0"/>
          </a:p>
        </p:txBody>
      </p:sp>
    </p:spTree>
    <p:extLst>
      <p:ext uri="{BB962C8B-B14F-4D97-AF65-F5344CB8AC3E}">
        <p14:creationId xmlns:p14="http://schemas.microsoft.com/office/powerpoint/2010/main" val="33292506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Chapter One</a:t>
            </a:r>
            <a:r>
              <a:rPr lang="en-US" dirty="0" smtClean="0"/>
              <a:t/>
            </a:r>
            <a:br>
              <a:rPr lang="en-US" dirty="0" smtClean="0"/>
            </a:br>
            <a:r>
              <a:rPr lang="en-US" b="1" dirty="0" smtClean="0"/>
              <a:t>The Path of PC Tech</a:t>
            </a:r>
            <a:r>
              <a:rPr lang="en-US" dirty="0" smtClean="0"/>
              <a:t/>
            </a:r>
            <a:br>
              <a:rPr lang="en-US" dirty="0" smtClean="0"/>
            </a:br>
            <a:endParaRPr lang="en-US" dirty="0"/>
          </a:p>
        </p:txBody>
      </p:sp>
      <p:sp>
        <p:nvSpPr>
          <p:cNvPr id="11" name="Content Placeholder 10"/>
          <p:cNvSpPr>
            <a:spLocks noGrp="1"/>
          </p:cNvSpPr>
          <p:nvPr>
            <p:ph idx="1"/>
          </p:nvPr>
        </p:nvSpPr>
        <p:spPr>
          <a:xfrm>
            <a:off x="838200" y="1825625"/>
            <a:ext cx="10515600" cy="1000125"/>
          </a:xfrm>
        </p:spPr>
        <p:txBody>
          <a:bodyPr/>
          <a:lstStyle/>
          <a:p>
            <a:pPr lvl="0"/>
            <a:endParaRPr lang="en-US" dirty="0" smtClean="0"/>
          </a:p>
          <a:p>
            <a:pPr marL="0" lvl="0" indent="0">
              <a:buNone/>
            </a:pPr>
            <a:r>
              <a:rPr lang="en-US" dirty="0"/>
              <a:t>The learning objectives of this chapter are</a:t>
            </a:r>
          </a:p>
          <a:p>
            <a:pPr marL="0" indent="0">
              <a:buNone/>
            </a:pPr>
            <a:endParaRPr lang="en-US" dirty="0"/>
          </a:p>
        </p:txBody>
      </p:sp>
      <p:sp>
        <p:nvSpPr>
          <p:cNvPr id="12" name="Rectangle 10"/>
          <p:cNvSpPr>
            <a:spLocks noChangeArrowheads="1"/>
          </p:cNvSpPr>
          <p:nvPr/>
        </p:nvSpPr>
        <p:spPr bwMode="auto">
          <a:xfrm>
            <a:off x="838200" y="1500187"/>
            <a:ext cx="2251075" cy="650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en-US" sz="3600" b="1" dirty="0">
                <a:latin typeface="Times New Roman" panose="02020603050405020304" pitchFamily="18" charset="0"/>
                <a:cs typeface="Times New Roman" panose="02020603050405020304" pitchFamily="18" charset="0"/>
              </a:rPr>
              <a:t>Objectives</a:t>
            </a:r>
          </a:p>
        </p:txBody>
      </p:sp>
      <p:sp>
        <p:nvSpPr>
          <p:cNvPr id="13" name="Rectangle 101"/>
          <p:cNvSpPr>
            <a:spLocks noChangeArrowheads="1"/>
          </p:cNvSpPr>
          <p:nvPr/>
        </p:nvSpPr>
        <p:spPr bwMode="auto">
          <a:xfrm>
            <a:off x="838200" y="3286124"/>
            <a:ext cx="10515600" cy="2892607"/>
          </a:xfrm>
          <a:prstGeom prst="rect">
            <a:avLst/>
          </a:prstGeom>
          <a:solidFill>
            <a:srgbClr val="D8D8D8"/>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342900" lvl="0" indent="-342900">
              <a:buFont typeface="Arial" panose="020B0604020202020204" pitchFamily="34" charset="0"/>
              <a:buChar char="•"/>
            </a:pPr>
            <a:r>
              <a:rPr lang="en-US" sz="2800" dirty="0"/>
              <a:t>Definition of computer maintenance. </a:t>
            </a:r>
          </a:p>
          <a:p>
            <a:pPr marL="342900" lvl="0" indent="-342900">
              <a:buFont typeface="Arial" panose="020B0604020202020204" pitchFamily="34" charset="0"/>
              <a:buChar char="•"/>
            </a:pPr>
            <a:r>
              <a:rPr lang="en-US" sz="2800" dirty="0"/>
              <a:t>Describe the four operations that PC performs. </a:t>
            </a:r>
          </a:p>
          <a:p>
            <a:pPr marL="342900" lvl="0" indent="-342900">
              <a:buFont typeface="Arial" panose="020B0604020202020204" pitchFamily="34" charset="0"/>
              <a:buChar char="•"/>
            </a:pPr>
            <a:r>
              <a:rPr lang="en-US" sz="2800" dirty="0"/>
              <a:t>Understand the essentials skills of a computer technician. </a:t>
            </a:r>
          </a:p>
          <a:p>
            <a:pPr marL="342900" lvl="0" indent="-342900">
              <a:buFont typeface="Arial" panose="020B0604020202020204" pitchFamily="34" charset="0"/>
              <a:buChar char="•"/>
            </a:pPr>
            <a:r>
              <a:rPr lang="en-US" sz="2800" dirty="0"/>
              <a:t>Describe the components of a personal computer. </a:t>
            </a:r>
          </a:p>
          <a:p>
            <a:pPr marL="342900" lvl="0" indent="-342900">
              <a:buFont typeface="Arial" panose="020B0604020202020204" pitchFamily="34" charset="0"/>
              <a:buChar char="•"/>
            </a:pPr>
            <a:r>
              <a:rPr lang="en-US" sz="2800" dirty="0"/>
              <a:t>Understand the steps precaution steps taken of opening a computer case and identify the parts inside a PC</a:t>
            </a:r>
            <a:r>
              <a:rPr lang="en-US" dirty="0"/>
              <a:t>.</a:t>
            </a:r>
          </a:p>
          <a:p>
            <a:endParaRPr lang="en-US" dirty="0"/>
          </a:p>
        </p:txBody>
      </p:sp>
    </p:spTree>
    <p:extLst>
      <p:ext uri="{BB962C8B-B14F-4D97-AF65-F5344CB8AC3E}">
        <p14:creationId xmlns:p14="http://schemas.microsoft.com/office/powerpoint/2010/main" val="20074007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Chapter One</a:t>
            </a:r>
            <a:r>
              <a:rPr lang="en-US" dirty="0"/>
              <a:t/>
            </a:r>
            <a:br>
              <a:rPr lang="en-US" dirty="0"/>
            </a:br>
            <a:r>
              <a:rPr lang="en-US" b="1" dirty="0"/>
              <a:t>The Path of PC Tech</a:t>
            </a:r>
            <a:endParaRPr lang="en-US" dirty="0"/>
          </a:p>
        </p:txBody>
      </p:sp>
      <p:sp>
        <p:nvSpPr>
          <p:cNvPr id="3" name="Content Placeholder 2"/>
          <p:cNvSpPr>
            <a:spLocks noGrp="1"/>
          </p:cNvSpPr>
          <p:nvPr>
            <p:ph idx="1"/>
          </p:nvPr>
        </p:nvSpPr>
        <p:spPr>
          <a:xfrm>
            <a:off x="838200" y="2390503"/>
            <a:ext cx="6913728" cy="3786460"/>
          </a:xfrm>
        </p:spPr>
        <p:txBody>
          <a:bodyPr>
            <a:normAutofit fontScale="92500"/>
          </a:bodyPr>
          <a:lstStyle/>
          <a:p>
            <a:pPr marL="0" lvl="0" indent="0">
              <a:buNone/>
            </a:pPr>
            <a:r>
              <a:rPr lang="en-US" dirty="0"/>
              <a:t>Central processing unit or CPU: also called the microprocessor, it is a powerful calculator that performs calculations take inside the PC. It is also called the brain of the PC since it perform and execute all the processes inside the PC. CPUs come in different sizes and speeds. Figure 1.14 shows typical CPUs used in the market today. Also, the same Figure depicts the fan used at the top of the CPU due to high heat generated by the high speediness of the CPU. </a:t>
            </a:r>
          </a:p>
          <a:p>
            <a:pPr marL="0" indent="0">
              <a:buNone/>
            </a:pPr>
            <a:endParaRPr lang="en-US" dirty="0"/>
          </a:p>
        </p:txBody>
      </p:sp>
      <p:sp>
        <p:nvSpPr>
          <p:cNvPr id="4" name="Rectangle 10"/>
          <p:cNvSpPr>
            <a:spLocks noChangeArrowheads="1"/>
          </p:cNvSpPr>
          <p:nvPr/>
        </p:nvSpPr>
        <p:spPr bwMode="auto">
          <a:xfrm>
            <a:off x="838199" y="1809763"/>
            <a:ext cx="5207759" cy="46166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lvl="1"/>
            <a:r>
              <a:rPr lang="en-US" b="1" dirty="0"/>
              <a:t>1.5.2 Inside the System </a:t>
            </a:r>
            <a:r>
              <a:rPr lang="en-US" b="1" dirty="0" smtClean="0"/>
              <a:t>Unit</a:t>
            </a:r>
            <a:endParaRPr lang="en-US" dirty="0"/>
          </a:p>
        </p:txBody>
      </p:sp>
      <p:pic>
        <p:nvPicPr>
          <p:cNvPr id="13314" name="Picture 7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93372" y="1533200"/>
            <a:ext cx="2702257" cy="2306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7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93373" y="4085040"/>
            <a:ext cx="2824281" cy="2587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32357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Chapter One</a:t>
            </a:r>
            <a:r>
              <a:rPr lang="en-US" dirty="0"/>
              <a:t/>
            </a:r>
            <a:br>
              <a:rPr lang="en-US" dirty="0"/>
            </a:br>
            <a:r>
              <a:rPr lang="en-US" b="1" dirty="0"/>
              <a:t>The Path of PC Tech</a:t>
            </a:r>
            <a:endParaRPr lang="en-US" dirty="0"/>
          </a:p>
        </p:txBody>
      </p:sp>
      <p:sp>
        <p:nvSpPr>
          <p:cNvPr id="3" name="Content Placeholder 2"/>
          <p:cNvSpPr>
            <a:spLocks noGrp="1"/>
          </p:cNvSpPr>
          <p:nvPr>
            <p:ph idx="1"/>
          </p:nvPr>
        </p:nvSpPr>
        <p:spPr>
          <a:xfrm>
            <a:off x="838200" y="2390503"/>
            <a:ext cx="10515600" cy="1458166"/>
          </a:xfrm>
        </p:spPr>
        <p:txBody>
          <a:bodyPr/>
          <a:lstStyle/>
          <a:p>
            <a:pPr marL="0" lvl="0" indent="0">
              <a:buNone/>
            </a:pPr>
            <a:r>
              <a:rPr lang="en-US" dirty="0"/>
              <a:t>Random access memory or RAM: temporary data storage accessed randomly by the CPU. Each piece of RAM is called a stick as Figure 1.15 shown. </a:t>
            </a:r>
          </a:p>
          <a:p>
            <a:pPr marL="0" indent="0">
              <a:buNone/>
            </a:pPr>
            <a:endParaRPr lang="en-US" dirty="0"/>
          </a:p>
        </p:txBody>
      </p:sp>
      <p:sp>
        <p:nvSpPr>
          <p:cNvPr id="4" name="Rectangle 10"/>
          <p:cNvSpPr>
            <a:spLocks noChangeArrowheads="1"/>
          </p:cNvSpPr>
          <p:nvPr/>
        </p:nvSpPr>
        <p:spPr bwMode="auto">
          <a:xfrm>
            <a:off x="838199" y="1809763"/>
            <a:ext cx="5207759" cy="46166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lvl="1"/>
            <a:r>
              <a:rPr lang="en-US" b="1" dirty="0"/>
              <a:t>1.5.2 Inside the System </a:t>
            </a:r>
            <a:r>
              <a:rPr lang="en-US" b="1" dirty="0" smtClean="0"/>
              <a:t>Unit</a:t>
            </a:r>
            <a:endParaRPr lang="en-US" dirty="0"/>
          </a:p>
        </p:txBody>
      </p:sp>
      <p:pic>
        <p:nvPicPr>
          <p:cNvPr id="14338" name="Picture 7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4859" y="3967744"/>
            <a:ext cx="4761661" cy="2053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07469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Chapter One</a:t>
            </a:r>
            <a:r>
              <a:rPr lang="en-US" dirty="0"/>
              <a:t/>
            </a:r>
            <a:br>
              <a:rPr lang="en-US" dirty="0"/>
            </a:br>
            <a:r>
              <a:rPr lang="en-US" b="1" dirty="0"/>
              <a:t>The Path of PC Tech</a:t>
            </a:r>
            <a:endParaRPr lang="en-US" dirty="0"/>
          </a:p>
        </p:txBody>
      </p:sp>
      <p:sp>
        <p:nvSpPr>
          <p:cNvPr id="3" name="Content Placeholder 2"/>
          <p:cNvSpPr>
            <a:spLocks noGrp="1"/>
          </p:cNvSpPr>
          <p:nvPr>
            <p:ph idx="1"/>
          </p:nvPr>
        </p:nvSpPr>
        <p:spPr>
          <a:xfrm>
            <a:off x="838200" y="2388357"/>
            <a:ext cx="6722660" cy="3788605"/>
          </a:xfrm>
        </p:spPr>
        <p:txBody>
          <a:bodyPr>
            <a:normAutofit lnSpcReduction="10000"/>
          </a:bodyPr>
          <a:lstStyle/>
          <a:p>
            <a:pPr marL="0" indent="0">
              <a:buNone/>
            </a:pPr>
            <a:r>
              <a:rPr lang="en-US" dirty="0"/>
              <a:t>Motherboard: is a printed circuit board (PCB) that connected to PC components directly or indirectly, for ex, CPU, RAM, video card, sound card, keyboard, mouse….etc. Since it hold the majority of the PC components, it gains the name “motherboard”, it’s the mother components. Figure 1.16 shows a typical motherboard. Usually it comes in green colored with gold printed circuits at the back of the motherboard. </a:t>
            </a:r>
          </a:p>
          <a:p>
            <a:pPr marL="0" indent="0">
              <a:buNone/>
            </a:pPr>
            <a:endParaRPr lang="en-US" dirty="0"/>
          </a:p>
        </p:txBody>
      </p:sp>
      <p:sp>
        <p:nvSpPr>
          <p:cNvPr id="4" name="Rectangle 10"/>
          <p:cNvSpPr>
            <a:spLocks noChangeArrowheads="1"/>
          </p:cNvSpPr>
          <p:nvPr/>
        </p:nvSpPr>
        <p:spPr bwMode="auto">
          <a:xfrm>
            <a:off x="838199" y="1809763"/>
            <a:ext cx="5207759" cy="46166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lvl="1"/>
            <a:r>
              <a:rPr lang="en-US" b="1" dirty="0"/>
              <a:t>1.5.2 Inside the System </a:t>
            </a:r>
            <a:r>
              <a:rPr lang="en-US" b="1" dirty="0" smtClean="0"/>
              <a:t>Unit</a:t>
            </a:r>
            <a:endParaRPr lang="en-US" dirty="0"/>
          </a:p>
        </p:txBody>
      </p:sp>
      <p:pic>
        <p:nvPicPr>
          <p:cNvPr id="15362" name="Picture 7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60860" y="2271428"/>
            <a:ext cx="4940489" cy="296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40114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Chapter One</a:t>
            </a:r>
            <a:r>
              <a:rPr lang="en-US" dirty="0"/>
              <a:t/>
            </a:r>
            <a:br>
              <a:rPr lang="en-US" dirty="0"/>
            </a:br>
            <a:r>
              <a:rPr lang="en-US" b="1" dirty="0"/>
              <a:t>The Path of PC Tech</a:t>
            </a:r>
            <a:endParaRPr lang="en-US" dirty="0"/>
          </a:p>
        </p:txBody>
      </p:sp>
      <p:sp>
        <p:nvSpPr>
          <p:cNvPr id="3" name="Content Placeholder 2"/>
          <p:cNvSpPr>
            <a:spLocks noGrp="1"/>
          </p:cNvSpPr>
          <p:nvPr>
            <p:ph idx="1"/>
          </p:nvPr>
        </p:nvSpPr>
        <p:spPr>
          <a:xfrm>
            <a:off x="838201" y="2511187"/>
            <a:ext cx="5439770" cy="4067034"/>
          </a:xfrm>
        </p:spPr>
        <p:txBody>
          <a:bodyPr/>
          <a:lstStyle/>
          <a:p>
            <a:r>
              <a:rPr lang="en-US" dirty="0"/>
              <a:t>Power supply: as the name implies, is the components that supplies an electric energy to the PC to operate as Figure 1.17 shown. It consists of different connectors to supply some of the PC components with electrical such as, DVD drive, motherboard, hard drive…</a:t>
            </a:r>
            <a:r>
              <a:rPr lang="en-US" dirty="0" err="1"/>
              <a:t>etc</a:t>
            </a:r>
            <a:endParaRPr lang="en-US" dirty="0"/>
          </a:p>
        </p:txBody>
      </p:sp>
      <p:sp>
        <p:nvSpPr>
          <p:cNvPr id="4" name="Rectangle 10"/>
          <p:cNvSpPr>
            <a:spLocks noChangeArrowheads="1"/>
          </p:cNvSpPr>
          <p:nvPr/>
        </p:nvSpPr>
        <p:spPr bwMode="auto">
          <a:xfrm>
            <a:off x="838199" y="1809763"/>
            <a:ext cx="5207759" cy="46166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lvl="1"/>
            <a:r>
              <a:rPr lang="en-US" b="1" dirty="0"/>
              <a:t>1.5.2 Inside the System </a:t>
            </a:r>
            <a:r>
              <a:rPr lang="en-US" b="1" dirty="0" smtClean="0"/>
              <a:t>Unit</a:t>
            </a:r>
            <a:endParaRPr lang="en-US" dirty="0"/>
          </a:p>
        </p:txBody>
      </p:sp>
      <p:pic>
        <p:nvPicPr>
          <p:cNvPr id="16386" name="Picture 7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77971" y="2380611"/>
            <a:ext cx="5745707" cy="3392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30909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Chapter One</a:t>
            </a:r>
            <a:r>
              <a:rPr lang="en-US" dirty="0"/>
              <a:t/>
            </a:r>
            <a:br>
              <a:rPr lang="en-US" dirty="0"/>
            </a:br>
            <a:r>
              <a:rPr lang="en-US" b="1" dirty="0"/>
              <a:t>The Path of PC Tech</a:t>
            </a:r>
            <a:endParaRPr lang="en-US" dirty="0"/>
          </a:p>
        </p:txBody>
      </p:sp>
      <p:sp>
        <p:nvSpPr>
          <p:cNvPr id="3" name="Content Placeholder 2"/>
          <p:cNvSpPr>
            <a:spLocks noGrp="1"/>
          </p:cNvSpPr>
          <p:nvPr>
            <p:ph idx="1"/>
          </p:nvPr>
        </p:nvSpPr>
        <p:spPr>
          <a:xfrm>
            <a:off x="838200" y="2524835"/>
            <a:ext cx="5207758" cy="3425589"/>
          </a:xfrm>
        </p:spPr>
        <p:txBody>
          <a:bodyPr/>
          <a:lstStyle/>
          <a:p>
            <a:r>
              <a:rPr lang="en-US" dirty="0"/>
              <a:t>Floppy drive: is a disk storage uses a removable diskette. Floppy disk used today called 3.5-floppy disk </a:t>
            </a:r>
          </a:p>
        </p:txBody>
      </p:sp>
      <p:sp>
        <p:nvSpPr>
          <p:cNvPr id="4" name="Rectangle 10"/>
          <p:cNvSpPr>
            <a:spLocks noChangeArrowheads="1"/>
          </p:cNvSpPr>
          <p:nvPr/>
        </p:nvSpPr>
        <p:spPr bwMode="auto">
          <a:xfrm>
            <a:off x="838199" y="1809763"/>
            <a:ext cx="5207759" cy="46166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lvl="1"/>
            <a:r>
              <a:rPr lang="en-US" b="1" dirty="0"/>
              <a:t>1.5.2 Inside the System </a:t>
            </a:r>
            <a:r>
              <a:rPr lang="en-US" b="1" dirty="0" smtClean="0"/>
              <a:t>Unit</a:t>
            </a:r>
            <a:endParaRPr lang="en-US" dirty="0"/>
          </a:p>
        </p:txBody>
      </p:sp>
      <p:pic>
        <p:nvPicPr>
          <p:cNvPr id="17410" name="Picture 7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82774" y="2524835"/>
            <a:ext cx="4371026" cy="2738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07109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Chapter One</a:t>
            </a:r>
            <a:r>
              <a:rPr lang="en-US" dirty="0"/>
              <a:t/>
            </a:r>
            <a:br>
              <a:rPr lang="en-US" dirty="0"/>
            </a:br>
            <a:r>
              <a:rPr lang="en-US" b="1" dirty="0"/>
              <a:t>The Path of PC Tech</a:t>
            </a:r>
            <a:endParaRPr lang="en-US" dirty="0"/>
          </a:p>
        </p:txBody>
      </p:sp>
      <p:sp>
        <p:nvSpPr>
          <p:cNvPr id="3" name="Content Placeholder 2"/>
          <p:cNvSpPr>
            <a:spLocks noGrp="1"/>
          </p:cNvSpPr>
          <p:nvPr>
            <p:ph idx="1"/>
          </p:nvPr>
        </p:nvSpPr>
        <p:spPr>
          <a:xfrm>
            <a:off x="838200" y="2429301"/>
            <a:ext cx="5467066" cy="3747662"/>
          </a:xfrm>
        </p:spPr>
        <p:txBody>
          <a:bodyPr/>
          <a:lstStyle/>
          <a:p>
            <a:pPr marL="0" indent="0">
              <a:buNone/>
            </a:pPr>
            <a:r>
              <a:rPr lang="en-US" dirty="0"/>
              <a:t>Hard drive: is permanent storage that keeps the files which are not currently used by the CPU. Today, hard drives can store in Terabytes and we can install more than one hard drive inside the PC</a:t>
            </a:r>
          </a:p>
        </p:txBody>
      </p:sp>
      <p:sp>
        <p:nvSpPr>
          <p:cNvPr id="4" name="Rectangle 10"/>
          <p:cNvSpPr>
            <a:spLocks noChangeArrowheads="1"/>
          </p:cNvSpPr>
          <p:nvPr/>
        </p:nvSpPr>
        <p:spPr bwMode="auto">
          <a:xfrm>
            <a:off x="838199" y="1809763"/>
            <a:ext cx="5207759" cy="46166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lvl="1"/>
            <a:r>
              <a:rPr lang="en-US" b="1" dirty="0"/>
              <a:t>1.5.2 Inside the System </a:t>
            </a:r>
            <a:r>
              <a:rPr lang="en-US" b="1" dirty="0" smtClean="0"/>
              <a:t>Unit</a:t>
            </a:r>
            <a:endParaRPr lang="en-US" dirty="0"/>
          </a:p>
        </p:txBody>
      </p:sp>
      <p:pic>
        <p:nvPicPr>
          <p:cNvPr id="18434" name="Picture 6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2984" y="2429302"/>
            <a:ext cx="5036712" cy="3185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00163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Chapter One</a:t>
            </a:r>
            <a:r>
              <a:rPr lang="en-US" dirty="0"/>
              <a:t/>
            </a:r>
            <a:br>
              <a:rPr lang="en-US" dirty="0"/>
            </a:br>
            <a:r>
              <a:rPr lang="en-US" b="1" dirty="0"/>
              <a:t>The Path of PC Tech</a:t>
            </a:r>
            <a:endParaRPr lang="en-US" dirty="0"/>
          </a:p>
        </p:txBody>
      </p:sp>
      <p:sp>
        <p:nvSpPr>
          <p:cNvPr id="3" name="Content Placeholder 2"/>
          <p:cNvSpPr>
            <a:spLocks noGrp="1"/>
          </p:cNvSpPr>
          <p:nvPr>
            <p:ph idx="1"/>
          </p:nvPr>
        </p:nvSpPr>
        <p:spPr>
          <a:xfrm>
            <a:off x="838200" y="2320119"/>
            <a:ext cx="5340531" cy="3856844"/>
          </a:xfrm>
        </p:spPr>
        <p:txBody>
          <a:bodyPr/>
          <a:lstStyle/>
          <a:p>
            <a:pPr marL="0" lvl="0" indent="0">
              <a:buNone/>
            </a:pPr>
            <a:r>
              <a:rPr lang="en-US" dirty="0"/>
              <a:t>Optical media: it is a technology includes CDs, DVDs, mini DVDs…etc., store data in special material (often aluminum). Figure 1.20 shows a typical media discs. </a:t>
            </a:r>
          </a:p>
          <a:p>
            <a:pPr marL="0" indent="0">
              <a:buNone/>
            </a:pPr>
            <a:endParaRPr lang="en-US" dirty="0"/>
          </a:p>
        </p:txBody>
      </p:sp>
      <p:sp>
        <p:nvSpPr>
          <p:cNvPr id="4" name="Rectangle 10"/>
          <p:cNvSpPr>
            <a:spLocks noChangeArrowheads="1"/>
          </p:cNvSpPr>
          <p:nvPr/>
        </p:nvSpPr>
        <p:spPr bwMode="auto">
          <a:xfrm>
            <a:off x="838199" y="1809763"/>
            <a:ext cx="5207759" cy="46166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lvl="1"/>
            <a:r>
              <a:rPr lang="en-US" b="1" dirty="0"/>
              <a:t>1.5.2 Inside the System </a:t>
            </a:r>
            <a:r>
              <a:rPr lang="en-US" b="1" dirty="0" smtClean="0"/>
              <a:t>Unit</a:t>
            </a:r>
            <a:endParaRPr lang="en-US" dirty="0"/>
          </a:p>
        </p:txBody>
      </p:sp>
      <p:pic>
        <p:nvPicPr>
          <p:cNvPr id="1026" name="Picture 6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8112" y="2573383"/>
            <a:ext cx="4887684" cy="2767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87747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Chapter One</a:t>
            </a:r>
            <a:r>
              <a:rPr lang="en-US" dirty="0"/>
              <a:t/>
            </a:r>
            <a:br>
              <a:rPr lang="en-US" dirty="0"/>
            </a:br>
            <a:r>
              <a:rPr lang="en-US" b="1" dirty="0"/>
              <a:t>The Path of PC Tech</a:t>
            </a:r>
            <a:endParaRPr lang="en-US" dirty="0"/>
          </a:p>
        </p:txBody>
      </p:sp>
      <p:sp>
        <p:nvSpPr>
          <p:cNvPr id="4" name="Rectangle 10"/>
          <p:cNvSpPr>
            <a:spLocks noChangeArrowheads="1"/>
          </p:cNvSpPr>
          <p:nvPr/>
        </p:nvSpPr>
        <p:spPr bwMode="auto">
          <a:xfrm>
            <a:off x="838200" y="1809763"/>
            <a:ext cx="2375264" cy="46166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lvl="1"/>
            <a:r>
              <a:rPr lang="en-US" b="1" dirty="0" smtClean="0"/>
              <a:t>Summery </a:t>
            </a:r>
            <a:endParaRPr lang="en-US" dirty="0"/>
          </a:p>
        </p:txBody>
      </p:sp>
      <p:sp>
        <p:nvSpPr>
          <p:cNvPr id="6" name="Rectangle 101"/>
          <p:cNvSpPr>
            <a:spLocks noChangeArrowheads="1"/>
          </p:cNvSpPr>
          <p:nvPr/>
        </p:nvSpPr>
        <p:spPr bwMode="auto">
          <a:xfrm>
            <a:off x="838200" y="2685232"/>
            <a:ext cx="10515600" cy="2892607"/>
          </a:xfrm>
          <a:prstGeom prst="rect">
            <a:avLst/>
          </a:prstGeom>
          <a:solidFill>
            <a:srgbClr val="D8D8D8"/>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457200" lvl="0" indent="-457200">
              <a:buFont typeface="Wingdings" panose="05000000000000000000" pitchFamily="2" charset="2"/>
              <a:buChar char="ü"/>
            </a:pPr>
            <a:r>
              <a:rPr lang="en-US" sz="2800" dirty="0"/>
              <a:t>Definition of computer maintenance. </a:t>
            </a:r>
          </a:p>
          <a:p>
            <a:pPr marL="457200" lvl="0" indent="-457200">
              <a:buFont typeface="Wingdings" panose="05000000000000000000" pitchFamily="2" charset="2"/>
              <a:buChar char="ü"/>
            </a:pPr>
            <a:r>
              <a:rPr lang="en-US" sz="2800" dirty="0"/>
              <a:t>Describe the four operations that PC performs. </a:t>
            </a:r>
          </a:p>
          <a:p>
            <a:pPr marL="457200" lvl="0" indent="-457200">
              <a:buFont typeface="Wingdings" panose="05000000000000000000" pitchFamily="2" charset="2"/>
              <a:buChar char="ü"/>
            </a:pPr>
            <a:r>
              <a:rPr lang="en-US" sz="2800" dirty="0"/>
              <a:t>Understand the essentials skills of a computer technician. </a:t>
            </a:r>
          </a:p>
          <a:p>
            <a:pPr marL="457200" lvl="0" indent="-457200">
              <a:buFont typeface="Wingdings" panose="05000000000000000000" pitchFamily="2" charset="2"/>
              <a:buChar char="ü"/>
            </a:pPr>
            <a:r>
              <a:rPr lang="en-US" sz="2800" dirty="0"/>
              <a:t>Describe the components of a personal computer. </a:t>
            </a:r>
          </a:p>
          <a:p>
            <a:pPr marL="457200" lvl="0" indent="-457200">
              <a:buFont typeface="Wingdings" panose="05000000000000000000" pitchFamily="2" charset="2"/>
              <a:buChar char="ü"/>
            </a:pPr>
            <a:r>
              <a:rPr lang="en-US" sz="2800" dirty="0"/>
              <a:t>Understand the steps precaution steps taken of opening a computer case and identify the parts inside a PC</a:t>
            </a:r>
            <a:r>
              <a:rPr lang="en-US" dirty="0"/>
              <a:t>.</a:t>
            </a:r>
          </a:p>
          <a:p>
            <a:endParaRPr lang="en-US" dirty="0"/>
          </a:p>
        </p:txBody>
      </p:sp>
    </p:spTree>
    <p:extLst>
      <p:ext uri="{BB962C8B-B14F-4D97-AF65-F5344CB8AC3E}">
        <p14:creationId xmlns:p14="http://schemas.microsoft.com/office/powerpoint/2010/main" val="25931415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Chapter One</a:t>
            </a:r>
            <a:r>
              <a:rPr lang="en-US" dirty="0" smtClean="0"/>
              <a:t/>
            </a:r>
            <a:br>
              <a:rPr lang="en-US" dirty="0" smtClean="0"/>
            </a:br>
            <a:r>
              <a:rPr lang="en-US" b="1" dirty="0" smtClean="0"/>
              <a:t>The Path of PC Tech</a:t>
            </a:r>
            <a:r>
              <a:rPr lang="en-US" dirty="0" smtClean="0"/>
              <a:t/>
            </a:r>
            <a:br>
              <a:rPr lang="en-US" dirty="0" smtClean="0"/>
            </a:br>
            <a:endParaRPr lang="en-US" dirty="0"/>
          </a:p>
        </p:txBody>
      </p:sp>
      <p:sp>
        <p:nvSpPr>
          <p:cNvPr id="3" name="Content Placeholder 2"/>
          <p:cNvSpPr>
            <a:spLocks noGrp="1"/>
          </p:cNvSpPr>
          <p:nvPr>
            <p:ph idx="1"/>
          </p:nvPr>
        </p:nvSpPr>
        <p:spPr>
          <a:xfrm>
            <a:off x="838200" y="2103120"/>
            <a:ext cx="10515600" cy="2481944"/>
          </a:xfrm>
        </p:spPr>
        <p:txBody>
          <a:bodyPr/>
          <a:lstStyle/>
          <a:p>
            <a:pPr marL="0" indent="0">
              <a:buNone/>
            </a:pPr>
            <a:r>
              <a:rPr lang="en-US" dirty="0"/>
              <a:t>The people who work on computers called the information technology (IT) workforce. The workforce is intended to perform varied jobs such as computer hardware repairing, installing, uninstalling operating systems and programs, connecting computers together forming a network and protecting this network and computers themselves from all kind of threats</a:t>
            </a:r>
          </a:p>
        </p:txBody>
      </p:sp>
      <p:sp>
        <p:nvSpPr>
          <p:cNvPr id="5" name="Rectangle 10"/>
          <p:cNvSpPr>
            <a:spLocks noChangeArrowheads="1"/>
          </p:cNvSpPr>
          <p:nvPr/>
        </p:nvSpPr>
        <p:spPr bwMode="auto">
          <a:xfrm>
            <a:off x="838200" y="1500187"/>
            <a:ext cx="7143206" cy="46166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lvl="1"/>
            <a:r>
              <a:rPr lang="en-US" b="1" dirty="0" smtClean="0"/>
              <a:t>1.1 Introduction </a:t>
            </a:r>
            <a:r>
              <a:rPr lang="en-US" b="1" dirty="0"/>
              <a:t>of Computer Maintenance</a:t>
            </a:r>
            <a:endParaRPr lang="en-US" sz="2000" dirty="0"/>
          </a:p>
        </p:txBody>
      </p:sp>
      <p:sp>
        <p:nvSpPr>
          <p:cNvPr id="7" name="Rectangle 100"/>
          <p:cNvSpPr>
            <a:spLocks noChangeArrowheads="1"/>
          </p:cNvSpPr>
          <p:nvPr/>
        </p:nvSpPr>
        <p:spPr bwMode="auto">
          <a:xfrm>
            <a:off x="838200" y="4872446"/>
            <a:ext cx="10709366" cy="1554480"/>
          </a:xfrm>
          <a:prstGeom prst="rect">
            <a:avLst/>
          </a:prstGeom>
          <a:solidFill>
            <a:srgbClr val="D8D8D8"/>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r>
              <a:rPr lang="en-US" sz="3200" dirty="0"/>
              <a:t>Computer Maintenance: is the practice of keeping the software and hardware of computers in a good state and shape</a:t>
            </a:r>
          </a:p>
        </p:txBody>
      </p:sp>
    </p:spTree>
    <p:extLst>
      <p:ext uri="{BB962C8B-B14F-4D97-AF65-F5344CB8AC3E}">
        <p14:creationId xmlns:p14="http://schemas.microsoft.com/office/powerpoint/2010/main" val="41200078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t>Chapter One</a:t>
            </a:r>
            <a:r>
              <a:rPr lang="en-US" dirty="0"/>
              <a:t/>
            </a:r>
            <a:br>
              <a:rPr lang="en-US" dirty="0"/>
            </a:br>
            <a:r>
              <a:rPr lang="en-US" b="1" dirty="0"/>
              <a:t>The Path of PC Tech</a:t>
            </a:r>
            <a:r>
              <a:rPr lang="en-US" dirty="0"/>
              <a:t/>
            </a:r>
            <a:br>
              <a:rPr lang="en-US" dirty="0"/>
            </a:br>
            <a:endParaRPr lang="en-US" dirty="0"/>
          </a:p>
        </p:txBody>
      </p:sp>
      <p:sp>
        <p:nvSpPr>
          <p:cNvPr id="3" name="Content Placeholder 2"/>
          <p:cNvSpPr>
            <a:spLocks noGrp="1"/>
          </p:cNvSpPr>
          <p:nvPr>
            <p:ph idx="1"/>
          </p:nvPr>
        </p:nvSpPr>
        <p:spPr>
          <a:xfrm>
            <a:off x="838200" y="2194561"/>
            <a:ext cx="10515600" cy="3982402"/>
          </a:xfrm>
        </p:spPr>
        <p:txBody>
          <a:bodyPr>
            <a:normAutofit lnSpcReduction="10000"/>
          </a:bodyPr>
          <a:lstStyle/>
          <a:p>
            <a:pPr marL="0" indent="0">
              <a:buNone/>
            </a:pPr>
            <a:r>
              <a:rPr lang="en-US" dirty="0"/>
              <a:t>In the early days, people who use personal computers (PC) needs to have special skills in order to use them. Today, a 2 years child can uses tablet personal computer such as IPAD by Apple Corp. In fact, today, personal computers are very easy use and maintain. In particular, you do not want to rely on others to fix and maintain your PC. This textbook is intended to introduce the essentials skills for PC technician. PC technician should be able to build, maintain, troubleshoot and repair PCs. PCs can be in the form of personal computers, for ex, laptop and desktop, or in the form of smart phones, for example, IPhone by Apple Corp, or in the form of tablet PC. PC technicians are very crucial for every success modern business.  </a:t>
            </a:r>
          </a:p>
          <a:p>
            <a:endParaRPr lang="en-US" dirty="0"/>
          </a:p>
        </p:txBody>
      </p:sp>
      <p:sp>
        <p:nvSpPr>
          <p:cNvPr id="4" name="Rectangle 10"/>
          <p:cNvSpPr>
            <a:spLocks noChangeArrowheads="1"/>
          </p:cNvSpPr>
          <p:nvPr/>
        </p:nvSpPr>
        <p:spPr bwMode="auto">
          <a:xfrm>
            <a:off x="838200" y="1500187"/>
            <a:ext cx="7143206" cy="46166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lvl="1"/>
            <a:r>
              <a:rPr lang="en-US" b="1" dirty="0" smtClean="0"/>
              <a:t>1.1 Introduction </a:t>
            </a:r>
            <a:r>
              <a:rPr lang="en-US" b="1" dirty="0"/>
              <a:t>of Computer Maintenance</a:t>
            </a:r>
            <a:endParaRPr lang="en-US" sz="2000" dirty="0"/>
          </a:p>
        </p:txBody>
      </p:sp>
    </p:spTree>
    <p:extLst>
      <p:ext uri="{BB962C8B-B14F-4D97-AF65-F5344CB8AC3E}">
        <p14:creationId xmlns:p14="http://schemas.microsoft.com/office/powerpoint/2010/main" val="11406467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t>Chapter One</a:t>
            </a:r>
            <a:r>
              <a:rPr lang="en-US" dirty="0"/>
              <a:t/>
            </a:r>
            <a:br>
              <a:rPr lang="en-US" dirty="0"/>
            </a:br>
            <a:r>
              <a:rPr lang="en-US" b="1" dirty="0"/>
              <a:t>The Path of PC Tech</a:t>
            </a:r>
            <a:r>
              <a:rPr lang="en-US" dirty="0"/>
              <a:t/>
            </a:r>
            <a:br>
              <a:rPr lang="en-US" dirty="0"/>
            </a:br>
            <a:endParaRPr lang="en-US" dirty="0"/>
          </a:p>
        </p:txBody>
      </p:sp>
      <p:sp>
        <p:nvSpPr>
          <p:cNvPr id="3" name="Content Placeholder 2"/>
          <p:cNvSpPr>
            <a:spLocks noGrp="1"/>
          </p:cNvSpPr>
          <p:nvPr>
            <p:ph idx="1"/>
          </p:nvPr>
        </p:nvSpPr>
        <p:spPr>
          <a:xfrm>
            <a:off x="838200" y="2285999"/>
            <a:ext cx="10515600" cy="3890963"/>
          </a:xfrm>
        </p:spPr>
        <p:txBody>
          <a:bodyPr/>
          <a:lstStyle/>
          <a:p>
            <a:pPr marL="0" indent="0">
              <a:buNone/>
            </a:pPr>
            <a:r>
              <a:rPr lang="en-US" dirty="0"/>
              <a:t>You have undoubtedly seen a computer in action. Users can do various job in this machine, for ex, web browsing, playing games, printing and scanning documents, drawing, chatting…etc. In fact, computer is machine that understand only one language which is zeros and ones and translate them to a human language.</a:t>
            </a:r>
          </a:p>
        </p:txBody>
      </p:sp>
      <p:sp>
        <p:nvSpPr>
          <p:cNvPr id="4" name="Rectangle 10"/>
          <p:cNvSpPr>
            <a:spLocks noChangeArrowheads="1"/>
          </p:cNvSpPr>
          <p:nvPr/>
        </p:nvSpPr>
        <p:spPr bwMode="auto">
          <a:xfrm>
            <a:off x="838200" y="1500187"/>
            <a:ext cx="3981994" cy="46166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lvl="1"/>
            <a:r>
              <a:rPr lang="en-US" b="1" dirty="0"/>
              <a:t>1.2 How the PC </a:t>
            </a:r>
            <a:r>
              <a:rPr lang="en-US" b="1" dirty="0" smtClean="0"/>
              <a:t>Works</a:t>
            </a:r>
            <a:endParaRPr lang="en-US" dirty="0"/>
          </a:p>
        </p:txBody>
      </p:sp>
    </p:spTree>
    <p:extLst>
      <p:ext uri="{BB962C8B-B14F-4D97-AF65-F5344CB8AC3E}">
        <p14:creationId xmlns:p14="http://schemas.microsoft.com/office/powerpoint/2010/main" val="8629595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t>Chapter One</a:t>
            </a:r>
            <a:r>
              <a:rPr lang="en-US" dirty="0"/>
              <a:t/>
            </a:r>
            <a:br>
              <a:rPr lang="en-US" dirty="0"/>
            </a:br>
            <a:r>
              <a:rPr lang="en-US" b="1" dirty="0"/>
              <a:t>The Path of PC Tech</a:t>
            </a:r>
            <a:r>
              <a:rPr lang="en-US" dirty="0"/>
              <a:t/>
            </a:r>
            <a:br>
              <a:rPr lang="en-US" dirty="0"/>
            </a:br>
            <a:endParaRPr lang="en-US" dirty="0"/>
          </a:p>
        </p:txBody>
      </p:sp>
      <p:sp>
        <p:nvSpPr>
          <p:cNvPr id="3" name="Content Placeholder 2"/>
          <p:cNvSpPr>
            <a:spLocks noGrp="1"/>
          </p:cNvSpPr>
          <p:nvPr>
            <p:ph idx="1"/>
          </p:nvPr>
        </p:nvSpPr>
        <p:spPr>
          <a:xfrm>
            <a:off x="838200" y="2194560"/>
            <a:ext cx="10515600" cy="3982403"/>
          </a:xfrm>
        </p:spPr>
        <p:txBody>
          <a:bodyPr>
            <a:normAutofit/>
          </a:bodyPr>
          <a:lstStyle/>
          <a:p>
            <a:pPr marL="0" indent="0">
              <a:buNone/>
            </a:pPr>
            <a:r>
              <a:rPr lang="en-US" dirty="0"/>
              <a:t>For example, if you are playing a game, the computer translates the zeros and ones to graphics where the human being can understand. That means, zeros and ones in a certain order means something specific for the machine which is meaningless for user (non-programmers). These orders of zeros and ones could represent an image of tree, or a Google search result of garlic benefits or chatting with a friend using Yahoo messenger application. More precisely, computer is a powerful calculator (central processing unit or CPU) that add, subtract, multiply, divide zeros and ones and translate into human language</a:t>
            </a:r>
          </a:p>
        </p:txBody>
      </p:sp>
      <p:sp>
        <p:nvSpPr>
          <p:cNvPr id="4" name="Rectangle 10"/>
          <p:cNvSpPr>
            <a:spLocks noChangeArrowheads="1"/>
          </p:cNvSpPr>
          <p:nvPr/>
        </p:nvSpPr>
        <p:spPr bwMode="auto">
          <a:xfrm>
            <a:off x="838200" y="1500187"/>
            <a:ext cx="3981994" cy="46166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lvl="1"/>
            <a:r>
              <a:rPr lang="en-US" b="1" dirty="0"/>
              <a:t>1.2 How the PC </a:t>
            </a:r>
            <a:r>
              <a:rPr lang="en-US" b="1" dirty="0" smtClean="0"/>
              <a:t>Works</a:t>
            </a:r>
            <a:endParaRPr lang="en-US" dirty="0"/>
          </a:p>
        </p:txBody>
      </p:sp>
    </p:spTree>
    <p:extLst>
      <p:ext uri="{BB962C8B-B14F-4D97-AF65-F5344CB8AC3E}">
        <p14:creationId xmlns:p14="http://schemas.microsoft.com/office/powerpoint/2010/main" val="12241481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Chapter One</a:t>
            </a:r>
            <a:r>
              <a:rPr lang="en-US" dirty="0"/>
              <a:t/>
            </a:r>
            <a:br>
              <a:rPr lang="en-US" dirty="0"/>
            </a:br>
            <a:r>
              <a:rPr lang="en-US" b="1" dirty="0"/>
              <a:t>The Path of PC Tech</a:t>
            </a:r>
            <a:endParaRPr lang="en-US" dirty="0"/>
          </a:p>
        </p:txBody>
      </p:sp>
      <p:sp>
        <p:nvSpPr>
          <p:cNvPr id="3" name="Content Placeholder 2"/>
          <p:cNvSpPr>
            <a:spLocks noGrp="1"/>
          </p:cNvSpPr>
          <p:nvPr>
            <p:ph idx="1"/>
          </p:nvPr>
        </p:nvSpPr>
        <p:spPr>
          <a:xfrm>
            <a:off x="838200" y="2547257"/>
            <a:ext cx="10515600" cy="3629706"/>
          </a:xfrm>
        </p:spPr>
        <p:txBody>
          <a:bodyPr/>
          <a:lstStyle/>
          <a:p>
            <a:r>
              <a:rPr lang="en-US" dirty="0"/>
              <a:t>At this stage, technicians need to understand the four processes that machine performs to visualize how computer works:</a:t>
            </a:r>
          </a:p>
          <a:p>
            <a:r>
              <a:rPr lang="en-US" b="1" dirty="0"/>
              <a:t>Input</a:t>
            </a:r>
            <a:endParaRPr lang="en-US" dirty="0"/>
          </a:p>
          <a:p>
            <a:r>
              <a:rPr lang="en-US" b="1" dirty="0"/>
              <a:t>Processing</a:t>
            </a:r>
            <a:endParaRPr lang="en-US" dirty="0"/>
          </a:p>
          <a:p>
            <a:r>
              <a:rPr lang="en-US" b="1" dirty="0"/>
              <a:t>Output</a:t>
            </a:r>
            <a:endParaRPr lang="en-US" dirty="0"/>
          </a:p>
          <a:p>
            <a:r>
              <a:rPr lang="en-US" b="1" dirty="0"/>
              <a:t>Storage</a:t>
            </a:r>
            <a:endParaRPr lang="en-US" dirty="0"/>
          </a:p>
          <a:p>
            <a:pPr marL="0" indent="0">
              <a:buNone/>
            </a:pPr>
            <a:endParaRPr lang="en-US" dirty="0"/>
          </a:p>
        </p:txBody>
      </p:sp>
      <p:sp>
        <p:nvSpPr>
          <p:cNvPr id="4" name="Rectangle 10"/>
          <p:cNvSpPr>
            <a:spLocks noChangeArrowheads="1"/>
          </p:cNvSpPr>
          <p:nvPr/>
        </p:nvSpPr>
        <p:spPr bwMode="auto">
          <a:xfrm>
            <a:off x="838200" y="1888140"/>
            <a:ext cx="3981994" cy="46166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lvl="1"/>
            <a:r>
              <a:rPr lang="en-US" b="1" dirty="0"/>
              <a:t>1.2 How the PC </a:t>
            </a:r>
            <a:r>
              <a:rPr lang="en-US" b="1" dirty="0" smtClean="0"/>
              <a:t>Works</a:t>
            </a:r>
            <a:endParaRPr lang="en-US" dirty="0"/>
          </a:p>
        </p:txBody>
      </p:sp>
    </p:spTree>
    <p:extLst>
      <p:ext uri="{BB962C8B-B14F-4D97-AF65-F5344CB8AC3E}">
        <p14:creationId xmlns:p14="http://schemas.microsoft.com/office/powerpoint/2010/main" val="1584617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Chapter One</a:t>
            </a:r>
            <a:r>
              <a:rPr lang="en-US" dirty="0"/>
              <a:t/>
            </a:r>
            <a:br>
              <a:rPr lang="en-US" dirty="0"/>
            </a:br>
            <a:r>
              <a:rPr lang="en-US" b="1" dirty="0"/>
              <a:t>The Path of PC Tech</a:t>
            </a:r>
            <a:endParaRPr lang="en-US" dirty="0"/>
          </a:p>
        </p:txBody>
      </p:sp>
      <p:sp>
        <p:nvSpPr>
          <p:cNvPr id="3" name="Content Placeholder 2"/>
          <p:cNvSpPr>
            <a:spLocks noGrp="1"/>
          </p:cNvSpPr>
          <p:nvPr>
            <p:ph idx="1"/>
          </p:nvPr>
        </p:nvSpPr>
        <p:spPr>
          <a:xfrm>
            <a:off x="838200" y="2455817"/>
            <a:ext cx="10515600" cy="3721146"/>
          </a:xfrm>
        </p:spPr>
        <p:txBody>
          <a:bodyPr/>
          <a:lstStyle/>
          <a:p>
            <a:pPr marL="0" lvl="0" indent="0">
              <a:buNone/>
            </a:pPr>
            <a:r>
              <a:rPr lang="en-US" b="1" dirty="0"/>
              <a:t>Input</a:t>
            </a:r>
            <a:r>
              <a:rPr lang="en-US" dirty="0"/>
              <a:t>: to illustrate the four scene processes, let us walk through a common example of preparing your monthly merchandise expenses in Microsoft Excel sheet. You start writing your expenses, for ex, washing machine = $500, dryer machine = $400, Sony play station = $1000. These data considered </a:t>
            </a:r>
            <a:r>
              <a:rPr lang="en-US" i="1" dirty="0"/>
              <a:t>inputs</a:t>
            </a:r>
            <a:r>
              <a:rPr lang="en-US" dirty="0"/>
              <a:t> to your sheet. At this point, I can define input as piece of software (Excel sheet) or a device (mouse, keyboard)) accept something (your monthly merchandise expenses) from the user. </a:t>
            </a:r>
          </a:p>
          <a:p>
            <a:endParaRPr lang="en-US" dirty="0"/>
          </a:p>
        </p:txBody>
      </p:sp>
      <p:sp>
        <p:nvSpPr>
          <p:cNvPr id="4" name="Rectangle 10"/>
          <p:cNvSpPr>
            <a:spLocks noChangeArrowheads="1"/>
          </p:cNvSpPr>
          <p:nvPr/>
        </p:nvSpPr>
        <p:spPr bwMode="auto">
          <a:xfrm>
            <a:off x="838200" y="1888140"/>
            <a:ext cx="3981994" cy="46166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lvl="1"/>
            <a:r>
              <a:rPr lang="en-US" b="1" dirty="0"/>
              <a:t>1.2 How the PC </a:t>
            </a:r>
            <a:r>
              <a:rPr lang="en-US" b="1" dirty="0" smtClean="0"/>
              <a:t>Works</a:t>
            </a:r>
            <a:endParaRPr lang="en-US" dirty="0"/>
          </a:p>
        </p:txBody>
      </p:sp>
    </p:spTree>
    <p:extLst>
      <p:ext uri="{BB962C8B-B14F-4D97-AF65-F5344CB8AC3E}">
        <p14:creationId xmlns:p14="http://schemas.microsoft.com/office/powerpoint/2010/main" val="25058121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TotalTime>
  <Words>2372</Words>
  <Application>Microsoft Office PowerPoint</Application>
  <PresentationFormat>Widescreen</PresentationFormat>
  <Paragraphs>145</Paragraphs>
  <Slides>37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Arial</vt:lpstr>
      <vt:lpstr>Calibri</vt:lpstr>
      <vt:lpstr>Calibri Light</vt:lpstr>
      <vt:lpstr>Times New Roman</vt:lpstr>
      <vt:lpstr>Wingdings</vt:lpstr>
      <vt:lpstr>Office Theme</vt:lpstr>
      <vt:lpstr>Computer Maintenance </vt:lpstr>
      <vt:lpstr>Chapter One The Path of PC Tech </vt:lpstr>
      <vt:lpstr>Chapter One The Path of PC Tech </vt:lpstr>
      <vt:lpstr>Chapter One The Path of PC Tech </vt:lpstr>
      <vt:lpstr>Chapter One The Path of PC Tech </vt:lpstr>
      <vt:lpstr>Chapter One The Path of PC Tech </vt:lpstr>
      <vt:lpstr>Chapter One The Path of PC Tech </vt:lpstr>
      <vt:lpstr>Chapter One The Path of PC Tech</vt:lpstr>
      <vt:lpstr>Chapter One The Path of PC Tech</vt:lpstr>
      <vt:lpstr>Chapter One The Path of PC Tech</vt:lpstr>
      <vt:lpstr>Chapter One The Path of PC Tech</vt:lpstr>
      <vt:lpstr>Chapter One The Path of PC Tech</vt:lpstr>
      <vt:lpstr>Chapter One The Path of PC Tech</vt:lpstr>
      <vt:lpstr>Chapter One The Path of PC Tech</vt:lpstr>
      <vt:lpstr>Chapter One The Path of PC Tech</vt:lpstr>
      <vt:lpstr>Chapter One The Path of PC Tech</vt:lpstr>
      <vt:lpstr>Chapter One The Path of PC Tech</vt:lpstr>
      <vt:lpstr>Chapter One The Path of PC Tech</vt:lpstr>
      <vt:lpstr>Chapter One The Path of PC Tech</vt:lpstr>
      <vt:lpstr>Chapter One The Path of PC Tech</vt:lpstr>
      <vt:lpstr>Chapter One The Path of PC Tech</vt:lpstr>
      <vt:lpstr>Chapter One The Path of PC Tech</vt:lpstr>
      <vt:lpstr>Chapter One The Path of PC Tech</vt:lpstr>
      <vt:lpstr>Chapter One The Path of PC Tech</vt:lpstr>
      <vt:lpstr>Chapter One The Path of PC Tech</vt:lpstr>
      <vt:lpstr>Chapter One The Path of PC Tech</vt:lpstr>
      <vt:lpstr>Chapter One The Path of PC Tech</vt:lpstr>
      <vt:lpstr>Chapter One The Path of PC Tech</vt:lpstr>
      <vt:lpstr>Chapter One The Path of PC Tech</vt:lpstr>
      <vt:lpstr>Chapter One The Path of PC Tech</vt:lpstr>
      <vt:lpstr>Chapter One The Path of PC Tech</vt:lpstr>
      <vt:lpstr>Chapter One The Path of PC Tech</vt:lpstr>
      <vt:lpstr>Chapter One The Path of PC Tech</vt:lpstr>
      <vt:lpstr>Chapter One The Path of PC Tech</vt:lpstr>
      <vt:lpstr>Chapter One The Path of PC Tech</vt:lpstr>
      <vt:lpstr>Chapter One The Path of PC Tech</vt:lpstr>
      <vt:lpstr>Chapter One The Path of PC Tech</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alaa</dc:creator>
  <cp:lastModifiedBy>Dr. Mohammad AlAhmed</cp:lastModifiedBy>
  <cp:revision>30</cp:revision>
  <dcterms:created xsi:type="dcterms:W3CDTF">2016-01-10T06:40:52Z</dcterms:created>
  <dcterms:modified xsi:type="dcterms:W3CDTF">2016-01-16T10:07:07Z</dcterms:modified>
</cp:coreProperties>
</file>