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1" r:id="rId8"/>
    <p:sldId id="282" r:id="rId9"/>
    <p:sldId id="283" r:id="rId10"/>
    <p:sldId id="284" r:id="rId11"/>
    <p:sldId id="262" r:id="rId12"/>
    <p:sldId id="263" r:id="rId13"/>
    <p:sldId id="289" r:id="rId14"/>
    <p:sldId id="264" r:id="rId15"/>
    <p:sldId id="265" r:id="rId16"/>
    <p:sldId id="266" r:id="rId17"/>
    <p:sldId id="285" r:id="rId18"/>
    <p:sldId id="267" r:id="rId19"/>
    <p:sldId id="286" r:id="rId20"/>
    <p:sldId id="268" r:id="rId21"/>
    <p:sldId id="287" r:id="rId22"/>
    <p:sldId id="269" r:id="rId23"/>
    <p:sldId id="288" r:id="rId24"/>
    <p:sldId id="270" r:id="rId25"/>
    <p:sldId id="271" r:id="rId26"/>
    <p:sldId id="27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FA725-686D-4B1A-BDF3-90B4F9D6D51E}"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328245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FA725-686D-4B1A-BDF3-90B4F9D6D51E}"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1702137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FA725-686D-4B1A-BDF3-90B4F9D6D51E}"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188371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FA725-686D-4B1A-BDF3-90B4F9D6D51E}"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213580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FFA725-686D-4B1A-BDF3-90B4F9D6D51E}"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379481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FFA725-686D-4B1A-BDF3-90B4F9D6D51E}"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306858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FFA725-686D-4B1A-BDF3-90B4F9D6D51E}"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66160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FFA725-686D-4B1A-BDF3-90B4F9D6D51E}"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292847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FA725-686D-4B1A-BDF3-90B4F9D6D51E}"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279884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FFA725-686D-4B1A-BDF3-90B4F9D6D51E}"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240813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FFA725-686D-4B1A-BDF3-90B4F9D6D51E}"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4928C-D274-49B3-8314-5BBB4DDF2039}" type="slidenum">
              <a:rPr lang="en-US" smtClean="0"/>
              <a:t>‹#›</a:t>
            </a:fld>
            <a:endParaRPr lang="en-US"/>
          </a:p>
        </p:txBody>
      </p:sp>
    </p:spTree>
    <p:extLst>
      <p:ext uri="{BB962C8B-B14F-4D97-AF65-F5344CB8AC3E}">
        <p14:creationId xmlns:p14="http://schemas.microsoft.com/office/powerpoint/2010/main" val="45241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FA725-686D-4B1A-BDF3-90B4F9D6D51E}"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4928C-D274-49B3-8314-5BBB4DDF2039}" type="slidenum">
              <a:rPr lang="en-US" smtClean="0"/>
              <a:t>‹#›</a:t>
            </a:fld>
            <a:endParaRPr lang="en-US"/>
          </a:p>
        </p:txBody>
      </p:sp>
    </p:spTree>
    <p:extLst>
      <p:ext uri="{BB962C8B-B14F-4D97-AF65-F5344CB8AC3E}">
        <p14:creationId xmlns:p14="http://schemas.microsoft.com/office/powerpoint/2010/main" val="152194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Seven</a:t>
            </a:r>
            <a:endParaRPr lang="en-US" dirty="0"/>
          </a:p>
          <a:p>
            <a:r>
              <a:rPr lang="en-US" b="1" dirty="0"/>
              <a:t>Random Access Memory (RAM</a:t>
            </a:r>
            <a:r>
              <a:rPr lang="en-US" b="1" dirty="0" smtClean="0"/>
              <a:t>)</a:t>
            </a:r>
          </a:p>
          <a:p>
            <a:endParaRPr lang="en-US" b="1" dirty="0"/>
          </a:p>
          <a:p>
            <a:r>
              <a:rPr lang="en-US" b="1" dirty="0"/>
              <a:t>Dr. Mohammad </a:t>
            </a:r>
            <a:r>
              <a:rPr lang="en-US" b="1" dirty="0" err="1"/>
              <a:t>AlAhmad</a:t>
            </a:r>
            <a:r>
              <a:rPr lang="en-US" i="1"/>
              <a:t> </a:t>
            </a:r>
            <a:endParaRPr lang="en-US"/>
          </a:p>
          <a:p>
            <a:endParaRPr lang="en-US" dirty="0"/>
          </a:p>
          <a:p>
            <a:endParaRPr lang="en-US" dirty="0"/>
          </a:p>
        </p:txBody>
      </p:sp>
    </p:spTree>
    <p:extLst>
      <p:ext uri="{BB962C8B-B14F-4D97-AF65-F5344CB8AC3E}">
        <p14:creationId xmlns:p14="http://schemas.microsoft.com/office/powerpoint/2010/main" val="2130545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90503"/>
            <a:ext cx="10515600" cy="1737360"/>
          </a:xfrm>
        </p:spPr>
        <p:txBody>
          <a:bodyPr/>
          <a:lstStyle/>
          <a:p>
            <a:pPr marL="0" indent="0">
              <a:buNone/>
            </a:pPr>
            <a:r>
              <a:rPr lang="en-US" dirty="0"/>
              <a:t>The number of bytes varies from PC to PC. Today, modern systems have billions of bytes of RAM. Electronically, RAM looks as a spread sheet, but, in reality, RAM is made of group of semiconductor chips that are soldered together into on card </a:t>
            </a:r>
          </a:p>
        </p:txBody>
      </p:sp>
      <p:sp>
        <p:nvSpPr>
          <p:cNvPr id="4" name="Rectangle 10"/>
          <p:cNvSpPr>
            <a:spLocks noChangeArrowheads="1"/>
          </p:cNvSpPr>
          <p:nvPr/>
        </p:nvSpPr>
        <p:spPr bwMode="auto">
          <a:xfrm>
            <a:off x="838200" y="1500187"/>
            <a:ext cx="23903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pic>
        <p:nvPicPr>
          <p:cNvPr id="4098"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0799" y="4444937"/>
            <a:ext cx="7390402" cy="18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014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03565"/>
            <a:ext cx="10515600" cy="3773397"/>
          </a:xfrm>
        </p:spPr>
        <p:txBody>
          <a:bodyPr/>
          <a:lstStyle/>
          <a:p>
            <a:pPr marL="0" indent="0">
              <a:buNone/>
            </a:pPr>
            <a:r>
              <a:rPr lang="en-US" dirty="0"/>
              <a:t>Since the CPU access any row byte as fast as any other row, that explain the “random access” part of the RAM. Computers use Dynamic RAM for the main memory. DRAM need a constant electrical charge and periodic refresh of the circuit, otherwise it loses data. That makes the RAM “dynamic” rather than static in content. </a:t>
            </a:r>
          </a:p>
          <a:p>
            <a:pPr marL="0" indent="0">
              <a:buNone/>
            </a:pPr>
            <a:endParaRPr lang="en-US" dirty="0"/>
          </a:p>
        </p:txBody>
      </p:sp>
      <p:sp>
        <p:nvSpPr>
          <p:cNvPr id="4" name="Rectangle 10"/>
          <p:cNvSpPr>
            <a:spLocks noChangeArrowheads="1"/>
          </p:cNvSpPr>
          <p:nvPr/>
        </p:nvSpPr>
        <p:spPr bwMode="auto">
          <a:xfrm>
            <a:off x="838200" y="1500187"/>
            <a:ext cx="247535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spTree>
    <p:extLst>
      <p:ext uri="{BB962C8B-B14F-4D97-AF65-F5344CB8AC3E}">
        <p14:creationId xmlns:p14="http://schemas.microsoft.com/office/powerpoint/2010/main" val="292664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16629"/>
            <a:ext cx="10515600" cy="3760334"/>
          </a:xfrm>
        </p:spPr>
        <p:txBody>
          <a:bodyPr/>
          <a:lstStyle/>
          <a:p>
            <a:pPr marL="0" indent="0">
              <a:buNone/>
            </a:pPr>
            <a:r>
              <a:rPr lang="en-US" dirty="0"/>
              <a:t>Developments of modern CPUs forced the DRAM manufactures to invent new DRAMs in order to match the high speed offered by the new modern CPUs. New DRAMs have to optimize and keep track of data flowing into and out of the CPUs. There many types of DRAMs. They differ in their speed, form factor, their ability to identify errors and their bandwidth. In the next sections, types of DRAMs are discussed extensively</a:t>
            </a:r>
          </a:p>
        </p:txBody>
      </p:sp>
      <p:sp>
        <p:nvSpPr>
          <p:cNvPr id="4" name="Rectangle 10"/>
          <p:cNvSpPr>
            <a:spLocks noChangeArrowheads="1"/>
          </p:cNvSpPr>
          <p:nvPr/>
        </p:nvSpPr>
        <p:spPr bwMode="auto">
          <a:xfrm>
            <a:off x="838200" y="1500187"/>
            <a:ext cx="298312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 Types of </a:t>
            </a:r>
            <a:r>
              <a:rPr lang="en-US" b="1" dirty="0" smtClean="0"/>
              <a:t>RAMs </a:t>
            </a:r>
            <a:endParaRPr lang="en-US" dirty="0"/>
          </a:p>
        </p:txBody>
      </p:sp>
    </p:spTree>
    <p:extLst>
      <p:ext uri="{BB962C8B-B14F-4D97-AF65-F5344CB8AC3E}">
        <p14:creationId xmlns:p14="http://schemas.microsoft.com/office/powerpoint/2010/main" val="3968580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03565"/>
            <a:ext cx="10515600" cy="3773397"/>
          </a:xfrm>
        </p:spPr>
        <p:txBody>
          <a:bodyPr/>
          <a:lstStyle/>
          <a:p>
            <a:r>
              <a:rPr lang="en-US" b="1" dirty="0"/>
              <a:t>SDRAM</a:t>
            </a:r>
            <a:endParaRPr lang="en-US" dirty="0"/>
          </a:p>
          <a:p>
            <a:r>
              <a:rPr lang="en-US" b="1" dirty="0" smtClean="0"/>
              <a:t>RDRAM</a:t>
            </a:r>
          </a:p>
          <a:p>
            <a:r>
              <a:rPr lang="en-US" b="1" dirty="0"/>
              <a:t>DDR </a:t>
            </a:r>
            <a:r>
              <a:rPr lang="en-US" b="1" dirty="0" smtClean="0"/>
              <a:t>SDRAM</a:t>
            </a:r>
          </a:p>
          <a:p>
            <a:r>
              <a:rPr lang="en-US" b="1" dirty="0"/>
              <a:t>DDR4</a:t>
            </a:r>
            <a:endParaRPr lang="en-US" dirty="0"/>
          </a:p>
        </p:txBody>
      </p:sp>
      <p:sp>
        <p:nvSpPr>
          <p:cNvPr id="4" name="Rectangle 10"/>
          <p:cNvSpPr>
            <a:spLocks noChangeArrowheads="1"/>
          </p:cNvSpPr>
          <p:nvPr/>
        </p:nvSpPr>
        <p:spPr bwMode="auto">
          <a:xfrm>
            <a:off x="838200" y="1816294"/>
            <a:ext cx="298312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 Types of </a:t>
            </a:r>
            <a:r>
              <a:rPr lang="en-US" b="1" dirty="0" smtClean="0"/>
              <a:t>RAMs </a:t>
            </a:r>
            <a:endParaRPr lang="en-US" dirty="0"/>
          </a:p>
        </p:txBody>
      </p:sp>
    </p:spTree>
    <p:extLst>
      <p:ext uri="{BB962C8B-B14F-4D97-AF65-F5344CB8AC3E}">
        <p14:creationId xmlns:p14="http://schemas.microsoft.com/office/powerpoint/2010/main" val="330939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1807886"/>
            <a:ext cx="10515600" cy="2913017"/>
          </a:xfrm>
        </p:spPr>
        <p:txBody>
          <a:bodyPr/>
          <a:lstStyle/>
          <a:p>
            <a:pPr marL="0" indent="0">
              <a:buNone/>
            </a:pPr>
            <a:r>
              <a:rPr lang="en-US" dirty="0"/>
              <a:t>Most modern CPUs uses synchronous DRAM. Synchronous DRAM is still DRAM but it is synchronous in terms of data transfer. Particularly, synchronous is tied to the clock system, so the memory controller chip (MMC) which is part of RAM stick, knows in advance when data is ready to be grabbed from SDRAM. It is been made in 1996 on a stick called dual inline memory module (DIMM). The most common pin sizes found on desktops were 168-pin. Laptops came in 68-pin and 144-pin </a:t>
            </a:r>
          </a:p>
        </p:txBody>
      </p:sp>
      <p:sp>
        <p:nvSpPr>
          <p:cNvPr id="4" name="Rectangle 10"/>
          <p:cNvSpPr>
            <a:spLocks noChangeArrowheads="1"/>
          </p:cNvSpPr>
          <p:nvPr/>
        </p:nvSpPr>
        <p:spPr bwMode="auto">
          <a:xfrm>
            <a:off x="838200" y="1320463"/>
            <a:ext cx="208422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7.2.1 SDRAM</a:t>
            </a:r>
            <a:endParaRPr lang="en-US" dirty="0"/>
          </a:p>
        </p:txBody>
      </p:sp>
      <p:pic>
        <p:nvPicPr>
          <p:cNvPr id="5122"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997" y="4720903"/>
            <a:ext cx="5945785" cy="2137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0086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90503"/>
            <a:ext cx="10515600" cy="3786460"/>
          </a:xfrm>
        </p:spPr>
        <p:txBody>
          <a:bodyPr/>
          <a:lstStyle/>
          <a:p>
            <a:pPr marL="0" indent="0">
              <a:buNone/>
            </a:pPr>
            <a:r>
              <a:rPr lang="en-US" dirty="0"/>
              <a:t>Except SO-DIMM 144-pin, all SDRAM memory types deliver 64-bit wide data to match the 64-bit data bus for every CPU since Pentium. To take the advantage of using SDRAM, your PC needs to support this type of RAM. You can add RAM stick(s) if you have empty slots in your motherboard. As stated before, SDRAM is tied to the system clock, so that, it matches the speed of the front side bus. Commonly speaking, five speeds were SDRAM offered: 66, 73, 83, 100 and 133 </a:t>
            </a:r>
            <a:r>
              <a:rPr lang="en-US" dirty="0" err="1"/>
              <a:t>MHz.</a:t>
            </a:r>
            <a:r>
              <a:rPr lang="en-US" dirty="0"/>
              <a:t> </a:t>
            </a:r>
          </a:p>
          <a:p>
            <a:pPr marL="0" indent="0">
              <a:buNone/>
            </a:pPr>
            <a:endParaRPr lang="en-US" dirty="0"/>
          </a:p>
        </p:txBody>
      </p:sp>
      <p:sp>
        <p:nvSpPr>
          <p:cNvPr id="4" name="Rectangle 10"/>
          <p:cNvSpPr>
            <a:spLocks noChangeArrowheads="1"/>
          </p:cNvSpPr>
          <p:nvPr/>
        </p:nvSpPr>
        <p:spPr bwMode="auto">
          <a:xfrm>
            <a:off x="838200" y="1500187"/>
            <a:ext cx="216918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7.2.1 </a:t>
            </a:r>
            <a:r>
              <a:rPr lang="en-US" b="1" dirty="0" smtClean="0"/>
              <a:t>SDRAM </a:t>
            </a:r>
            <a:endParaRPr lang="en-US" dirty="0"/>
          </a:p>
        </p:txBody>
      </p:sp>
    </p:spTree>
    <p:extLst>
      <p:ext uri="{BB962C8B-B14F-4D97-AF65-F5344CB8AC3E}">
        <p14:creationId xmlns:p14="http://schemas.microsoft.com/office/powerpoint/2010/main" val="265300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51313"/>
            <a:ext cx="10515600" cy="1489167"/>
          </a:xfrm>
        </p:spPr>
        <p:txBody>
          <a:bodyPr/>
          <a:lstStyle/>
          <a:p>
            <a:pPr marL="0" indent="0">
              <a:buNone/>
            </a:pPr>
            <a:r>
              <a:rPr lang="en-US" dirty="0"/>
              <a:t>When Intel developed Pentium 4, they knew that SDRAM is not going to match the front side CPU’s 400 MHz data bus. Rambus DRAM or simply RDRAM was announced by Intel to solve this </a:t>
            </a:r>
            <a:r>
              <a:rPr lang="en-US" dirty="0" smtClean="0"/>
              <a:t>issue.</a:t>
            </a:r>
            <a:endParaRPr lang="en-US" dirty="0"/>
          </a:p>
        </p:txBody>
      </p:sp>
      <p:sp>
        <p:nvSpPr>
          <p:cNvPr id="4" name="Rectangle 10"/>
          <p:cNvSpPr>
            <a:spLocks noChangeArrowheads="1"/>
          </p:cNvSpPr>
          <p:nvPr/>
        </p:nvSpPr>
        <p:spPr bwMode="auto">
          <a:xfrm>
            <a:off x="838200" y="1500187"/>
            <a:ext cx="210185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7.2.2 </a:t>
            </a:r>
            <a:r>
              <a:rPr lang="en-US" b="1" dirty="0" smtClean="0"/>
              <a:t>RDRAM</a:t>
            </a:r>
            <a:endParaRPr lang="en-US" dirty="0"/>
          </a:p>
        </p:txBody>
      </p:sp>
      <p:pic>
        <p:nvPicPr>
          <p:cNvPr id="614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346" y="4450681"/>
            <a:ext cx="6200094" cy="1617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762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090057"/>
            <a:ext cx="10515600" cy="4532812"/>
          </a:xfrm>
        </p:spPr>
        <p:txBody>
          <a:bodyPr>
            <a:normAutofit fontScale="92500"/>
          </a:bodyPr>
          <a:lstStyle/>
          <a:p>
            <a:pPr marL="0" indent="0">
              <a:buNone/>
            </a:pPr>
            <a:r>
              <a:rPr lang="en-US" dirty="0"/>
              <a:t>RDRAM could handle up to 800 MHz which give Intel corp. plenty of room to improve Pentium 4 processor. Improvements of RDRAM rapidly went down during the next few years after it’s launched. The reason behind that is due to the significant delays in developments and RDRAM’s price many times as SDRAM. One stick of RDRAM called RIMM. RDRAM RIMM came in two sizes: 184-pin for desktops and 160-pin for laptops. Also, RDRAM has a speed rating: 600 MHz, 700 MHz, 800 MHz </a:t>
            </a:r>
          </a:p>
          <a:p>
            <a:pPr marL="0" indent="0">
              <a:buNone/>
            </a:pPr>
            <a:r>
              <a:rPr lang="en-US" dirty="0"/>
              <a:t>or 1066 </a:t>
            </a:r>
            <a:r>
              <a:rPr lang="en-US" dirty="0" err="1"/>
              <a:t>MHz.</a:t>
            </a:r>
            <a:r>
              <a:rPr lang="en-US" dirty="0"/>
              <a:t> RDRAM requires a RIMM slots in motherboards in order to install them in. Rambus corp. and Intel made a completely closed deal in producing RDRAM memory. At that time, AMD was out of luck due to this deal. Clearly, CPU industries, for ex. AMD, as well as memory industries searched for another high speed RAM solution. </a:t>
            </a:r>
          </a:p>
          <a:p>
            <a:pPr marL="0" indent="0">
              <a:buNone/>
            </a:pPr>
            <a:endParaRPr lang="en-US" dirty="0"/>
          </a:p>
        </p:txBody>
      </p:sp>
      <p:sp>
        <p:nvSpPr>
          <p:cNvPr id="4" name="Rectangle 10"/>
          <p:cNvSpPr>
            <a:spLocks noChangeArrowheads="1"/>
          </p:cNvSpPr>
          <p:nvPr/>
        </p:nvSpPr>
        <p:spPr bwMode="auto">
          <a:xfrm>
            <a:off x="838200" y="1500187"/>
            <a:ext cx="2101857"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7.2.2 </a:t>
            </a:r>
            <a:r>
              <a:rPr lang="en-US" b="1" dirty="0" smtClean="0"/>
              <a:t>RDRAM</a:t>
            </a:r>
            <a:endParaRPr lang="en-US" dirty="0"/>
          </a:p>
        </p:txBody>
      </p:sp>
    </p:spTree>
    <p:extLst>
      <p:ext uri="{BB962C8B-B14F-4D97-AF65-F5344CB8AC3E}">
        <p14:creationId xmlns:p14="http://schemas.microsoft.com/office/powerpoint/2010/main" val="447433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090058"/>
            <a:ext cx="10515600" cy="2769326"/>
          </a:xfrm>
        </p:spPr>
        <p:txBody>
          <a:bodyPr>
            <a:normAutofit fontScale="92500" lnSpcReduction="10000"/>
          </a:bodyPr>
          <a:lstStyle/>
          <a:p>
            <a:pPr marL="0" indent="0">
              <a:buNone/>
            </a:pPr>
            <a:r>
              <a:rPr lang="en-US" dirty="0"/>
              <a:t>Double data rate SDRAM is the high speed RAM that AMD corp. and other memory industries invested on. DDR SDRAM doubles the speed of SDRAM. It synchronizes its data by making two processes for every cycle. Even though, DDR SDRAM could not run as RDRAM (since the SDRAM offers less front side bus speed than RDRAM) but the cost of DDR SDRAM is slightly more than SDRAM and cheaper than RDRAM which reflects a positive impact on memory market. DDR SDRAM comes in a 184-pin size DIMMs and it matches the size of SDRAM 168-pin DIMM in physical size and not in compatibility</a:t>
            </a:r>
          </a:p>
        </p:txBody>
      </p:sp>
      <p:sp>
        <p:nvSpPr>
          <p:cNvPr id="4" name="Rectangle 10"/>
          <p:cNvSpPr>
            <a:spLocks noChangeArrowheads="1"/>
          </p:cNvSpPr>
          <p:nvPr/>
        </p:nvSpPr>
        <p:spPr bwMode="auto">
          <a:xfrm>
            <a:off x="838200" y="1500187"/>
            <a:ext cx="292259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7.2.3 DDR </a:t>
            </a:r>
            <a:r>
              <a:rPr lang="en-US" b="1" dirty="0" smtClean="0"/>
              <a:t>SDRAM </a:t>
            </a:r>
            <a:endParaRPr lang="en-US" dirty="0"/>
          </a:p>
        </p:txBody>
      </p:sp>
      <p:pic>
        <p:nvPicPr>
          <p:cNvPr id="717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493" y="4987590"/>
            <a:ext cx="6577329" cy="165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6110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129246"/>
            <a:ext cx="10515600" cy="4454434"/>
          </a:xfrm>
        </p:spPr>
        <p:txBody>
          <a:bodyPr>
            <a:normAutofit fontScale="92500" lnSpcReduction="10000"/>
          </a:bodyPr>
          <a:lstStyle/>
          <a:p>
            <a:pPr marL="0" indent="0">
              <a:buNone/>
            </a:pPr>
            <a:r>
              <a:rPr lang="en-US" dirty="0"/>
              <a:t>SDRAM and DDR SDRAM have the same size but different notches, making them impossible to insert either one of them in another one’s slot. DDR SDRAM for laptops comes in 200-pin SO-DIMM or 172-pin micro DIMMs. DDR sticks use interesting naming convention which is based on the data rate throughput per second RAM can handle. To determine bytes per second, take the MHz speed then multiply it by 8 bytes which the width of all the chips mounted in RAM stick. Also, add the abbreviation “PC” to the multiplication result. For Example, 400 MHz multiply by 8 </a:t>
            </a:r>
          </a:p>
          <a:p>
            <a:pPr marL="0" indent="0">
              <a:buNone/>
            </a:pPr>
            <a:r>
              <a:rPr lang="en-US" dirty="0"/>
              <a:t>is 3200 bytes per second. Adding the abbreviation “PC” to become PC 3200. Following the lead of AMD corp. and VIA corp. manufactures the PC adopted DDR SDRAM as a standard for RAM system and win the battle against Intel corp. </a:t>
            </a:r>
          </a:p>
          <a:p>
            <a:pPr marL="0" indent="0">
              <a:buNone/>
            </a:pPr>
            <a:endParaRPr lang="en-US" dirty="0"/>
          </a:p>
        </p:txBody>
      </p:sp>
      <p:sp>
        <p:nvSpPr>
          <p:cNvPr id="4" name="Rectangle 10"/>
          <p:cNvSpPr>
            <a:spLocks noChangeArrowheads="1"/>
          </p:cNvSpPr>
          <p:nvPr/>
        </p:nvSpPr>
        <p:spPr bwMode="auto">
          <a:xfrm>
            <a:off x="838200" y="1500187"/>
            <a:ext cx="292259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7.2.3 DDR </a:t>
            </a:r>
            <a:r>
              <a:rPr lang="en-US" b="1" dirty="0" smtClean="0"/>
              <a:t>SDRAM </a:t>
            </a:r>
            <a:endParaRPr lang="en-US" dirty="0"/>
          </a:p>
        </p:txBody>
      </p:sp>
    </p:spTree>
    <p:extLst>
      <p:ext uri="{BB962C8B-B14F-4D97-AF65-F5344CB8AC3E}">
        <p14:creationId xmlns:p14="http://schemas.microsoft.com/office/powerpoint/2010/main" val="3628470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55817"/>
            <a:ext cx="10515600" cy="3721146"/>
          </a:xfrm>
        </p:spPr>
        <p:txBody>
          <a:bodyPr/>
          <a:lstStyle/>
          <a:p>
            <a:pPr marL="0" indent="0">
              <a:buNone/>
            </a:pPr>
            <a:endParaRPr lang="en-US" i="1" dirty="0" smtClean="0"/>
          </a:p>
          <a:p>
            <a:pPr marL="0" indent="0">
              <a:buNone/>
            </a:pPr>
            <a:r>
              <a:rPr lang="en-US" i="1" dirty="0" smtClean="0"/>
              <a:t>“</a:t>
            </a:r>
            <a:r>
              <a:rPr lang="en-US" i="1" dirty="0"/>
              <a:t>Computers and human being’s brains, both contain a short term memories”</a:t>
            </a:r>
            <a:endParaRPr lang="en-US" dirty="0"/>
          </a:p>
          <a:p>
            <a:pPr marL="0" indent="0">
              <a:buNone/>
            </a:pPr>
            <a:endParaRPr lang="en-US" i="1" dirty="0"/>
          </a:p>
          <a:p>
            <a:pPr marL="0" indent="0">
              <a:buNone/>
            </a:pPr>
            <a:endParaRPr lang="en-US" i="1" dirty="0"/>
          </a:p>
          <a:p>
            <a:pPr marL="0" indent="0">
              <a:buNone/>
            </a:pPr>
            <a:r>
              <a:rPr lang="en-US" i="1" dirty="0" smtClean="0"/>
              <a:t>                                                             (</a:t>
            </a:r>
            <a:r>
              <a:rPr lang="en-US" i="1" dirty="0"/>
              <a:t>Author: Mohammad </a:t>
            </a:r>
            <a:r>
              <a:rPr lang="en-US" i="1" dirty="0" err="1"/>
              <a:t>AlAhmad</a:t>
            </a:r>
            <a:r>
              <a:rPr lang="en-US" i="1" dirty="0"/>
              <a:t>)</a:t>
            </a:r>
            <a:endParaRPr lang="en-US" dirty="0"/>
          </a:p>
          <a:p>
            <a:pPr marL="0" indent="0">
              <a:buNone/>
            </a:pPr>
            <a:endParaRPr lang="en-US" dirty="0"/>
          </a:p>
        </p:txBody>
      </p:sp>
    </p:spTree>
    <p:extLst>
      <p:ext uri="{BB962C8B-B14F-4D97-AF65-F5344CB8AC3E}">
        <p14:creationId xmlns:p14="http://schemas.microsoft.com/office/powerpoint/2010/main" val="1671952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259875"/>
            <a:ext cx="10515600" cy="3917088"/>
          </a:xfrm>
        </p:spPr>
        <p:txBody>
          <a:bodyPr/>
          <a:lstStyle/>
          <a:p>
            <a:pPr marL="0" indent="0">
              <a:buNone/>
            </a:pPr>
            <a:r>
              <a:rPr lang="en-US" dirty="0"/>
              <a:t>DDR SDRAM went through a revolutionary stages. As noted in the previous section, DDR SDRAM’s birth changes the direction trend of memory market. DDR2, DDR3 and DDR4 are the consecutive RAM technologies launched in the market. DDR2 is faster than DDR while using less power. DDR2 uses a 240-pin DIMM that is not compatible with DDR. Where DDR3’s primary benefit over its predecessors (DDR and DDR2) is the ability to transfer data at twice the rate. DDR3 uses 240-pin DIMM and is not compatible with DDR nor DDR2. </a:t>
            </a:r>
          </a:p>
          <a:p>
            <a:pPr marL="0" indent="0">
              <a:buNone/>
            </a:pPr>
            <a:endParaRPr lang="en-US" dirty="0"/>
          </a:p>
        </p:txBody>
      </p:sp>
      <p:sp>
        <p:nvSpPr>
          <p:cNvPr id="4" name="Rectangle 10"/>
          <p:cNvSpPr>
            <a:spLocks noChangeArrowheads="1"/>
          </p:cNvSpPr>
          <p:nvPr/>
        </p:nvSpPr>
        <p:spPr bwMode="auto">
          <a:xfrm>
            <a:off x="838200" y="1500187"/>
            <a:ext cx="18790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7.2.4 </a:t>
            </a:r>
            <a:r>
              <a:rPr lang="en-US" b="1" dirty="0" smtClean="0"/>
              <a:t>DDR4 </a:t>
            </a:r>
            <a:endParaRPr lang="en-US" dirty="0"/>
          </a:p>
        </p:txBody>
      </p:sp>
    </p:spTree>
    <p:extLst>
      <p:ext uri="{BB962C8B-B14F-4D97-AF65-F5344CB8AC3E}">
        <p14:creationId xmlns:p14="http://schemas.microsoft.com/office/powerpoint/2010/main" val="3263039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118606"/>
            <a:ext cx="10515600" cy="3145725"/>
          </a:xfrm>
        </p:spPr>
        <p:txBody>
          <a:bodyPr>
            <a:normAutofit fontScale="92500"/>
          </a:bodyPr>
          <a:lstStyle/>
          <a:p>
            <a:pPr marL="0" indent="0">
              <a:buNone/>
            </a:pPr>
            <a:r>
              <a:rPr lang="en-US" dirty="0"/>
              <a:t>DDR4 is the last and fourth generation of DDR SDRAM which is launched in 2014. It offers higher speed successor to the DDR, DDR2 and DDR3. DDR4 allows for DIMMs of up to 512-GB compared to DDR3 which allows only up to 128-GB. It operates at low voltage of 1.2 V with a frequency between 800 and 1600 MHz compared to the frequencies between 400 and 1067 MHz and voltage requirements of 1.5 or 1.65 V used in DDR3. DDR 4 comes in 244-pin DIMM module similar to DDR3 240-pin </a:t>
            </a:r>
            <a:r>
              <a:rPr lang="en-US" dirty="0" smtClean="0"/>
              <a:t>DIMMs. </a:t>
            </a:r>
            <a:r>
              <a:rPr lang="en-US" dirty="0"/>
              <a:t>Also, DDR4 SO-DIMMs have 240-pin rather than DDR3 SO-DIMMs of 204-pin used for laptops. </a:t>
            </a:r>
          </a:p>
          <a:p>
            <a:pPr marL="0" indent="0">
              <a:buNone/>
            </a:pPr>
            <a:endParaRPr lang="en-US" dirty="0"/>
          </a:p>
        </p:txBody>
      </p:sp>
      <p:sp>
        <p:nvSpPr>
          <p:cNvPr id="4" name="Rectangle 10"/>
          <p:cNvSpPr>
            <a:spLocks noChangeArrowheads="1"/>
          </p:cNvSpPr>
          <p:nvPr/>
        </p:nvSpPr>
        <p:spPr bwMode="auto">
          <a:xfrm>
            <a:off x="838200" y="1500187"/>
            <a:ext cx="18790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7.2.4 </a:t>
            </a:r>
            <a:r>
              <a:rPr lang="en-US" b="1" dirty="0" smtClean="0"/>
              <a:t>DDR4 </a:t>
            </a:r>
            <a:endParaRPr lang="en-US" dirty="0"/>
          </a:p>
        </p:txBody>
      </p:sp>
      <p:pic>
        <p:nvPicPr>
          <p:cNvPr id="8194" name="Picture 2" descr="Two 8 GB DDR4-2133 ECC 1.2 V RDIM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8592" y="5264331"/>
            <a:ext cx="5638391" cy="145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95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Memory comes packaged in a special component called memory module or sometimes a memory stick. To understand more about memory modules, let us go through the following example: </a:t>
            </a:r>
          </a:p>
          <a:p>
            <a:pPr marL="0" indent="0">
              <a:buNone/>
            </a:pPr>
            <a:endParaRPr lang="en-US" dirty="0" smtClean="0"/>
          </a:p>
          <a:p>
            <a:pPr marL="0" indent="0" algn="ctr">
              <a:buNone/>
            </a:pPr>
            <a:r>
              <a:rPr lang="en-US" dirty="0" smtClean="0"/>
              <a:t>Corsair </a:t>
            </a:r>
            <a:r>
              <a:rPr lang="en-US" dirty="0"/>
              <a:t>Vengeance 8GB PC3-12800 DDR3 1600 240-pin</a:t>
            </a:r>
          </a:p>
          <a:p>
            <a:pPr marL="0" indent="0">
              <a:buNone/>
            </a:pPr>
            <a:endParaRPr lang="en-US" dirty="0"/>
          </a:p>
        </p:txBody>
      </p:sp>
      <p:sp>
        <p:nvSpPr>
          <p:cNvPr id="4" name="Rectangle 10"/>
          <p:cNvSpPr>
            <a:spLocks noChangeArrowheads="1"/>
          </p:cNvSpPr>
          <p:nvPr/>
        </p:nvSpPr>
        <p:spPr bwMode="auto">
          <a:xfrm>
            <a:off x="838200" y="1500187"/>
            <a:ext cx="638989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7.3 Understanding Memory </a:t>
            </a:r>
            <a:r>
              <a:rPr lang="en-US" b="1" dirty="0" smtClean="0"/>
              <a:t>Specifications </a:t>
            </a:r>
            <a:endParaRPr lang="en-US" dirty="0"/>
          </a:p>
        </p:txBody>
      </p:sp>
    </p:spTree>
    <p:extLst>
      <p:ext uri="{BB962C8B-B14F-4D97-AF65-F5344CB8AC3E}">
        <p14:creationId xmlns:p14="http://schemas.microsoft.com/office/powerpoint/2010/main" val="286499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285999"/>
            <a:ext cx="10515600" cy="4336870"/>
          </a:xfrm>
        </p:spPr>
        <p:txBody>
          <a:bodyPr>
            <a:normAutofit fontScale="92500" lnSpcReduction="20000"/>
          </a:bodyPr>
          <a:lstStyle/>
          <a:p>
            <a:pPr marL="0" indent="0">
              <a:buNone/>
            </a:pPr>
            <a:r>
              <a:rPr lang="en-US" dirty="0"/>
              <a:t>These memory module’s descriptions can be discussed in details as follows:</a:t>
            </a:r>
          </a:p>
          <a:p>
            <a:pPr lvl="0"/>
            <a:r>
              <a:rPr lang="en-US" dirty="0"/>
              <a:t>Corsair: this is the name of memory module’s manufacture.</a:t>
            </a:r>
          </a:p>
          <a:p>
            <a:pPr lvl="0"/>
            <a:r>
              <a:rPr lang="en-US" dirty="0"/>
              <a:t>Vengeance: this is the name of family line of memory product in which module fall in company hierarchy.</a:t>
            </a:r>
          </a:p>
          <a:p>
            <a:pPr lvl="0"/>
            <a:r>
              <a:rPr lang="en-US" dirty="0"/>
              <a:t>8GB: this is the capacity that the module can contain. </a:t>
            </a:r>
          </a:p>
          <a:p>
            <a:pPr lvl="0"/>
            <a:r>
              <a:rPr lang="en-US" dirty="0"/>
              <a:t>PC3-12800: this is the code used to specify the type of memory standard used by the module.</a:t>
            </a:r>
          </a:p>
          <a:p>
            <a:pPr lvl="0"/>
            <a:r>
              <a:rPr lang="en-US" dirty="0"/>
              <a:t>DDR3: this specifies the memory type (refer to the previous sections for more details).</a:t>
            </a:r>
          </a:p>
          <a:p>
            <a:pPr lvl="0"/>
            <a:r>
              <a:rPr lang="en-US" dirty="0"/>
              <a:t>1600: this is the effective speed of memory chips in megahertz (MHz).</a:t>
            </a:r>
          </a:p>
          <a:p>
            <a:pPr lvl="0"/>
            <a:r>
              <a:rPr lang="en-US" dirty="0"/>
              <a:t>240-pin: this is the number of pins the memory module uses. </a:t>
            </a:r>
          </a:p>
          <a:p>
            <a:pPr marL="0" indent="0">
              <a:buNone/>
            </a:pPr>
            <a:endParaRPr lang="en-US" dirty="0"/>
          </a:p>
        </p:txBody>
      </p:sp>
      <p:sp>
        <p:nvSpPr>
          <p:cNvPr id="4" name="Rectangle 10"/>
          <p:cNvSpPr>
            <a:spLocks noChangeArrowheads="1"/>
          </p:cNvSpPr>
          <p:nvPr/>
        </p:nvSpPr>
        <p:spPr bwMode="auto">
          <a:xfrm>
            <a:off x="838200" y="1500187"/>
            <a:ext cx="638989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7.3 Understanding Memory </a:t>
            </a:r>
            <a:r>
              <a:rPr lang="en-US" b="1" dirty="0" smtClean="0"/>
              <a:t>Specifications </a:t>
            </a:r>
            <a:endParaRPr lang="en-US" dirty="0"/>
          </a:p>
        </p:txBody>
      </p:sp>
    </p:spTree>
    <p:extLst>
      <p:ext uri="{BB962C8B-B14F-4D97-AF65-F5344CB8AC3E}">
        <p14:creationId xmlns:p14="http://schemas.microsoft.com/office/powerpoint/2010/main" val="1172963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16629"/>
            <a:ext cx="10515600" cy="3760334"/>
          </a:xfrm>
        </p:spPr>
        <p:txBody>
          <a:bodyPr>
            <a:normAutofit fontScale="92500"/>
          </a:bodyPr>
          <a:lstStyle/>
          <a:p>
            <a:pPr marL="0" indent="0">
              <a:buNone/>
            </a:pPr>
            <a:r>
              <a:rPr lang="en-US" dirty="0"/>
              <a:t>After installing Windows as you have done in section 6.5, now you need to install all drivers that is not recognized by the installed Windows. Follow the following steps in order to install the needed drivers:</a:t>
            </a:r>
          </a:p>
          <a:p>
            <a:pPr marL="514350" lvl="0" indent="-514350">
              <a:buFont typeface="+mj-lt"/>
              <a:buAutoNum type="arabicPeriod"/>
            </a:pPr>
            <a:r>
              <a:rPr lang="en-US" dirty="0"/>
              <a:t>On Windows desktop, right click on computer icon, then, choose properties.</a:t>
            </a:r>
          </a:p>
          <a:p>
            <a:pPr marL="514350" lvl="0" indent="-514350">
              <a:buFont typeface="+mj-lt"/>
              <a:buAutoNum type="arabicPeriod"/>
            </a:pPr>
            <a:r>
              <a:rPr lang="en-US" dirty="0"/>
              <a:t>On the left side, choose device manager under control panel option. </a:t>
            </a:r>
          </a:p>
          <a:p>
            <a:pPr marL="514350" lvl="0" indent="-514350">
              <a:buFont typeface="+mj-lt"/>
              <a:buAutoNum type="arabicPeriod"/>
            </a:pPr>
            <a:r>
              <a:rPr lang="en-US" dirty="0"/>
              <a:t>Inside the device manager, look for the devices that marked with a yellow “question mark”.</a:t>
            </a:r>
          </a:p>
          <a:p>
            <a:pPr marL="514350" indent="-514350">
              <a:buFont typeface="+mj-lt"/>
              <a:buAutoNum type="arabicPeriod"/>
            </a:pPr>
            <a:endParaRPr lang="en-US" dirty="0"/>
          </a:p>
        </p:txBody>
      </p:sp>
      <p:sp>
        <p:nvSpPr>
          <p:cNvPr id="4" name="Rectangle 10"/>
          <p:cNvSpPr>
            <a:spLocks noChangeArrowheads="1"/>
          </p:cNvSpPr>
          <p:nvPr/>
        </p:nvSpPr>
        <p:spPr bwMode="auto">
          <a:xfrm>
            <a:off x="838200" y="1500187"/>
            <a:ext cx="718389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7.4 Installing and Uninstalling Windows </a:t>
            </a:r>
            <a:r>
              <a:rPr lang="en-US" b="1" dirty="0" smtClean="0"/>
              <a:t>Drivers </a:t>
            </a:r>
            <a:endParaRPr lang="en-US" dirty="0"/>
          </a:p>
        </p:txBody>
      </p:sp>
    </p:spTree>
    <p:extLst>
      <p:ext uri="{BB962C8B-B14F-4D97-AF65-F5344CB8AC3E}">
        <p14:creationId xmlns:p14="http://schemas.microsoft.com/office/powerpoint/2010/main" val="154590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64377"/>
            <a:ext cx="10515600" cy="4305364"/>
          </a:xfrm>
        </p:spPr>
        <p:txBody>
          <a:bodyPr>
            <a:normAutofit lnSpcReduction="10000"/>
          </a:bodyPr>
          <a:lstStyle/>
          <a:p>
            <a:pPr marL="514350" lvl="0" indent="-514350">
              <a:buAutoNum type="arabicPeriod" startAt="4"/>
            </a:pPr>
            <a:r>
              <a:rPr lang="en-US" dirty="0" smtClean="0"/>
              <a:t>Choose </a:t>
            </a:r>
            <a:r>
              <a:rPr lang="en-US" dirty="0"/>
              <a:t>one of these devices, then, right click on them, </a:t>
            </a:r>
            <a:r>
              <a:rPr lang="en-US" dirty="0" smtClean="0"/>
              <a:t>select                 update </a:t>
            </a:r>
            <a:r>
              <a:rPr lang="en-US" dirty="0"/>
              <a:t>driver option. </a:t>
            </a:r>
            <a:endParaRPr lang="en-US" dirty="0" smtClean="0"/>
          </a:p>
          <a:p>
            <a:pPr marL="514350" lvl="0" indent="-514350">
              <a:buAutoNum type="arabicPeriod" startAt="4"/>
            </a:pPr>
            <a:r>
              <a:rPr lang="en-US" dirty="0" smtClean="0"/>
              <a:t>At </a:t>
            </a:r>
            <a:r>
              <a:rPr lang="en-US" dirty="0"/>
              <a:t>this stage, you may need to search online for all the yellow “question marked” devices in order to go back to step 4 and update driver using the downloaded one. </a:t>
            </a:r>
            <a:endParaRPr lang="en-US" dirty="0" smtClean="0"/>
          </a:p>
          <a:p>
            <a:pPr marL="514350" lvl="0" indent="-514350">
              <a:buAutoNum type="arabicPeriod" startAt="4"/>
            </a:pPr>
            <a:r>
              <a:rPr lang="en-US" dirty="0" smtClean="0"/>
              <a:t>Also</a:t>
            </a:r>
            <a:r>
              <a:rPr lang="en-US" dirty="0"/>
              <a:t>, sometimes you may need to open up the computer case in order to identify the unrecognized device by Window, write down its model number and manufacture name. For example, components name: creative sound blaster sb0680, search online by writing the exact name of the components followed by “driver” word, download its driver then go back to step 4. </a:t>
            </a:r>
          </a:p>
          <a:p>
            <a:pPr marL="514350" indent="-514350">
              <a:buFont typeface="+mj-lt"/>
              <a:buAutoNum type="arabicPeriod"/>
            </a:pPr>
            <a:endParaRPr lang="en-US" dirty="0"/>
          </a:p>
        </p:txBody>
      </p:sp>
      <p:sp>
        <p:nvSpPr>
          <p:cNvPr id="4" name="Rectangle 10"/>
          <p:cNvSpPr>
            <a:spLocks noChangeArrowheads="1"/>
          </p:cNvSpPr>
          <p:nvPr/>
        </p:nvSpPr>
        <p:spPr bwMode="auto">
          <a:xfrm>
            <a:off x="838200" y="1500187"/>
            <a:ext cx="726884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7.4 Installing and Uninstalling Windows Drivers </a:t>
            </a:r>
            <a:r>
              <a:rPr lang="en-US" b="1" dirty="0" smtClean="0"/>
              <a:t> </a:t>
            </a:r>
            <a:endParaRPr lang="en-US" dirty="0"/>
          </a:p>
        </p:txBody>
      </p:sp>
    </p:spTree>
    <p:extLst>
      <p:ext uri="{BB962C8B-B14F-4D97-AF65-F5344CB8AC3E}">
        <p14:creationId xmlns:p14="http://schemas.microsoft.com/office/powerpoint/2010/main" val="1401005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4" name="Rectangle 10"/>
          <p:cNvSpPr>
            <a:spLocks noChangeArrowheads="1"/>
          </p:cNvSpPr>
          <p:nvPr/>
        </p:nvSpPr>
        <p:spPr bwMode="auto">
          <a:xfrm>
            <a:off x="838200" y="1500187"/>
            <a:ext cx="1758815"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94"/>
          <p:cNvSpPr>
            <a:spLocks noChangeArrowheads="1"/>
          </p:cNvSpPr>
          <p:nvPr/>
        </p:nvSpPr>
        <p:spPr bwMode="auto">
          <a:xfrm>
            <a:off x="838200" y="3096914"/>
            <a:ext cx="10206581" cy="2001041"/>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457200" lvl="0" indent="-457200">
              <a:buFont typeface="Wingdings" panose="05000000000000000000" pitchFamily="2" charset="2"/>
              <a:buChar char="ü"/>
            </a:pPr>
            <a:r>
              <a:rPr lang="en-US" sz="2800" smtClean="0"/>
              <a:t>Definition of Random Access Memory. </a:t>
            </a:r>
          </a:p>
          <a:p>
            <a:pPr marL="457200" lvl="0" indent="-457200">
              <a:buFont typeface="Wingdings" panose="05000000000000000000" pitchFamily="2" charset="2"/>
              <a:buChar char="ü"/>
            </a:pPr>
            <a:r>
              <a:rPr lang="en-US" sz="2800" smtClean="0"/>
              <a:t>Distinguish between RAM types. </a:t>
            </a:r>
          </a:p>
          <a:p>
            <a:pPr marL="457200" lvl="0" indent="-457200">
              <a:buFont typeface="Wingdings" panose="05000000000000000000" pitchFamily="2" charset="2"/>
              <a:buChar char="ü"/>
            </a:pPr>
            <a:r>
              <a:rPr lang="en-US" sz="2800" smtClean="0"/>
              <a:t>Understand the memory specifications. </a:t>
            </a:r>
          </a:p>
          <a:p>
            <a:pPr marL="457200" indent="-457200">
              <a:buFont typeface="Wingdings" panose="05000000000000000000" pitchFamily="2" charset="2"/>
              <a:buChar char="ü"/>
            </a:pPr>
            <a:r>
              <a:rPr lang="en-US" sz="2800" smtClean="0"/>
              <a:t>Installing and uninstalling Windows drivers</a:t>
            </a:r>
            <a:endParaRPr lang="en-US" sz="2800" dirty="0"/>
          </a:p>
        </p:txBody>
      </p:sp>
    </p:spTree>
    <p:extLst>
      <p:ext uri="{BB962C8B-B14F-4D97-AF65-F5344CB8AC3E}">
        <p14:creationId xmlns:p14="http://schemas.microsoft.com/office/powerpoint/2010/main" val="308427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29691"/>
            <a:ext cx="10515600" cy="901338"/>
          </a:xfrm>
        </p:spPr>
        <p:txBody>
          <a:bodyPr/>
          <a:lstStyle/>
          <a:p>
            <a:pPr marL="0" indent="0">
              <a:buNone/>
            </a:pPr>
            <a:r>
              <a:rPr lang="en-US" dirty="0"/>
              <a:t>The learning objectives of this chapter </a:t>
            </a:r>
            <a:r>
              <a:rPr lang="en-US" dirty="0" smtClean="0"/>
              <a:t>are:</a:t>
            </a:r>
            <a:endParaRPr lang="en-US" dirty="0"/>
          </a:p>
        </p:txBody>
      </p:sp>
      <p:sp>
        <p:nvSpPr>
          <p:cNvPr id="4" name="Rectangle 10"/>
          <p:cNvSpPr>
            <a:spLocks noChangeArrowheads="1"/>
          </p:cNvSpPr>
          <p:nvPr/>
        </p:nvSpPr>
        <p:spPr bwMode="auto">
          <a:xfrm>
            <a:off x="838200" y="1500187"/>
            <a:ext cx="182614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Objectives </a:t>
            </a:r>
            <a:endParaRPr lang="en-US" dirty="0"/>
          </a:p>
        </p:txBody>
      </p:sp>
      <p:sp>
        <p:nvSpPr>
          <p:cNvPr id="5" name="Rectangle 94"/>
          <p:cNvSpPr>
            <a:spLocks noChangeArrowheads="1"/>
          </p:cNvSpPr>
          <p:nvPr/>
        </p:nvSpPr>
        <p:spPr bwMode="auto">
          <a:xfrm>
            <a:off x="1147219" y="3798868"/>
            <a:ext cx="10206581" cy="2001041"/>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US" sz="2800" dirty="0"/>
              <a:t>Definition of Random Access Memory. </a:t>
            </a:r>
          </a:p>
          <a:p>
            <a:pPr marL="285750" lvl="0" indent="-285750">
              <a:buFont typeface="Arial" panose="020B0604020202020204" pitchFamily="34" charset="0"/>
              <a:buChar char="•"/>
            </a:pPr>
            <a:r>
              <a:rPr lang="en-US" sz="2800" dirty="0"/>
              <a:t>Distinguish between RAM types. </a:t>
            </a:r>
          </a:p>
          <a:p>
            <a:pPr marL="285750" lvl="0" indent="-285750">
              <a:buFont typeface="Arial" panose="020B0604020202020204" pitchFamily="34" charset="0"/>
              <a:buChar char="•"/>
            </a:pPr>
            <a:r>
              <a:rPr lang="en-US" sz="2800" dirty="0"/>
              <a:t>Understand the memory specifications. </a:t>
            </a:r>
          </a:p>
          <a:p>
            <a:pPr marL="285750" indent="-285750">
              <a:buFont typeface="Arial" panose="020B0604020202020204" pitchFamily="34" charset="0"/>
              <a:buChar char="•"/>
            </a:pPr>
            <a:r>
              <a:rPr lang="en-US" sz="2800" dirty="0"/>
              <a:t>Installing and uninstalling Windows drivers</a:t>
            </a:r>
          </a:p>
        </p:txBody>
      </p:sp>
    </p:spTree>
    <p:extLst>
      <p:ext uri="{BB962C8B-B14F-4D97-AF65-F5344CB8AC3E}">
        <p14:creationId xmlns:p14="http://schemas.microsoft.com/office/powerpoint/2010/main" val="102036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68879"/>
            <a:ext cx="10515600" cy="3708083"/>
          </a:xfrm>
        </p:spPr>
        <p:txBody>
          <a:bodyPr>
            <a:normAutofit fontScale="92500" lnSpcReduction="10000"/>
          </a:bodyPr>
          <a:lstStyle/>
          <a:p>
            <a:pPr marL="0" indent="0">
              <a:buNone/>
            </a:pPr>
            <a:r>
              <a:rPr lang="en-US" dirty="0"/>
              <a:t>If you find your PC running slow, the easiest and fastest way to boost your system is to add more random access memory (RAM) to your PC. RAM is a collection of integrated circuits that stores data and programs temporally as patterns 0s and 1s in the chip </a:t>
            </a:r>
            <a:r>
              <a:rPr lang="en-US" dirty="0" smtClean="0"/>
              <a:t>as. </a:t>
            </a:r>
            <a:r>
              <a:rPr lang="en-US" dirty="0"/>
              <a:t>When a user double click on a program, the program is copied from the mass storage, for ex. hard drive, to the RAM. RAM is a small storage compared to the hard drive’s mass storage. The small size storage (RAM) features less seeking time, hence, faster access time than mass storage (hard drive). The idea of having RAM into our systems is to enable the CPU accesses a faster storage which is RAM, than a slower storage which hard drive’s storage in this case. So, the more memory you have, the happier your system will be….really? </a:t>
            </a:r>
          </a:p>
          <a:p>
            <a:pPr marL="0" indent="0">
              <a:buNone/>
            </a:pPr>
            <a:endParaRPr lang="en-US" dirty="0"/>
          </a:p>
        </p:txBody>
      </p:sp>
      <p:sp>
        <p:nvSpPr>
          <p:cNvPr id="4" name="Rectangle 10"/>
          <p:cNvSpPr>
            <a:spLocks noChangeArrowheads="1"/>
          </p:cNvSpPr>
          <p:nvPr/>
        </p:nvSpPr>
        <p:spPr bwMode="auto">
          <a:xfrm>
            <a:off x="838200" y="1500187"/>
            <a:ext cx="230543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7.1 Essentials </a:t>
            </a:r>
            <a:endParaRPr lang="en-US" dirty="0"/>
          </a:p>
        </p:txBody>
      </p:sp>
    </p:spTree>
    <p:extLst>
      <p:ext uri="{BB962C8B-B14F-4D97-AF65-F5344CB8AC3E}">
        <p14:creationId xmlns:p14="http://schemas.microsoft.com/office/powerpoint/2010/main" val="386010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4" name="Rectangle 10"/>
          <p:cNvSpPr>
            <a:spLocks noChangeArrowheads="1"/>
          </p:cNvSpPr>
          <p:nvPr/>
        </p:nvSpPr>
        <p:spPr bwMode="auto">
          <a:xfrm>
            <a:off x="838200" y="1690688"/>
            <a:ext cx="230543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7.1 Essentials </a:t>
            </a:r>
            <a:endParaRPr lang="en-US" dirty="0"/>
          </a:p>
        </p:txBody>
      </p:sp>
      <p:pic>
        <p:nvPicPr>
          <p:cNvPr id="2050"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473" y="1921520"/>
            <a:ext cx="6546870" cy="4576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1172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429691"/>
            <a:ext cx="10515600" cy="3747272"/>
          </a:xfrm>
        </p:spPr>
        <p:txBody>
          <a:bodyPr>
            <a:normAutofit fontScale="92500" lnSpcReduction="10000"/>
          </a:bodyPr>
          <a:lstStyle/>
          <a:p>
            <a:pPr marL="0" indent="0">
              <a:buNone/>
            </a:pPr>
            <a:r>
              <a:rPr lang="en-US" dirty="0"/>
              <a:t>The program itself is stored on the hard drive. Theoretically, you can build a system that makes the programs to be sent to the CPU directly when double clicked. Practically, the overall process will be very slow due the slow speed of the hard drive. Modern CPUs crank out billions of lines per second, so, the hard drive cannot keep up with this speed. Consequently, RAM is placed between the hard drive and the CPU for better performance and match the CPU’s fast speed. </a:t>
            </a:r>
          </a:p>
          <a:p>
            <a:pPr marL="0" indent="0">
              <a:buNone/>
            </a:pPr>
            <a:r>
              <a:rPr lang="en-US" dirty="0"/>
              <a:t>As stated before, RAM stores programs and data. The CPU needs to access this RAM in order to write on and read from. Also, the CPU needs to jump to any line of code that this RAM stores. So, let us look at a simplified RAM as a spread sheet like the one generated in Microsoft Excel </a:t>
            </a:r>
          </a:p>
        </p:txBody>
      </p:sp>
      <p:sp>
        <p:nvSpPr>
          <p:cNvPr id="4" name="Rectangle 10"/>
          <p:cNvSpPr>
            <a:spLocks noChangeArrowheads="1"/>
          </p:cNvSpPr>
          <p:nvPr/>
        </p:nvSpPr>
        <p:spPr bwMode="auto">
          <a:xfrm>
            <a:off x="838200" y="1500187"/>
            <a:ext cx="23903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spTree>
    <p:extLst>
      <p:ext uri="{BB962C8B-B14F-4D97-AF65-F5344CB8AC3E}">
        <p14:creationId xmlns:p14="http://schemas.microsoft.com/office/powerpoint/2010/main" val="222717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4" name="Rectangle 10"/>
          <p:cNvSpPr>
            <a:spLocks noChangeArrowheads="1"/>
          </p:cNvSpPr>
          <p:nvPr/>
        </p:nvSpPr>
        <p:spPr bwMode="auto">
          <a:xfrm>
            <a:off x="838200" y="1500187"/>
            <a:ext cx="23903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pic>
        <p:nvPicPr>
          <p:cNvPr id="3074"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6156" y="2070286"/>
            <a:ext cx="5573077" cy="436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76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285999"/>
            <a:ext cx="10515600" cy="3890963"/>
          </a:xfrm>
        </p:spPr>
        <p:txBody>
          <a:bodyPr/>
          <a:lstStyle/>
          <a:p>
            <a:pPr marL="0" indent="0">
              <a:buNone/>
            </a:pPr>
            <a:r>
              <a:rPr lang="en-US" dirty="0"/>
              <a:t>Each cell can stores either o or 1. Each cell is called a bit. Each row in the spread sheet is 8 bits across to match the external data bus of 8088’s CPU. Where, each row of 8 bits forms 1 byte. In PC world, RAM stores data and programs in bytes forms. Therefore, RAM arranges data in byte-sized rows. </a:t>
            </a:r>
          </a:p>
        </p:txBody>
      </p:sp>
      <p:sp>
        <p:nvSpPr>
          <p:cNvPr id="4" name="Rectangle 10"/>
          <p:cNvSpPr>
            <a:spLocks noChangeArrowheads="1"/>
          </p:cNvSpPr>
          <p:nvPr/>
        </p:nvSpPr>
        <p:spPr bwMode="auto">
          <a:xfrm>
            <a:off x="838200" y="1500187"/>
            <a:ext cx="23903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spTree>
    <p:extLst>
      <p:ext uri="{BB962C8B-B14F-4D97-AF65-F5344CB8AC3E}">
        <p14:creationId xmlns:p14="http://schemas.microsoft.com/office/powerpoint/2010/main" val="4011091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Seven</a:t>
            </a:r>
            <a:r>
              <a:rPr lang="en-US" dirty="0"/>
              <a:t/>
            </a:r>
            <a:br>
              <a:rPr lang="en-US" dirty="0"/>
            </a:br>
            <a:r>
              <a:rPr lang="en-US" b="1" dirty="0"/>
              <a:t>Random Access Memory (RAM)</a:t>
            </a:r>
            <a:r>
              <a:rPr lang="en-US" dirty="0"/>
              <a:t/>
            </a:r>
            <a:br>
              <a:rPr lang="en-US" dirty="0"/>
            </a:br>
            <a:endParaRPr lang="en-US" dirty="0"/>
          </a:p>
        </p:txBody>
      </p:sp>
      <p:sp>
        <p:nvSpPr>
          <p:cNvPr id="3" name="Content Placeholder 2"/>
          <p:cNvSpPr>
            <a:spLocks noGrp="1"/>
          </p:cNvSpPr>
          <p:nvPr>
            <p:ph idx="1"/>
          </p:nvPr>
        </p:nvSpPr>
        <p:spPr>
          <a:xfrm>
            <a:off x="838200" y="2364377"/>
            <a:ext cx="10515600" cy="3812586"/>
          </a:xfrm>
        </p:spPr>
        <p:txBody>
          <a:bodyPr/>
          <a:lstStyle/>
          <a:p>
            <a:pPr marL="0" indent="0">
              <a:buNone/>
            </a:pPr>
            <a:r>
              <a:rPr lang="en-US" dirty="0"/>
              <a:t>Here are the terms when talking about bits forms:</a:t>
            </a:r>
          </a:p>
          <a:p>
            <a:pPr lvl="0"/>
            <a:r>
              <a:rPr lang="en-US" dirty="0"/>
              <a:t>Any individual 0 or 1 = a bit</a:t>
            </a:r>
          </a:p>
          <a:p>
            <a:pPr lvl="0"/>
            <a:r>
              <a:rPr lang="en-US" dirty="0"/>
              <a:t>4 bits = a nibble</a:t>
            </a:r>
          </a:p>
          <a:p>
            <a:pPr lvl="0"/>
            <a:r>
              <a:rPr lang="en-US" dirty="0"/>
              <a:t>8 bits =  byte</a:t>
            </a:r>
          </a:p>
          <a:p>
            <a:pPr lvl="0"/>
            <a:r>
              <a:rPr lang="en-US" dirty="0"/>
              <a:t>16 bits = a word </a:t>
            </a:r>
          </a:p>
          <a:p>
            <a:pPr lvl="0"/>
            <a:r>
              <a:rPr lang="en-US" dirty="0"/>
              <a:t>32 bits = a double word</a:t>
            </a:r>
          </a:p>
          <a:p>
            <a:pPr lvl="0"/>
            <a:r>
              <a:rPr lang="en-US" dirty="0"/>
              <a:t>64 bits = a paragraph or quad word</a:t>
            </a:r>
          </a:p>
          <a:p>
            <a:pPr marL="0" indent="0">
              <a:buNone/>
            </a:pPr>
            <a:endParaRPr lang="en-US" dirty="0"/>
          </a:p>
        </p:txBody>
      </p:sp>
      <p:sp>
        <p:nvSpPr>
          <p:cNvPr id="4" name="Rectangle 10"/>
          <p:cNvSpPr>
            <a:spLocks noChangeArrowheads="1"/>
          </p:cNvSpPr>
          <p:nvPr/>
        </p:nvSpPr>
        <p:spPr bwMode="auto">
          <a:xfrm>
            <a:off x="838200" y="1500187"/>
            <a:ext cx="239039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7.1 Essentials </a:t>
            </a:r>
            <a:r>
              <a:rPr lang="en-US" b="1" dirty="0" smtClean="0"/>
              <a:t> </a:t>
            </a:r>
            <a:endParaRPr lang="en-US" dirty="0"/>
          </a:p>
        </p:txBody>
      </p:sp>
    </p:spTree>
    <p:extLst>
      <p:ext uri="{BB962C8B-B14F-4D97-AF65-F5344CB8AC3E}">
        <p14:creationId xmlns:p14="http://schemas.microsoft.com/office/powerpoint/2010/main" val="1536556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2081</Words>
  <Application>Microsoft Office PowerPoint</Application>
  <PresentationFormat>Widescreen</PresentationFormat>
  <Paragraphs>114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Computer Maintenance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lpstr>Chapter Seven Random Access Memory (RAM)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 </dc:title>
  <dc:creator>alaa</dc:creator>
  <cp:lastModifiedBy>Dr. Mohammad AlAhmed</cp:lastModifiedBy>
  <cp:revision>20</cp:revision>
  <dcterms:created xsi:type="dcterms:W3CDTF">2016-01-10T20:43:41Z</dcterms:created>
  <dcterms:modified xsi:type="dcterms:W3CDTF">2016-01-16T10:08:35Z</dcterms:modified>
</cp:coreProperties>
</file>