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82" r:id="rId8"/>
    <p:sldId id="261" r:id="rId9"/>
    <p:sldId id="262" r:id="rId10"/>
    <p:sldId id="283" r:id="rId11"/>
    <p:sldId id="263" r:id="rId12"/>
    <p:sldId id="264" r:id="rId13"/>
    <p:sldId id="265" r:id="rId14"/>
    <p:sldId id="266" r:id="rId15"/>
    <p:sldId id="267" r:id="rId16"/>
    <p:sldId id="268" r:id="rId17"/>
    <p:sldId id="269" r:id="rId18"/>
    <p:sldId id="270" r:id="rId19"/>
    <p:sldId id="271" r:id="rId20"/>
    <p:sldId id="272" r:id="rId21"/>
    <p:sldId id="2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179017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27558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113191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41386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24127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33649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D70A1-AEF5-461D-A66C-62DEDC5056FD}"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97320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D70A1-AEF5-461D-A66C-62DEDC5056FD}"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74917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D70A1-AEF5-461D-A66C-62DEDC5056FD}"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77360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4305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792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D70A1-AEF5-461D-A66C-62DEDC5056FD}"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C9180-9F96-4FF0-9995-F7895BB2B450}" type="slidenum">
              <a:rPr lang="en-US" smtClean="0"/>
              <a:t>‹#›</a:t>
            </a:fld>
            <a:endParaRPr lang="en-US"/>
          </a:p>
        </p:txBody>
      </p:sp>
    </p:spTree>
    <p:extLst>
      <p:ext uri="{BB962C8B-B14F-4D97-AF65-F5344CB8AC3E}">
        <p14:creationId xmlns:p14="http://schemas.microsoft.com/office/powerpoint/2010/main" val="258275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Computer Maintenance</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b="1" dirty="0"/>
              <a:t>Chapter Ten</a:t>
            </a:r>
            <a:endParaRPr lang="en-US" dirty="0"/>
          </a:p>
          <a:p>
            <a:r>
              <a:rPr lang="en-US" b="1" dirty="0"/>
              <a:t>Mobile </a:t>
            </a:r>
            <a:r>
              <a:rPr lang="en-US" b="1" dirty="0" smtClean="0"/>
              <a:t>Devices</a:t>
            </a:r>
          </a:p>
          <a:p>
            <a:endParaRPr lang="en-US" b="1" dirty="0"/>
          </a:p>
          <a:p>
            <a:r>
              <a:rPr lang="en-US" b="1" dirty="0"/>
              <a:t>Dr. Mohammad </a:t>
            </a:r>
            <a:r>
              <a:rPr lang="en-US" b="1" dirty="0" err="1"/>
              <a:t>AlAhmad</a:t>
            </a:r>
            <a:r>
              <a:rPr lang="en-US" i="1"/>
              <a:t> </a:t>
            </a:r>
            <a:endParaRPr lang="en-US"/>
          </a:p>
          <a:p>
            <a:endParaRPr lang="en-US" dirty="0"/>
          </a:p>
          <a:p>
            <a:endParaRPr lang="en-US" dirty="0"/>
          </a:p>
        </p:txBody>
      </p:sp>
    </p:spTree>
    <p:extLst>
      <p:ext uri="{BB962C8B-B14F-4D97-AF65-F5344CB8AC3E}">
        <p14:creationId xmlns:p14="http://schemas.microsoft.com/office/powerpoint/2010/main" val="3031666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9566"/>
            <a:ext cx="10515600" cy="1325563"/>
          </a:xfrm>
        </p:spPr>
        <p:txBody>
          <a:bodyPr>
            <a:normAutofit fontScale="90000"/>
          </a:bodyPr>
          <a:lstStyle/>
          <a:p>
            <a:pPr algn="ctr"/>
            <a:r>
              <a:rPr lang="en-US" b="1" dirty="0"/>
              <a:t>Chapter Ten</a:t>
            </a:r>
            <a:r>
              <a:rPr lang="en-US" dirty="0"/>
              <a:t/>
            </a:r>
            <a:br>
              <a:rPr lang="en-US" dirty="0"/>
            </a:br>
            <a:r>
              <a:rPr lang="en-US" b="1" dirty="0"/>
              <a:t>Mobile Devices</a:t>
            </a:r>
            <a:r>
              <a:rPr lang="en-US" dirty="0"/>
              <a:t/>
            </a:r>
            <a:br>
              <a:rPr lang="en-US" dirty="0"/>
            </a:br>
            <a:endParaRPr lang="en-US" dirty="0"/>
          </a:p>
        </p:txBody>
      </p:sp>
      <p:sp>
        <p:nvSpPr>
          <p:cNvPr id="3" name="Content Placeholder 2"/>
          <p:cNvSpPr>
            <a:spLocks noGrp="1"/>
          </p:cNvSpPr>
          <p:nvPr>
            <p:ph idx="1"/>
          </p:nvPr>
        </p:nvSpPr>
        <p:spPr>
          <a:xfrm>
            <a:off x="838200" y="2429691"/>
            <a:ext cx="10515600" cy="3747272"/>
          </a:xfrm>
        </p:spPr>
        <p:txBody>
          <a:bodyPr/>
          <a:lstStyle/>
          <a:p>
            <a:pPr marL="0" indent="0">
              <a:buNone/>
            </a:pPr>
            <a:r>
              <a:rPr lang="en-US" dirty="0"/>
              <a:t>As a user, you have the choice to connect to a Wi-Fi automatically (assuming you are legitimate user of this Wi-Fi network and you have accessed it previously) if you are in the range of this network or to stay connect it to your cell phone network (again, assuming you are a subscriber to one of cell phone networks). Moreover, iOS and Android users can decide to enable or disable the “cellular data” option from the setting menu which enable/disable data to go in and out from your mobile device. </a:t>
            </a:r>
          </a:p>
          <a:p>
            <a:endParaRPr lang="en-US" dirty="0"/>
          </a:p>
        </p:txBody>
      </p:sp>
      <p:sp>
        <p:nvSpPr>
          <p:cNvPr id="4" name="Rectangle 10"/>
          <p:cNvSpPr>
            <a:spLocks noChangeArrowheads="1"/>
          </p:cNvSpPr>
          <p:nvPr/>
        </p:nvSpPr>
        <p:spPr bwMode="auto">
          <a:xfrm>
            <a:off x="838200" y="1831577"/>
            <a:ext cx="565622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10.2.1 Wireless/Cellular Data Network</a:t>
            </a:r>
            <a:endParaRPr lang="en-US" dirty="0"/>
          </a:p>
        </p:txBody>
      </p:sp>
    </p:spTree>
    <p:extLst>
      <p:ext uri="{BB962C8B-B14F-4D97-AF65-F5344CB8AC3E}">
        <p14:creationId xmlns:p14="http://schemas.microsoft.com/office/powerpoint/2010/main" val="958914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Devices</a:t>
            </a:r>
            <a:r>
              <a:rPr lang="en-US" dirty="0"/>
              <a:t/>
            </a:r>
            <a:br>
              <a:rPr lang="en-US" dirty="0"/>
            </a:br>
            <a:endParaRPr lang="en-US" dirty="0"/>
          </a:p>
        </p:txBody>
      </p:sp>
      <p:sp>
        <p:nvSpPr>
          <p:cNvPr id="3" name="Content Placeholder 2"/>
          <p:cNvSpPr>
            <a:spLocks noGrp="1"/>
          </p:cNvSpPr>
          <p:nvPr>
            <p:ph idx="1"/>
          </p:nvPr>
        </p:nvSpPr>
        <p:spPr>
          <a:xfrm>
            <a:off x="838200" y="2325189"/>
            <a:ext cx="10515600" cy="3851774"/>
          </a:xfrm>
        </p:spPr>
        <p:txBody>
          <a:bodyPr>
            <a:normAutofit lnSpcReduction="10000"/>
          </a:bodyPr>
          <a:lstStyle/>
          <a:p>
            <a:pPr marL="0" indent="0">
              <a:buNone/>
            </a:pPr>
            <a:r>
              <a:rPr lang="en-US" dirty="0"/>
              <a:t>Making a Wi-Fi connection in mobile devices is much like doing so with laptops. In the setting menu of both iOS and Android operating systems will be a section for Wi-Fi (in iPhone or iOS systems it’s called Wi-Fi and in Android systems it’s called Wireless and Networks). Once you access it, you will see all the available Wi-Fi network in range. Again, just you would do with laptops, connect to the desired Wi-Fi network and you might need to enter its password (in case of logging for the first time or you have disabled to save the password option in your device if you logged in to this Wi-Fi network previously). Both iOS and Android mobile users can preconfigure a secure wireless networks as well as those which the Service Set Identifier (SSID) has been hidden. </a:t>
            </a:r>
          </a:p>
          <a:p>
            <a:pPr marL="0" indent="0">
              <a:buNone/>
            </a:pPr>
            <a:endParaRPr lang="en-US" dirty="0"/>
          </a:p>
        </p:txBody>
      </p:sp>
      <p:sp>
        <p:nvSpPr>
          <p:cNvPr id="4" name="Rectangle 10"/>
          <p:cNvSpPr>
            <a:spLocks noChangeArrowheads="1"/>
          </p:cNvSpPr>
          <p:nvPr/>
        </p:nvSpPr>
        <p:spPr bwMode="auto">
          <a:xfrm>
            <a:off x="838200" y="1500187"/>
            <a:ext cx="565622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10.2.1 Wireless/Cellular Data Network</a:t>
            </a:r>
            <a:endParaRPr lang="en-US" dirty="0"/>
          </a:p>
        </p:txBody>
      </p:sp>
    </p:spTree>
    <p:extLst>
      <p:ext uri="{BB962C8B-B14F-4D97-AF65-F5344CB8AC3E}">
        <p14:creationId xmlns:p14="http://schemas.microsoft.com/office/powerpoint/2010/main" val="324148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Devices</a:t>
            </a:r>
            <a:r>
              <a:rPr lang="en-US" dirty="0"/>
              <a:t/>
            </a:r>
            <a:br>
              <a:rPr lang="en-US" dirty="0"/>
            </a:br>
            <a:endParaRPr lang="en-US" dirty="0"/>
          </a:p>
        </p:txBody>
      </p:sp>
      <p:sp>
        <p:nvSpPr>
          <p:cNvPr id="3" name="Content Placeholder 2"/>
          <p:cNvSpPr>
            <a:spLocks noGrp="1"/>
          </p:cNvSpPr>
          <p:nvPr>
            <p:ph idx="1"/>
          </p:nvPr>
        </p:nvSpPr>
        <p:spPr>
          <a:xfrm>
            <a:off x="838200" y="2155370"/>
            <a:ext cx="10515600" cy="4271555"/>
          </a:xfrm>
        </p:spPr>
        <p:txBody>
          <a:bodyPr>
            <a:normAutofit lnSpcReduction="10000"/>
          </a:bodyPr>
          <a:lstStyle/>
          <a:p>
            <a:pPr marL="0" indent="0">
              <a:buNone/>
            </a:pPr>
            <a:r>
              <a:rPr lang="en-US" dirty="0"/>
              <a:t>Bluetooth is a short wave length technology used to connect between devices. It can connect any device has a Bluetooth feature with another mobile device, a printer, speaker, keyboard, headphones and GPS unit that also support Bluetooth feature. Android and iOS operating systems support Bluetooth technology. The first step to use Bluetooth is to enable pairing between these two devices. You might need to make the other device in discoverable mode. Next, you need to enter the pin code when you select the other device from the list of discovered devices. Lastly, you need to test the communication between the two connected devise via Bluetooth. For example, if you are using a headset, turn on some sound from your Android or iOS device to check if you can hear it from the headphone. </a:t>
            </a:r>
          </a:p>
          <a:p>
            <a:pPr marL="0" indent="0">
              <a:buNone/>
            </a:pPr>
            <a:endParaRPr lang="en-US" dirty="0"/>
          </a:p>
        </p:txBody>
      </p:sp>
      <p:sp>
        <p:nvSpPr>
          <p:cNvPr id="4" name="Rectangle 10"/>
          <p:cNvSpPr>
            <a:spLocks noChangeArrowheads="1"/>
          </p:cNvSpPr>
          <p:nvPr/>
        </p:nvSpPr>
        <p:spPr bwMode="auto">
          <a:xfrm>
            <a:off x="838200" y="1500187"/>
            <a:ext cx="256031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10.2.2 Bluetooth</a:t>
            </a:r>
            <a:endParaRPr lang="en-US" dirty="0"/>
          </a:p>
        </p:txBody>
      </p:sp>
    </p:spTree>
    <p:extLst>
      <p:ext uri="{BB962C8B-B14F-4D97-AF65-F5344CB8AC3E}">
        <p14:creationId xmlns:p14="http://schemas.microsoft.com/office/powerpoint/2010/main" val="401387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429691"/>
            <a:ext cx="10515600" cy="3747272"/>
          </a:xfrm>
        </p:spPr>
        <p:txBody>
          <a:bodyPr/>
          <a:lstStyle/>
          <a:p>
            <a:pPr marL="0" indent="0">
              <a:buNone/>
            </a:pPr>
            <a:r>
              <a:rPr lang="en-US" dirty="0"/>
              <a:t>Email is one of the most important functions that people need to access through their mobile devices. There are two types of email accounts: POP3 and IMAP. IMAP account offers more functionality than POP3 account. To setup an email account, you need to know the URL of your POP3 or IMAP server or sometimes it’s called incoming server, the URL of your SMTP server (this server sends your email to the recipients email server or sometimes it’s called outgoing server), the port number of both server sides and the security type used (if any). </a:t>
            </a:r>
          </a:p>
        </p:txBody>
      </p:sp>
      <p:sp>
        <p:nvSpPr>
          <p:cNvPr id="4" name="Rectangle 10"/>
          <p:cNvSpPr>
            <a:spLocks noChangeArrowheads="1"/>
          </p:cNvSpPr>
          <p:nvPr/>
        </p:nvSpPr>
        <p:spPr bwMode="auto">
          <a:xfrm>
            <a:off x="838200" y="1500187"/>
            <a:ext cx="404630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10.2.3 Email Configuration</a:t>
            </a:r>
            <a:endParaRPr lang="en-US" dirty="0"/>
          </a:p>
        </p:txBody>
      </p:sp>
    </p:spTree>
    <p:extLst>
      <p:ext uri="{BB962C8B-B14F-4D97-AF65-F5344CB8AC3E}">
        <p14:creationId xmlns:p14="http://schemas.microsoft.com/office/powerpoint/2010/main" val="4023318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Devices</a:t>
            </a:r>
            <a:r>
              <a:rPr lang="en-US" dirty="0"/>
              <a:t/>
            </a:r>
            <a:br>
              <a:rPr lang="en-US" dirty="0"/>
            </a:br>
            <a:endParaRPr lang="en-US" dirty="0"/>
          </a:p>
        </p:txBody>
      </p:sp>
      <p:sp>
        <p:nvSpPr>
          <p:cNvPr id="3" name="Content Placeholder 2"/>
          <p:cNvSpPr>
            <a:spLocks noGrp="1"/>
          </p:cNvSpPr>
          <p:nvPr>
            <p:ph idx="1"/>
          </p:nvPr>
        </p:nvSpPr>
        <p:spPr>
          <a:xfrm>
            <a:off x="838200" y="2338251"/>
            <a:ext cx="10515600" cy="3838712"/>
          </a:xfrm>
        </p:spPr>
        <p:txBody>
          <a:bodyPr/>
          <a:lstStyle/>
          <a:p>
            <a:pPr marL="0" indent="0">
              <a:buNone/>
            </a:pPr>
            <a:r>
              <a:rPr lang="en-US" dirty="0"/>
              <a:t>Sometimes, your work email is configured with Microsoft Exchange server. The setup is not very different than the previous discussion, but it does require more information like: Exchange server address, username and password for account and domain name for the account. In either iOS or Android operating systems, it highly recommended to use security if your email server supports it. This will encrypts all the traffic going in and out between the mobile device and the server. The choices of encryption are usually SSL or TLS schemes. So you need to know which one of these to </a:t>
            </a:r>
            <a:r>
              <a:rPr lang="en-US" dirty="0" smtClean="0"/>
              <a:t>use.</a:t>
            </a:r>
            <a:endParaRPr lang="en-US" dirty="0"/>
          </a:p>
        </p:txBody>
      </p:sp>
      <p:sp>
        <p:nvSpPr>
          <p:cNvPr id="4" name="Rectangle 10"/>
          <p:cNvSpPr>
            <a:spLocks noChangeArrowheads="1"/>
          </p:cNvSpPr>
          <p:nvPr/>
        </p:nvSpPr>
        <p:spPr bwMode="auto">
          <a:xfrm>
            <a:off x="838200" y="1500187"/>
            <a:ext cx="404630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10.2.3 Email Configuration</a:t>
            </a:r>
            <a:endParaRPr lang="en-US" dirty="0"/>
          </a:p>
        </p:txBody>
      </p:sp>
    </p:spTree>
    <p:extLst>
      <p:ext uri="{BB962C8B-B14F-4D97-AF65-F5344CB8AC3E}">
        <p14:creationId xmlns:p14="http://schemas.microsoft.com/office/powerpoint/2010/main" val="2361664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403566"/>
            <a:ext cx="10515600" cy="3773397"/>
          </a:xfrm>
        </p:spPr>
        <p:txBody>
          <a:bodyPr/>
          <a:lstStyle/>
          <a:p>
            <a:pPr marL="0" indent="0">
              <a:buNone/>
            </a:pPr>
            <a:r>
              <a:rPr lang="en-US" dirty="0"/>
              <a:t>If laptops are easy to steal, smaller mobile devices are even more so. As mobile devices store valuable data, the need to secure these devices grows. This section address these mobile security mechanisms like: passcode locks, remote wipes, locator applications, remote backup applications, failed login attempts restrictions, antivirus and patching/OS updates. </a:t>
            </a:r>
          </a:p>
          <a:p>
            <a:pPr marL="0" indent="0">
              <a:buNone/>
            </a:pPr>
            <a:endParaRPr lang="en-US" dirty="0"/>
          </a:p>
        </p:txBody>
      </p:sp>
      <p:sp>
        <p:nvSpPr>
          <p:cNvPr id="4" name="Rectangle 10"/>
          <p:cNvSpPr>
            <a:spLocks noChangeArrowheads="1"/>
          </p:cNvSpPr>
          <p:nvPr/>
        </p:nvSpPr>
        <p:spPr bwMode="auto">
          <a:xfrm>
            <a:off x="838200" y="1500187"/>
            <a:ext cx="974176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10.3 Compare and Contrast Methods for Securing Mobile </a:t>
            </a:r>
            <a:r>
              <a:rPr lang="en-US" b="1" dirty="0" smtClean="0"/>
              <a:t>Devices</a:t>
            </a:r>
            <a:endParaRPr lang="en-US" dirty="0"/>
          </a:p>
        </p:txBody>
      </p:sp>
    </p:spTree>
    <p:extLst>
      <p:ext uri="{BB962C8B-B14F-4D97-AF65-F5344CB8AC3E}">
        <p14:creationId xmlns:p14="http://schemas.microsoft.com/office/powerpoint/2010/main" val="573959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351313"/>
            <a:ext cx="10515600" cy="3825649"/>
          </a:xfrm>
        </p:spPr>
        <p:txBody>
          <a:bodyPr>
            <a:normAutofit lnSpcReduction="10000"/>
          </a:bodyPr>
          <a:lstStyle/>
          <a:p>
            <a:pPr marL="0" indent="0">
              <a:buNone/>
            </a:pPr>
            <a:r>
              <a:rPr lang="en-US" dirty="0"/>
              <a:t>Passcode locks is the most and first security measures you need to implement in your mobile device. It prevents any person to use it in case of stolen. iOS and Android operating systems support passcode locks in different types such as: pattern and pin or password. Remote wipes are instructions sent to mobile device to erase all data in case if the device is stolen. This feature is related to the locator application. Where, locator application allow you to locate the device, lock the device and even send a message offering a reward for its return. iOS and Android operating systems support both remote wipes and locator application features. </a:t>
            </a:r>
          </a:p>
        </p:txBody>
      </p:sp>
      <p:sp>
        <p:nvSpPr>
          <p:cNvPr id="4" name="Rectangle 10"/>
          <p:cNvSpPr>
            <a:spLocks noChangeArrowheads="1"/>
          </p:cNvSpPr>
          <p:nvPr/>
        </p:nvSpPr>
        <p:spPr bwMode="auto">
          <a:xfrm>
            <a:off x="838200" y="1500187"/>
            <a:ext cx="974176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10.3 Compare and Contrast Methods for Securing Mobile Devices</a:t>
            </a:r>
            <a:endParaRPr lang="en-US" dirty="0"/>
          </a:p>
        </p:txBody>
      </p:sp>
    </p:spTree>
    <p:extLst>
      <p:ext uri="{BB962C8B-B14F-4D97-AF65-F5344CB8AC3E}">
        <p14:creationId xmlns:p14="http://schemas.microsoft.com/office/powerpoint/2010/main" val="784014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429691"/>
            <a:ext cx="10515600" cy="3747272"/>
          </a:xfrm>
        </p:spPr>
        <p:txBody>
          <a:bodyPr/>
          <a:lstStyle/>
          <a:p>
            <a:pPr marL="0" indent="0">
              <a:buNone/>
            </a:pPr>
            <a:r>
              <a:rPr lang="en-US" dirty="0"/>
              <a:t>Backing up your data can be performed by connecting your device to a Mac and using iTunes to manage the content in case of iPhone. Where Android has always taken a cloud approach to backup data. Another security mechanism of mobile security is locking out an account after a certain number of failed attempts. On iOS, the Erase Data function to perform a wipe remote can be set associated with repeated failed login attempts (10 failed attempts). Where, Android does not have this feature built in but does provide APIs that allow developers to create applications that will do that. </a:t>
            </a:r>
          </a:p>
          <a:p>
            <a:pPr marL="0" indent="0">
              <a:buNone/>
            </a:pPr>
            <a:endParaRPr lang="en-US" dirty="0"/>
          </a:p>
        </p:txBody>
      </p:sp>
      <p:sp>
        <p:nvSpPr>
          <p:cNvPr id="4" name="Rectangle 10"/>
          <p:cNvSpPr>
            <a:spLocks noChangeArrowheads="1"/>
          </p:cNvSpPr>
          <p:nvPr/>
        </p:nvSpPr>
        <p:spPr bwMode="auto">
          <a:xfrm>
            <a:off x="838200" y="1500187"/>
            <a:ext cx="974176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10.3 Compare and Contrast Methods for Securing Mobile Devices</a:t>
            </a:r>
            <a:endParaRPr lang="en-US" dirty="0"/>
          </a:p>
        </p:txBody>
      </p:sp>
    </p:spTree>
    <p:extLst>
      <p:ext uri="{BB962C8B-B14F-4D97-AF65-F5344CB8AC3E}">
        <p14:creationId xmlns:p14="http://schemas.microsoft.com/office/powerpoint/2010/main" val="1424355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312126"/>
            <a:ext cx="10515600" cy="4167051"/>
          </a:xfrm>
        </p:spPr>
        <p:txBody>
          <a:bodyPr>
            <a:normAutofit lnSpcReduction="10000"/>
          </a:bodyPr>
          <a:lstStyle/>
          <a:p>
            <a:pPr marL="0" indent="0">
              <a:buNone/>
            </a:pPr>
            <a:r>
              <a:rPr lang="en-US" dirty="0"/>
              <a:t>Mobile devices suffer from viruses and malwares just like desktops and laptops. In particular, Android users suffer more than iOS users. The reason behind that refer to the open network environment that Android uses which expose the network’s users to more attacks. On the other side, Apple corp. uses a closed network which forces all iPhone users to connect through their network (App. Store) in order to update or download applications. As a result, the benefit of Apple closed network is to decrease the viruses and malwares vulnerabilities. Lastly, security patches and operating system updates are so crucial for all users to keep their devices functioning perfectly. Android and iOS operating systems updates are available on an ongoing basis.     </a:t>
            </a:r>
          </a:p>
          <a:p>
            <a:pPr marL="0" indent="0">
              <a:buNone/>
            </a:pPr>
            <a:endParaRPr lang="en-US" dirty="0"/>
          </a:p>
        </p:txBody>
      </p:sp>
      <p:sp>
        <p:nvSpPr>
          <p:cNvPr id="4" name="Rectangle 10"/>
          <p:cNvSpPr>
            <a:spLocks noChangeArrowheads="1"/>
          </p:cNvSpPr>
          <p:nvPr/>
        </p:nvSpPr>
        <p:spPr bwMode="auto">
          <a:xfrm>
            <a:off x="838200" y="1500187"/>
            <a:ext cx="974176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10.3 Compare and Contrast Methods for Securing Mobile Devices</a:t>
            </a:r>
            <a:endParaRPr lang="en-US" dirty="0"/>
          </a:p>
        </p:txBody>
      </p:sp>
    </p:spTree>
    <p:extLst>
      <p:ext uri="{BB962C8B-B14F-4D97-AF65-F5344CB8AC3E}">
        <p14:creationId xmlns:p14="http://schemas.microsoft.com/office/powerpoint/2010/main" val="3236713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338251"/>
            <a:ext cx="10515600" cy="3838712"/>
          </a:xfrm>
        </p:spPr>
        <p:txBody>
          <a:bodyPr/>
          <a:lstStyle/>
          <a:p>
            <a:pPr marL="0" indent="0">
              <a:buNone/>
            </a:pPr>
            <a:r>
              <a:rPr lang="en-US" dirty="0"/>
              <a:t>A third party mobile technician will join the computer maintenance class in order to demonstrate to students how to troubleshoot, replace broken screen and show some useful features of  iOS and Android smart phones. After this tutoring session, you will be able to fix your smart phone without referring to phones repair shops. </a:t>
            </a:r>
          </a:p>
          <a:p>
            <a:pPr marL="0" indent="0">
              <a:buNone/>
            </a:pPr>
            <a:endParaRPr lang="en-US" dirty="0"/>
          </a:p>
        </p:txBody>
      </p:sp>
      <p:sp>
        <p:nvSpPr>
          <p:cNvPr id="4" name="Rectangle 10"/>
          <p:cNvSpPr>
            <a:spLocks noChangeArrowheads="1"/>
          </p:cNvSpPr>
          <p:nvPr/>
        </p:nvSpPr>
        <p:spPr bwMode="auto">
          <a:xfrm>
            <a:off x="838200" y="1500187"/>
            <a:ext cx="771942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10.4 Troubleshooting and Repairing Mobile Devices</a:t>
            </a:r>
            <a:endParaRPr lang="en-US" dirty="0"/>
          </a:p>
        </p:txBody>
      </p:sp>
    </p:spTree>
    <p:extLst>
      <p:ext uri="{BB962C8B-B14F-4D97-AF65-F5344CB8AC3E}">
        <p14:creationId xmlns:p14="http://schemas.microsoft.com/office/powerpoint/2010/main" val="172129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272937"/>
            <a:ext cx="10515600" cy="3904026"/>
          </a:xfrm>
        </p:spPr>
        <p:txBody>
          <a:bodyPr/>
          <a:lstStyle/>
          <a:p>
            <a:pPr marL="0" indent="0">
              <a:buNone/>
            </a:pPr>
            <a:endParaRPr lang="en-US" i="1" dirty="0" smtClean="0"/>
          </a:p>
          <a:p>
            <a:pPr marL="0" indent="0">
              <a:buNone/>
            </a:pPr>
            <a:r>
              <a:rPr lang="en-US" i="1" dirty="0" smtClean="0"/>
              <a:t>"</a:t>
            </a:r>
            <a:r>
              <a:rPr lang="en-US" i="1" dirty="0"/>
              <a:t>Allah, increase me in knowledge." 				      </a:t>
            </a:r>
            <a:endParaRPr lang="en-US" dirty="0"/>
          </a:p>
          <a:p>
            <a:pPr marL="0" indent="0">
              <a:buNone/>
            </a:pPr>
            <a:endParaRPr lang="en-US" i="1" dirty="0" smtClean="0"/>
          </a:p>
          <a:p>
            <a:pPr marL="0" indent="0">
              <a:buNone/>
            </a:pPr>
            <a:r>
              <a:rPr lang="en-US" i="1" dirty="0" smtClean="0"/>
              <a:t>                                                                                         </a:t>
            </a:r>
            <a:r>
              <a:rPr lang="en-US" i="1" dirty="0"/>
              <a:t>(</a:t>
            </a:r>
            <a:r>
              <a:rPr lang="en-US" i="1" dirty="0" err="1"/>
              <a:t>Taha</a:t>
            </a:r>
            <a:r>
              <a:rPr lang="en-US" i="1" dirty="0"/>
              <a:t> 16:114)</a:t>
            </a:r>
            <a:endParaRPr lang="en-US" dirty="0"/>
          </a:p>
          <a:p>
            <a:pPr marL="0" indent="0">
              <a:buNone/>
            </a:pPr>
            <a:endParaRPr lang="en-US" dirty="0"/>
          </a:p>
        </p:txBody>
      </p:sp>
    </p:spTree>
    <p:extLst>
      <p:ext uri="{BB962C8B-B14F-4D97-AF65-F5344CB8AC3E}">
        <p14:creationId xmlns:p14="http://schemas.microsoft.com/office/powerpoint/2010/main" val="1041760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4" name="Rectangle 10"/>
          <p:cNvSpPr>
            <a:spLocks noChangeArrowheads="1"/>
          </p:cNvSpPr>
          <p:nvPr/>
        </p:nvSpPr>
        <p:spPr bwMode="auto">
          <a:xfrm>
            <a:off x="838200" y="1500187"/>
            <a:ext cx="16738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Summery </a:t>
            </a:r>
            <a:endParaRPr lang="en-US" dirty="0"/>
          </a:p>
        </p:txBody>
      </p:sp>
      <p:sp>
        <p:nvSpPr>
          <p:cNvPr id="5" name="Rectangle 102"/>
          <p:cNvSpPr>
            <a:spLocks noChangeArrowheads="1"/>
          </p:cNvSpPr>
          <p:nvPr/>
        </p:nvSpPr>
        <p:spPr bwMode="auto">
          <a:xfrm>
            <a:off x="838200" y="2825750"/>
            <a:ext cx="10515600" cy="2142308"/>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Arial" panose="020B0604020202020204" pitchFamily="34" charset="0"/>
              <a:buChar char="•"/>
            </a:pPr>
            <a:r>
              <a:rPr lang="en-US" sz="2400" dirty="0"/>
              <a:t>Understand basic features of mobile operating systems. </a:t>
            </a:r>
          </a:p>
          <a:p>
            <a:pPr marL="342900" lvl="0" indent="-342900">
              <a:buFont typeface="Arial" panose="020B0604020202020204" pitchFamily="34" charset="0"/>
              <a:buChar char="•"/>
            </a:pPr>
            <a:r>
              <a:rPr lang="en-US" sz="2400" dirty="0"/>
              <a:t>Learn how to establish basic network connectivity and configure email such as: wireless/cellular data network, Bluetooth and email configuration. </a:t>
            </a:r>
          </a:p>
          <a:p>
            <a:pPr marL="342900" lvl="0" indent="-342900">
              <a:buFont typeface="Arial" panose="020B0604020202020204" pitchFamily="34" charset="0"/>
              <a:buChar char="•"/>
            </a:pPr>
            <a:r>
              <a:rPr lang="en-US" sz="2400" dirty="0"/>
              <a:t>Compare and contrast methods for securing mobile devices. </a:t>
            </a:r>
          </a:p>
          <a:p>
            <a:pPr marL="342900" lvl="0" indent="-342900">
              <a:buFont typeface="Arial" panose="020B0604020202020204" pitchFamily="34" charset="0"/>
              <a:buChar char="•"/>
            </a:pPr>
            <a:r>
              <a:rPr lang="en-US" sz="2400" dirty="0"/>
              <a:t>Troubleshooting and repairing mobile devices. </a:t>
            </a:r>
          </a:p>
        </p:txBody>
      </p:sp>
    </p:spTree>
    <p:extLst>
      <p:ext uri="{BB962C8B-B14F-4D97-AF65-F5344CB8AC3E}">
        <p14:creationId xmlns:p14="http://schemas.microsoft.com/office/powerpoint/2010/main" val="3834140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i="1" dirty="0" smtClean="0"/>
          </a:p>
          <a:p>
            <a:pPr marL="0" indent="0">
              <a:buNone/>
            </a:pPr>
            <a:r>
              <a:rPr lang="en-US" i="1" dirty="0" smtClean="0"/>
              <a:t>“</a:t>
            </a:r>
            <a:r>
              <a:rPr lang="en-US" i="1" dirty="0"/>
              <a:t>Software and Hardware of a computer are just like the Soul and the Body of human being respectively”</a:t>
            </a:r>
            <a:endParaRPr lang="en-US" dirty="0"/>
          </a:p>
          <a:p>
            <a:pPr marL="0" indent="0">
              <a:buNone/>
            </a:pPr>
            <a:r>
              <a:rPr lang="en-US" i="1" dirty="0"/>
              <a:t> </a:t>
            </a:r>
            <a:endParaRPr lang="en-US" dirty="0"/>
          </a:p>
          <a:p>
            <a:pPr marL="0" indent="0">
              <a:buNone/>
            </a:pPr>
            <a:r>
              <a:rPr lang="en-US" i="1" dirty="0" smtClean="0"/>
              <a:t>                                                                                     Mohammad </a:t>
            </a:r>
            <a:r>
              <a:rPr lang="en-US" i="1" dirty="0" err="1"/>
              <a:t>AlAhmad</a:t>
            </a:r>
            <a:endParaRPr lang="en-US" dirty="0"/>
          </a:p>
          <a:p>
            <a:pPr marL="0" indent="0">
              <a:buNone/>
            </a:pPr>
            <a:endParaRPr lang="en-US" dirty="0" smtClean="0"/>
          </a:p>
          <a:p>
            <a:pPr marL="0" indent="0">
              <a:buNone/>
            </a:pPr>
            <a:endParaRPr lang="en-US" dirty="0" smtClean="0"/>
          </a:p>
          <a:p>
            <a:pPr marL="0" indent="0" algn="ctr">
              <a:buNone/>
            </a:pPr>
            <a:r>
              <a:rPr lang="en-US" i="1" dirty="0"/>
              <a:t>alahmad.biz</a:t>
            </a:r>
            <a:endParaRPr lang="en-US" dirty="0"/>
          </a:p>
          <a:p>
            <a:pPr marL="0" indent="0" algn="ctr">
              <a:buNone/>
            </a:pPr>
            <a:endParaRPr lang="en-US" dirty="0"/>
          </a:p>
        </p:txBody>
      </p:sp>
    </p:spTree>
    <p:extLst>
      <p:ext uri="{BB962C8B-B14F-4D97-AF65-F5344CB8AC3E}">
        <p14:creationId xmlns:p14="http://schemas.microsoft.com/office/powerpoint/2010/main" val="218277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534195"/>
            <a:ext cx="10515600" cy="1071154"/>
          </a:xfrm>
        </p:spPr>
        <p:txBody>
          <a:bodyPr/>
          <a:lstStyle/>
          <a:p>
            <a:pPr marL="0" indent="0">
              <a:buNone/>
            </a:pPr>
            <a:r>
              <a:rPr lang="en-US" dirty="0"/>
              <a:t>The learning objectives of this chapter are</a:t>
            </a:r>
          </a:p>
        </p:txBody>
      </p:sp>
      <p:sp>
        <p:nvSpPr>
          <p:cNvPr id="4" name="Rectangle 10"/>
          <p:cNvSpPr>
            <a:spLocks noChangeArrowheads="1"/>
          </p:cNvSpPr>
          <p:nvPr/>
        </p:nvSpPr>
        <p:spPr bwMode="auto">
          <a:xfrm>
            <a:off x="838200" y="1500187"/>
            <a:ext cx="22510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600" b="1" dirty="0">
                <a:latin typeface="Times New Roman" panose="02020603050405020304" pitchFamily="18" charset="0"/>
                <a:cs typeface="Times New Roman" panose="02020603050405020304" pitchFamily="18" charset="0"/>
              </a:rPr>
              <a:t>Objectives</a:t>
            </a:r>
          </a:p>
        </p:txBody>
      </p:sp>
      <p:sp>
        <p:nvSpPr>
          <p:cNvPr id="5" name="Rectangle 102"/>
          <p:cNvSpPr>
            <a:spLocks noChangeArrowheads="1"/>
          </p:cNvSpPr>
          <p:nvPr/>
        </p:nvSpPr>
        <p:spPr bwMode="auto">
          <a:xfrm>
            <a:off x="838200" y="3605349"/>
            <a:ext cx="10515600" cy="2142308"/>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Arial" panose="020B0604020202020204" pitchFamily="34" charset="0"/>
              <a:buChar char="•"/>
            </a:pPr>
            <a:r>
              <a:rPr lang="en-US" sz="2400" dirty="0"/>
              <a:t>Understand basic features of mobile operating systems. </a:t>
            </a:r>
          </a:p>
          <a:p>
            <a:pPr marL="342900" lvl="0" indent="-342900">
              <a:buFont typeface="Arial" panose="020B0604020202020204" pitchFamily="34" charset="0"/>
              <a:buChar char="•"/>
            </a:pPr>
            <a:r>
              <a:rPr lang="en-US" sz="2400" dirty="0"/>
              <a:t>Learn how to establish basic network connectivity and configure email such as: wireless/cellular data network, Bluetooth and email configuration. </a:t>
            </a:r>
          </a:p>
          <a:p>
            <a:pPr marL="342900" lvl="0" indent="-342900">
              <a:buFont typeface="Arial" panose="020B0604020202020204" pitchFamily="34" charset="0"/>
              <a:buChar char="•"/>
            </a:pPr>
            <a:r>
              <a:rPr lang="en-US" sz="2400" dirty="0"/>
              <a:t>Compare and contrast methods for securing mobile devices. </a:t>
            </a:r>
          </a:p>
          <a:p>
            <a:pPr marL="342900" lvl="0" indent="-342900">
              <a:buFont typeface="Arial" panose="020B0604020202020204" pitchFamily="34" charset="0"/>
              <a:buChar char="•"/>
            </a:pPr>
            <a:r>
              <a:rPr lang="en-US" sz="2400" dirty="0"/>
              <a:t>Troubleshooting and repairing mobile devices. </a:t>
            </a:r>
          </a:p>
        </p:txBody>
      </p:sp>
    </p:spTree>
    <p:extLst>
      <p:ext uri="{BB962C8B-B14F-4D97-AF65-F5344CB8AC3E}">
        <p14:creationId xmlns:p14="http://schemas.microsoft.com/office/powerpoint/2010/main" val="132688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390503"/>
            <a:ext cx="10515600" cy="3786460"/>
          </a:xfrm>
        </p:spPr>
        <p:txBody>
          <a:bodyPr/>
          <a:lstStyle/>
          <a:p>
            <a:pPr marL="0" indent="0">
              <a:buNone/>
            </a:pPr>
            <a:r>
              <a:rPr lang="en-US" dirty="0"/>
              <a:t>Mobiles devices encountered in this Chapter include smart phones, PDAs and tablet computers. These devices are differ from larger computing devices in terms of size of resources they consume, operating systems they use and their features. In the next sections, I will dig and explore more about these topics.</a:t>
            </a:r>
          </a:p>
          <a:p>
            <a:pPr marL="0" indent="0">
              <a:buNone/>
            </a:pPr>
            <a:endParaRPr lang="en-US" dirty="0"/>
          </a:p>
        </p:txBody>
      </p:sp>
      <p:sp>
        <p:nvSpPr>
          <p:cNvPr id="4" name="Rectangle 10"/>
          <p:cNvSpPr>
            <a:spLocks noChangeArrowheads="1"/>
          </p:cNvSpPr>
          <p:nvPr/>
        </p:nvSpPr>
        <p:spPr bwMode="auto">
          <a:xfrm>
            <a:off x="838200" y="1500187"/>
            <a:ext cx="738375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10.1 Basic Features of Mobile Operating Systems</a:t>
            </a:r>
            <a:endParaRPr lang="en-US" dirty="0"/>
          </a:p>
        </p:txBody>
      </p:sp>
    </p:spTree>
    <p:extLst>
      <p:ext uri="{BB962C8B-B14F-4D97-AF65-F5344CB8AC3E}">
        <p14:creationId xmlns:p14="http://schemas.microsoft.com/office/powerpoint/2010/main" val="1026953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364377"/>
            <a:ext cx="10515600" cy="3812586"/>
          </a:xfrm>
        </p:spPr>
        <p:txBody>
          <a:bodyPr/>
          <a:lstStyle/>
          <a:p>
            <a:pPr marL="0" indent="0">
              <a:buNone/>
            </a:pPr>
            <a:r>
              <a:rPr lang="en-US" dirty="0"/>
              <a:t>Two popular competitors mobile operating systems are widely used today’s which are Android and iOS. Android is built by Google on Linux kernel with a core set of libraries that are written in Java. It is an open source operating system which means that developers have a full access to the same framework APIs used by the core application. The Apple iOS is built by Apple corp. Developers must use the software development kit provided by Apple and register as Apple developer. That means, iOS is not an open source operating system. </a:t>
            </a:r>
          </a:p>
          <a:p>
            <a:pPr marL="0" indent="0">
              <a:buNone/>
            </a:pPr>
            <a:endParaRPr lang="en-US" dirty="0"/>
          </a:p>
        </p:txBody>
      </p:sp>
      <p:sp>
        <p:nvSpPr>
          <p:cNvPr id="4" name="Rectangle 10"/>
          <p:cNvSpPr>
            <a:spLocks noChangeArrowheads="1"/>
          </p:cNvSpPr>
          <p:nvPr/>
        </p:nvSpPr>
        <p:spPr bwMode="auto">
          <a:xfrm>
            <a:off x="838200" y="1500187"/>
            <a:ext cx="350429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10.1.1 Android vs. iOS </a:t>
            </a:r>
            <a:endParaRPr lang="en-US" dirty="0"/>
          </a:p>
        </p:txBody>
      </p:sp>
    </p:spTree>
    <p:extLst>
      <p:ext uri="{BB962C8B-B14F-4D97-AF65-F5344CB8AC3E}">
        <p14:creationId xmlns:p14="http://schemas.microsoft.com/office/powerpoint/2010/main" val="318476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Devices</a:t>
            </a:r>
            <a:br>
              <a:rPr lang="en-US" b="1" dirty="0"/>
            </a:br>
            <a:endParaRPr lang="en-US" dirty="0"/>
          </a:p>
        </p:txBody>
      </p:sp>
      <p:sp>
        <p:nvSpPr>
          <p:cNvPr id="3" name="Content Placeholder 2"/>
          <p:cNvSpPr>
            <a:spLocks noGrp="1"/>
          </p:cNvSpPr>
          <p:nvPr>
            <p:ph idx="1"/>
          </p:nvPr>
        </p:nvSpPr>
        <p:spPr>
          <a:xfrm>
            <a:off x="838200" y="2495005"/>
            <a:ext cx="10515600" cy="3681957"/>
          </a:xfrm>
        </p:spPr>
        <p:txBody>
          <a:bodyPr/>
          <a:lstStyle/>
          <a:p>
            <a:pPr marL="0" indent="0">
              <a:buNone/>
            </a:pPr>
            <a:r>
              <a:rPr lang="en-US" dirty="0"/>
              <a:t>Applications (or simply apps) for Android systems can be obtained from Google Android market or many other sites. Where Apple is tightly controls the sales of apps (many apps are free) and can be obtained from the Apple App store site. Each of these mobile systems provide different screen orientations. In particular, they both provide accelerometers and gyroscopes to determine the movement and tilt of the device. This means the device can tell which way the screen is held. They use this information to automatically adjust the display orientation appropriately with no action on the part of the user. </a:t>
            </a:r>
          </a:p>
          <a:p>
            <a:pPr marL="0" indent="0">
              <a:buNone/>
            </a:pPr>
            <a:endParaRPr lang="en-US" dirty="0"/>
          </a:p>
        </p:txBody>
      </p:sp>
      <p:sp>
        <p:nvSpPr>
          <p:cNvPr id="4" name="Rectangle 10"/>
          <p:cNvSpPr>
            <a:spLocks noChangeArrowheads="1"/>
          </p:cNvSpPr>
          <p:nvPr/>
        </p:nvSpPr>
        <p:spPr bwMode="auto">
          <a:xfrm>
            <a:off x="838200" y="1862014"/>
            <a:ext cx="350429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10.1.1 Android vs. iOS </a:t>
            </a:r>
            <a:endParaRPr lang="en-US" dirty="0"/>
          </a:p>
        </p:txBody>
      </p:sp>
    </p:spTree>
    <p:extLst>
      <p:ext uri="{BB962C8B-B14F-4D97-AF65-F5344CB8AC3E}">
        <p14:creationId xmlns:p14="http://schemas.microsoft.com/office/powerpoint/2010/main" val="383404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Devices</a:t>
            </a:r>
            <a:br>
              <a:rPr lang="en-US" b="1" dirty="0"/>
            </a:br>
            <a:endParaRPr lang="en-US" dirty="0"/>
          </a:p>
        </p:txBody>
      </p:sp>
      <p:sp>
        <p:nvSpPr>
          <p:cNvPr id="3" name="Content Placeholder 2"/>
          <p:cNvSpPr>
            <a:spLocks noGrp="1"/>
          </p:cNvSpPr>
          <p:nvPr>
            <p:ph idx="1"/>
          </p:nvPr>
        </p:nvSpPr>
        <p:spPr>
          <a:xfrm>
            <a:off x="838200" y="2508069"/>
            <a:ext cx="10515600" cy="3668894"/>
          </a:xfrm>
        </p:spPr>
        <p:txBody>
          <a:bodyPr/>
          <a:lstStyle/>
          <a:p>
            <a:pPr marL="0" indent="0">
              <a:buNone/>
            </a:pPr>
            <a:r>
              <a:rPr lang="en-US" dirty="0"/>
              <a:t>Also, iOS and Android support screen calibration. That means when you touch the screen, the mobile operating system will react accordingly. Many devices contain a built-in calibration tool. In case of failure of calibration functionality, the mobile operating system will ask you to touch the screen in various ways which results in relearning how to react to your touch. Moreover, Android phones get information directly from satellite in order to determine their locations. While iOS phones use combinations of Wi-Fi towers, GPS, and cell towers to determine your location. </a:t>
            </a:r>
          </a:p>
          <a:p>
            <a:pPr marL="0" indent="0">
              <a:buNone/>
            </a:pPr>
            <a:endParaRPr lang="en-US" dirty="0"/>
          </a:p>
        </p:txBody>
      </p:sp>
      <p:sp>
        <p:nvSpPr>
          <p:cNvPr id="4" name="Rectangle 10"/>
          <p:cNvSpPr>
            <a:spLocks noChangeArrowheads="1"/>
          </p:cNvSpPr>
          <p:nvPr/>
        </p:nvSpPr>
        <p:spPr bwMode="auto">
          <a:xfrm>
            <a:off x="838200" y="1862014"/>
            <a:ext cx="350429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10.1.1 Android vs. iOS </a:t>
            </a:r>
            <a:endParaRPr lang="en-US" dirty="0"/>
          </a:p>
        </p:txBody>
      </p:sp>
    </p:spTree>
    <p:extLst>
      <p:ext uri="{BB962C8B-B14F-4D97-AF65-F5344CB8AC3E}">
        <p14:creationId xmlns:p14="http://schemas.microsoft.com/office/powerpoint/2010/main" val="1004579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a:t>
            </a:r>
            <a:r>
              <a:rPr lang="en-US" b="1" dirty="0" smtClean="0"/>
              <a:t>Devices</a:t>
            </a:r>
            <a:br>
              <a:rPr lang="en-US" b="1" dirty="0" smtClean="0"/>
            </a:br>
            <a:endParaRPr lang="en-US" dirty="0"/>
          </a:p>
        </p:txBody>
      </p:sp>
      <p:sp>
        <p:nvSpPr>
          <p:cNvPr id="3" name="Content Placeholder 2"/>
          <p:cNvSpPr>
            <a:spLocks noGrp="1"/>
          </p:cNvSpPr>
          <p:nvPr>
            <p:ph idx="1"/>
          </p:nvPr>
        </p:nvSpPr>
        <p:spPr>
          <a:xfrm>
            <a:off x="838200" y="2390503"/>
            <a:ext cx="10515600" cy="3786460"/>
          </a:xfrm>
        </p:spPr>
        <p:txBody>
          <a:bodyPr/>
          <a:lstStyle/>
          <a:p>
            <a:pPr marL="0" indent="0">
              <a:buNone/>
            </a:pPr>
            <a:r>
              <a:rPr lang="en-US" dirty="0"/>
              <a:t>This section covers the most demanded functions mobile users needed, these functions are: wireless/cellular data network (enable/disable), Bluetooth and email configuration. </a:t>
            </a:r>
          </a:p>
          <a:p>
            <a:pPr marL="0" indent="0">
              <a:buNone/>
            </a:pPr>
            <a:endParaRPr lang="en-US" dirty="0"/>
          </a:p>
        </p:txBody>
      </p:sp>
      <p:sp>
        <p:nvSpPr>
          <p:cNvPr id="4" name="Rectangle 10"/>
          <p:cNvSpPr>
            <a:spLocks noChangeArrowheads="1"/>
          </p:cNvSpPr>
          <p:nvPr/>
        </p:nvSpPr>
        <p:spPr bwMode="auto">
          <a:xfrm>
            <a:off x="838200" y="1500187"/>
            <a:ext cx="945002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10.2 Establish Basic Network Connectivity and Configure Email</a:t>
            </a:r>
            <a:endParaRPr lang="en-US" dirty="0"/>
          </a:p>
        </p:txBody>
      </p:sp>
    </p:spTree>
    <p:extLst>
      <p:ext uri="{BB962C8B-B14F-4D97-AF65-F5344CB8AC3E}">
        <p14:creationId xmlns:p14="http://schemas.microsoft.com/office/powerpoint/2010/main" val="3075177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Ten</a:t>
            </a:r>
            <a:r>
              <a:rPr lang="en-US" dirty="0"/>
              <a:t/>
            </a:r>
            <a:br>
              <a:rPr lang="en-US" dirty="0"/>
            </a:br>
            <a:r>
              <a:rPr lang="en-US" b="1" dirty="0"/>
              <a:t>Mobile Devices</a:t>
            </a:r>
            <a:r>
              <a:rPr lang="en-US" dirty="0"/>
              <a:t/>
            </a:r>
            <a:br>
              <a:rPr lang="en-US" dirty="0"/>
            </a:br>
            <a:endParaRPr lang="en-US" dirty="0"/>
          </a:p>
        </p:txBody>
      </p:sp>
      <p:sp>
        <p:nvSpPr>
          <p:cNvPr id="3" name="Content Placeholder 2"/>
          <p:cNvSpPr>
            <a:spLocks noGrp="1"/>
          </p:cNvSpPr>
          <p:nvPr>
            <p:ph idx="1"/>
          </p:nvPr>
        </p:nvSpPr>
        <p:spPr>
          <a:xfrm>
            <a:off x="838200" y="2116183"/>
            <a:ext cx="10515600" cy="4428308"/>
          </a:xfrm>
        </p:spPr>
        <p:txBody>
          <a:bodyPr>
            <a:normAutofit/>
          </a:bodyPr>
          <a:lstStyle/>
          <a:p>
            <a:pPr marL="0" indent="0">
              <a:buNone/>
            </a:pPr>
            <a:r>
              <a:rPr lang="en-US" dirty="0"/>
              <a:t>Like other computing devices, today, mobile devices offer more robust functionality when connected to a data network especially if that data network is the Internet). Typically, there are two kinds of data network that mobile devices can connect to gain access to the Internet: cell phone networks and Wi-Fi network. In the past, Wi-Fi was the preferred network to join for mobile users due to its high speed, but now, the 4G Long Term Evolution (LTE) high speed of data transfer rate offered by the cell phone network becomes a powerful competitor in performance to the Wi-Fi networks. </a:t>
            </a:r>
          </a:p>
        </p:txBody>
      </p:sp>
      <p:sp>
        <p:nvSpPr>
          <p:cNvPr id="4" name="Rectangle 10"/>
          <p:cNvSpPr>
            <a:spLocks noChangeArrowheads="1"/>
          </p:cNvSpPr>
          <p:nvPr/>
        </p:nvSpPr>
        <p:spPr bwMode="auto">
          <a:xfrm>
            <a:off x="838200" y="1500187"/>
            <a:ext cx="565622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10.2.1 Wireless/Cellular Data Network</a:t>
            </a:r>
            <a:endParaRPr lang="en-US" dirty="0"/>
          </a:p>
        </p:txBody>
      </p:sp>
    </p:spTree>
    <p:extLst>
      <p:ext uri="{BB962C8B-B14F-4D97-AF65-F5344CB8AC3E}">
        <p14:creationId xmlns:p14="http://schemas.microsoft.com/office/powerpoint/2010/main" val="1418199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1859</Words>
  <Application>Microsoft Office PowerPoint</Application>
  <PresentationFormat>Widescreen</PresentationFormat>
  <Paragraphs>78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Computer Maintenance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Chapter Ten Mobile Devices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Maintenance</dc:title>
  <dc:creator>alaa</dc:creator>
  <cp:lastModifiedBy>Dr. Mohammad AlAhmed</cp:lastModifiedBy>
  <cp:revision>16</cp:revision>
  <dcterms:created xsi:type="dcterms:W3CDTF">2016-01-11T10:07:35Z</dcterms:created>
  <dcterms:modified xsi:type="dcterms:W3CDTF">2016-01-16T10:09:31Z</dcterms:modified>
</cp:coreProperties>
</file>